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  <p:sldMasterId id="2147483701" r:id="rId4"/>
  </p:sldMasterIdLst>
  <p:notesMasterIdLst>
    <p:notesMasterId r:id="rId67"/>
  </p:notesMasterIdLst>
  <p:handoutMasterIdLst>
    <p:handoutMasterId r:id="rId68"/>
  </p:handoutMasterIdLst>
  <p:sldIdLst>
    <p:sldId id="338" r:id="rId5"/>
    <p:sldId id="278" r:id="rId6"/>
    <p:sldId id="339" r:id="rId7"/>
    <p:sldId id="257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40" r:id="rId64"/>
    <p:sldId id="343" r:id="rId65"/>
    <p:sldId id="344" r:id="rId6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18F8A-F581-445C-994A-D88A73173881}">
          <p14:sldIdLst>
            <p14:sldId id="338"/>
            <p14:sldId id="278"/>
            <p14:sldId id="339"/>
            <p14:sldId id="257"/>
            <p14:sldId id="259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6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ab" id="{3A608985-A1B8-4090-86BD-BA9EEB3F7C6A}">
          <p14:sldIdLst>
            <p14:sldId id="340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ustomXml" Target="../customXml/item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customXml" Target="../customXml/item4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07DC7E-BC41-4478-BA30-CBCC3A644F0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9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819335"/>
            <a:ext cx="3429000" cy="83099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3429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0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4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3946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9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96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68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8110"/>
            <a:ext cx="3909060" cy="1237262"/>
          </a:xfrm>
        </p:spPr>
        <p:txBody>
          <a:bodyPr wrap="square">
            <a:spAutoFit/>
          </a:bodyPr>
          <a:lstStyle>
            <a:lvl1pPr marL="173831" indent="-173831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20279" indent="-128588">
              <a:buFont typeface="Wingdings" panose="05000000000000000000" pitchFamily="2" charset="2"/>
              <a:buChar char=""/>
              <a:defRPr sz="1500" b="0"/>
            </a:lvl2pPr>
            <a:lvl3pPr marL="479822" indent="-141685">
              <a:buFont typeface="Wingdings" panose="05000000000000000000" pitchFamily="2" charset="2"/>
              <a:buChar char=""/>
              <a:tabLst/>
              <a:defRPr sz="1200" b="0"/>
            </a:lvl3pPr>
            <a:lvl4pPr marL="621506" indent="-132160">
              <a:buFont typeface="Wingdings" panose="05000000000000000000" pitchFamily="2" charset="2"/>
              <a:buChar char=""/>
              <a:defRPr sz="1050" b="0"/>
            </a:lvl4pPr>
            <a:lvl5pPr marL="767954" indent="-127397">
              <a:buFont typeface="Wingdings" panose="05000000000000000000" pitchFamily="2" charset="2"/>
              <a:buChar char=""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2436" y="1078110"/>
            <a:ext cx="3909060" cy="1237262"/>
          </a:xfrm>
        </p:spPr>
        <p:txBody>
          <a:bodyPr wrap="square">
            <a:spAutoFit/>
          </a:bodyPr>
          <a:lstStyle>
            <a:lvl1pPr marL="173831" indent="-173831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1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20279" indent="-128588">
              <a:buFont typeface="Wingdings" panose="05000000000000000000" pitchFamily="2" charset="2"/>
              <a:buChar char=""/>
              <a:defRPr sz="1500" b="0"/>
            </a:lvl2pPr>
            <a:lvl3pPr marL="479822" indent="-141685">
              <a:buFont typeface="Wingdings" panose="05000000000000000000" pitchFamily="2" charset="2"/>
              <a:buChar char=""/>
              <a:tabLst/>
              <a:defRPr sz="1200" b="0"/>
            </a:lvl3pPr>
            <a:lvl4pPr marL="621506" indent="-132160">
              <a:buFont typeface="Wingdings" panose="05000000000000000000" pitchFamily="2" charset="2"/>
              <a:buChar char=""/>
              <a:defRPr sz="1050" b="0"/>
            </a:lvl4pPr>
            <a:lvl5pPr marL="767954" indent="-127397">
              <a:buFont typeface="Wingdings" panose="05000000000000000000" pitchFamily="2" charset="2"/>
              <a:buChar char=""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5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5196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629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"/>
            <a:ext cx="4131314" cy="295466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999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90"/>
            <a:ext cx="6858000" cy="23083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8019" y="2923863"/>
            <a:ext cx="1699022" cy="1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1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90"/>
            <a:ext cx="6858000" cy="23083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165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8019" y="2923863"/>
            <a:ext cx="1699022" cy="1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87275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8734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8019" y="2923863"/>
            <a:ext cx="1699022" cy="1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0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79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00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91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438150" y="4620988"/>
            <a:ext cx="3361593" cy="807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699218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438150" y="1077516"/>
            <a:ext cx="8264129" cy="1661993"/>
          </a:xfrm>
        </p:spPr>
        <p:txBody>
          <a:bodyPr>
            <a:spAutoFit/>
          </a:bodyPr>
          <a:lstStyle>
            <a:lvl1pPr>
              <a:defRPr sz="27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701779"/>
            <a:ext cx="9144001" cy="441722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2775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22429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415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1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Shel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7689601" y="3974401"/>
            <a:ext cx="995972" cy="705071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13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&gt;_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38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6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grpSp>
        <p:nvGrpSpPr>
          <p:cNvPr id="4" name="Group 3" descr="XML code">
            <a:extLst>
              <a:ext uri="{FF2B5EF4-FFF2-40B4-BE49-F238E27FC236}">
                <a16:creationId xmlns:a16="http://schemas.microsoft.com/office/drawing/2014/main" id="{A444BB69-641B-4B75-BBA5-16A8196DC530}"/>
              </a:ext>
            </a:extLst>
          </p:cNvPr>
          <p:cNvGrpSpPr/>
          <p:nvPr userDrawn="1"/>
        </p:nvGrpSpPr>
        <p:grpSpPr>
          <a:xfrm>
            <a:off x="7689601" y="3974401"/>
            <a:ext cx="995972" cy="705071"/>
            <a:chOff x="6940274" y="1423300"/>
            <a:chExt cx="4572000" cy="32366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DEA4DC-21EF-42E8-AF66-89CCE96E380B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3236623"/>
            </a:xfrm>
            <a:prstGeom prst="roundRect">
              <a:avLst>
                <a:gd name="adj" fmla="val 7228"/>
              </a:avLst>
            </a:prstGeom>
            <a:solidFill>
              <a:srgbClr val="FFFFFF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6511A1A-C53D-40CD-B750-6D5E2DCE455D}"/>
                </a:ext>
              </a:extLst>
            </p:cNvPr>
            <p:cNvSpPr/>
            <p:nvPr/>
          </p:nvSpPr>
          <p:spPr bwMode="auto">
            <a:xfrm>
              <a:off x="6940274" y="1423300"/>
              <a:ext cx="4572000" cy="590138"/>
            </a:xfrm>
            <a:prstGeom prst="round2SameRect">
              <a:avLst>
                <a:gd name="adj1" fmla="val 44974"/>
                <a:gd name="adj2" fmla="val 0"/>
              </a:avLst>
            </a:prstGeom>
            <a:solidFill>
              <a:srgbClr val="2C76BB"/>
            </a:solidFill>
            <a:ln w="88900">
              <a:solidFill>
                <a:srgbClr val="2C76B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3DB9D2-D081-4BFF-A9A7-147F8EC9CFF5}"/>
                </a:ext>
              </a:extLst>
            </p:cNvPr>
            <p:cNvSpPr/>
            <p:nvPr/>
          </p:nvSpPr>
          <p:spPr bwMode="auto">
            <a:xfrm>
              <a:off x="10357338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ECCD0C-9BD9-4421-9EC2-22F2314AF051}"/>
                </a:ext>
              </a:extLst>
            </p:cNvPr>
            <p:cNvSpPr/>
            <p:nvPr/>
          </p:nvSpPr>
          <p:spPr bwMode="auto">
            <a:xfrm>
              <a:off x="10637226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24EF18-66B0-41CC-B3E2-43520B0D60A6}"/>
                </a:ext>
              </a:extLst>
            </p:cNvPr>
            <p:cNvSpPr/>
            <p:nvPr/>
          </p:nvSpPr>
          <p:spPr bwMode="auto">
            <a:xfrm>
              <a:off x="10917114" y="1608465"/>
              <a:ext cx="219808" cy="219808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C61D7-7D32-47E7-BDF7-CCB61DD84A99}"/>
                </a:ext>
              </a:extLst>
            </p:cNvPr>
            <p:cNvSpPr/>
            <p:nvPr/>
          </p:nvSpPr>
          <p:spPr bwMode="auto">
            <a:xfrm>
              <a:off x="6940274" y="2013439"/>
              <a:ext cx="4507312" cy="261131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13" dirty="0">
                  <a:solidFill>
                    <a:srgbClr val="2C76BB"/>
                  </a:solidFill>
                  <a:latin typeface="Consolas" panose="020B0609020204030204" pitchFamily="49" charset="0"/>
                  <a:ea typeface="Segoe UI" pitchFamily="34" charset="0"/>
                  <a:cs typeface="Segoe UI" pitchFamily="34" charset="0"/>
                </a:rPr>
                <a:t>YAML</a:t>
              </a: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068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700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devopsdemogenerator.azurewebsites.net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623248"/>
          </a:xfrm>
        </p:spPr>
        <p:txBody>
          <a:bodyPr/>
          <a:lstStyle/>
          <a:p>
            <a:r>
              <a:rPr lang="en-US" sz="2250" dirty="0"/>
              <a:t>Azure - Day 5</a:t>
            </a:r>
            <a:br>
              <a:rPr lang="en-US" sz="2250" dirty="0"/>
            </a:br>
            <a:r>
              <a:rPr lang="en-US" sz="1800" dirty="0"/>
              <a:t>Epam DevOps School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4" y="2310763"/>
            <a:ext cx="4315968" cy="1455650"/>
          </a:xfrm>
        </p:spPr>
        <p:txBody>
          <a:bodyPr/>
          <a:lstStyle/>
          <a:p>
            <a:r>
              <a:rPr lang="en-US" sz="1050" dirty="0"/>
              <a:t>Azure DevOps organizations and projects</a:t>
            </a:r>
          </a:p>
          <a:p>
            <a:r>
              <a:rPr lang="en-US" sz="1050" dirty="0"/>
              <a:t>Azure Boards</a:t>
            </a:r>
          </a:p>
          <a:p>
            <a:r>
              <a:rPr lang="en-US" sz="1050" dirty="0"/>
              <a:t>Azure Repos</a:t>
            </a:r>
          </a:p>
          <a:p>
            <a:r>
              <a:rPr lang="en-US" sz="1050" dirty="0"/>
              <a:t>Azure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4" y="4867517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en-US" sz="700" dirty="0">
                <a:solidFill>
                  <a:srgbClr val="FFFFFF"/>
                </a:solidFill>
                <a:latin typeface="Segoe UI Semibold"/>
              </a:rPr>
              <a:t>CONFIDENTIAL  |  © 2020 EPAM Systems, Inc.</a:t>
            </a:r>
            <a:endParaRPr lang="en-US" sz="700" dirty="0">
              <a:solidFill>
                <a:srgbClr val="1A1A1A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9350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agents for CI and CD and global settings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These options can be configured on a per-project basis, but global parameters can be configured from this location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Parallel jobs tab you can control usage of free and paid jobs runs</a:t>
            </a:r>
          </a:p>
        </p:txBody>
      </p:sp>
    </p:spTree>
    <p:extLst>
      <p:ext uri="{BB962C8B-B14F-4D97-AF65-F5344CB8AC3E}">
        <p14:creationId xmlns:p14="http://schemas.microsoft.com/office/powerpoint/2010/main" val="6727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level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3" y="868218"/>
            <a:ext cx="7075054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Users are managed using two instruments: Teams and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Teams used to set different commands, each with own boards, repos, 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Permissions used to set access rights for users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Access rights can be assigned per user or per group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Teams can be added in Group to obtain the required privileges</a:t>
            </a:r>
          </a:p>
        </p:txBody>
      </p:sp>
    </p:spTree>
    <p:extLst>
      <p:ext uri="{BB962C8B-B14F-4D97-AF65-F5344CB8AC3E}">
        <p14:creationId xmlns:p14="http://schemas.microsoft.com/office/powerpoint/2010/main" val="2839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02: Azure Boards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Boards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8518958" cy="3516168"/>
          </a:xfrm>
        </p:spPr>
        <p:txBody>
          <a:bodyPr/>
          <a:lstStyle/>
          <a:p>
            <a:r>
              <a:rPr lang="en-US" sz="2000" dirty="0"/>
              <a:t>Project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Areas</a:t>
            </a:r>
          </a:p>
          <a:p>
            <a:r>
              <a:rPr lang="en-US" sz="2000" dirty="0"/>
              <a:t>Team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Iterations and Areas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 connections</a:t>
            </a:r>
          </a:p>
          <a:p>
            <a:r>
              <a:rPr lang="en-US" sz="2000" dirty="0"/>
              <a:t>Processes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Process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Item Rules</a:t>
            </a:r>
          </a:p>
        </p:txBody>
      </p:sp>
    </p:spTree>
    <p:extLst>
      <p:ext uri="{BB962C8B-B14F-4D97-AF65-F5344CB8AC3E}">
        <p14:creationId xmlns:p14="http://schemas.microsoft.com/office/powerpoint/2010/main" val="426860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Most of boards configuration parameters located in Project settings in Boards section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project configuration you can create Iterations and Areas to be used by teams</a:t>
            </a:r>
          </a:p>
        </p:txBody>
      </p:sp>
    </p:spTree>
    <p:extLst>
      <p:ext uri="{BB962C8B-B14F-4D97-AF65-F5344CB8AC3E}">
        <p14:creationId xmlns:p14="http://schemas.microsoft.com/office/powerpoint/2010/main" val="14077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Iterations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168629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Iterations is a cycles of development like Sprints in Agile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Only one parent iteration can be configured and it has a name same as the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add different iterations for different teams you need to create parent iterations for them as a child of the main 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0600" y="1419436"/>
            <a:ext cx="3986213" cy="27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Areas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5092266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Areas is a groups to determine different backlogs and boards for different Teams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Like with Iterations, only one parent Area can be configured and it has a name same as the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add different Areas for different teams you need to create Areas for them as a child of the main one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12512" y="1079500"/>
            <a:ext cx="24860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Team configuration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options specific for each team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 for configuration can be selected in top dropdown menu or from Teams in General section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 General tab can be selected levels for backlog and working days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Templates tab allow to configure default values in each board item for selected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1892" y="1079500"/>
            <a:ext cx="3184921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Teams Iterations and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On Iterations tab in Teams you can choose iterations for Backlog and default one for selected Team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If you using Scrum, in Default better to leave record “@</a:t>
            </a:r>
            <a:r>
              <a:rPr lang="en-US" sz="2000" dirty="0" err="1"/>
              <a:t>CurrentIteration</a:t>
            </a:r>
            <a:r>
              <a:rPr lang="en-US" sz="2000" dirty="0"/>
              <a:t>” to let it switch automatically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On Areas tab you can choose default Area for selected Team</a:t>
            </a:r>
          </a:p>
        </p:txBody>
      </p:sp>
    </p:spTree>
    <p:extLst>
      <p:ext uri="{BB962C8B-B14F-4D97-AF65-F5344CB8AC3E}">
        <p14:creationId xmlns:p14="http://schemas.microsoft.com/office/powerpoint/2010/main" val="28739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GitHub</a:t>
            </a:r>
            <a:r>
              <a:rPr lang="en-US" sz="2800" dirty="0"/>
              <a:t>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Here you can add connections with </a:t>
            </a:r>
            <a:r>
              <a:rPr lang="en-US" sz="2000" dirty="0" err="1"/>
              <a:t>GitHub</a:t>
            </a:r>
            <a:r>
              <a:rPr lang="en-US" sz="2000" dirty="0"/>
              <a:t> or </a:t>
            </a:r>
            <a:r>
              <a:rPr lang="en-US" sz="2000" dirty="0" err="1"/>
              <a:t>GitHub</a:t>
            </a:r>
            <a:r>
              <a:rPr lang="en-US" sz="2000" dirty="0"/>
              <a:t> Enterprise Server to use it’s source code and link your Azure </a:t>
            </a:r>
            <a:r>
              <a:rPr lang="en-US" sz="2000" dirty="0" err="1"/>
              <a:t>DevOps</a:t>
            </a:r>
            <a:r>
              <a:rPr lang="en-US" sz="2000" dirty="0"/>
              <a:t> project with </a:t>
            </a:r>
            <a:r>
              <a:rPr lang="en-US" sz="2000" dirty="0" err="1"/>
              <a:t>GitHub</a:t>
            </a:r>
            <a:r>
              <a:rPr lang="en-US" sz="2000" dirty="0"/>
              <a:t> account for CI/CD features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2244436"/>
            <a:ext cx="5097121" cy="24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01: Organizations and projects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5957453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Processes is a business  process for items on boards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Processes management is carried out from Boards section in Organization settings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List of fields for all processes configured globally on Fields tab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On Processes tab you can select one of default process and 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288134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Process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7856" y="960582"/>
            <a:ext cx="8212738" cy="3516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Work item types tab let you to add new item types and configure already existed ones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Backlog levels tab let you to configure item types for different levels of backlog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Projects tab show current Projects assigned to selected process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" y="2864131"/>
            <a:ext cx="8212738" cy="14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options specific for each team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Team for configuration can be selected in top dropdown menu or from Teams in General section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 General tab can be selected levels for backlog and working days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Templates tab allow to configure default values in each board item for selected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1892" y="1079500"/>
            <a:ext cx="3184921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Layout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ru-RU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looks</a:t>
            </a:r>
            <a:endParaRPr lang="ru-RU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Объект 6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6352" y="1422400"/>
            <a:ext cx="3986212" cy="2502236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495800" y="1564785"/>
            <a:ext cx="4600280" cy="15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0922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On States tab you can create new states and configure already existed to make your process on boards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 remove inherited/default states from board you can hide it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Last one in Proposed, In Progress and Completed category cannot be hided/deleted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894753" y="822036"/>
            <a:ext cx="2205374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Item Rules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Rules let you configure how item can be moved on the board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Rules can check fields and states of item to allow or deny some actions</a:t>
            </a:r>
            <a:endParaRPr lang="ru-RU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0600" y="822036"/>
            <a:ext cx="3986213" cy="29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03: Azure Repos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Boards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Azure Repos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Repos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Repos Policies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Branch policies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Build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Status Checks</a:t>
            </a:r>
          </a:p>
        </p:txBody>
      </p:sp>
    </p:spTree>
    <p:extLst>
      <p:ext uri="{BB962C8B-B14F-4D97-AF65-F5344CB8AC3E}">
        <p14:creationId xmlns:p14="http://schemas.microsoft.com/office/powerpoint/2010/main" val="182338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Repos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Azure repos is </a:t>
            </a:r>
            <a:r>
              <a:rPr lang="en-US" sz="2400" dirty="0" err="1"/>
              <a:t>git</a:t>
            </a:r>
            <a:r>
              <a:rPr lang="en-US" sz="2400" dirty="0"/>
              <a:t> repository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It contains standard functionality for </a:t>
            </a:r>
            <a:r>
              <a:rPr lang="en-US" sz="2400" dirty="0" err="1"/>
              <a:t>git</a:t>
            </a:r>
            <a:r>
              <a:rPr lang="en-US" sz="2400" dirty="0"/>
              <a:t> flow similar to </a:t>
            </a:r>
            <a:r>
              <a:rPr lang="en-US" sz="2400" dirty="0" err="1"/>
              <a:t>GitHub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36249" y="822036"/>
            <a:ext cx="2419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7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Repos Permissions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4362594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you can configure permissions for repositories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By default permissions are inherited from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66491" y="822036"/>
            <a:ext cx="4740404" cy="3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Organizations and projects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Demo generator to fill Azure DevOps with test data: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hlinkClick r:id="rId2"/>
              </a:rPr>
              <a:t>https://azuredevopsdemogenerator.azurewebsites.net/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template “</a:t>
            </a:r>
            <a:r>
              <a:rPr lang="en-US" sz="2400" dirty="0" err="1"/>
              <a:t>MyShuttle</a:t>
            </a:r>
            <a:r>
              <a:rPr lang="en-US" sz="240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642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Repos 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66986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you can set up some policies for all repositories in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70050" y="746991"/>
            <a:ext cx="322883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4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Branch 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14092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Branch policies is analog for Branch protection in </a:t>
            </a:r>
            <a:r>
              <a:rPr lang="en-US" sz="2400" dirty="0" err="1"/>
              <a:t>GitHub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Here is a lot of useful options for protect branches like Master, Develop or Release from merging without meeting certain conditions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12145" y="53850"/>
            <a:ext cx="3217093" cy="4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Build Validation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66986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This policy used to run build pipeline for code validation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“Build pipeline” list located only builds, recently started from this repository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22982" y="4016"/>
            <a:ext cx="3016194" cy="44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Status Checks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5424775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This policy allow to show status of additional checks like code coverage by unit tests or starting up an app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“Status to check” list located only checks, recently done for this repository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Status check can be manually added by rules listed on information icon from the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938982" y="314064"/>
            <a:ext cx="2395753" cy="4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 04: Azure Pipelines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Azure Pipelines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858982"/>
            <a:ext cx="4279466" cy="361776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1800" dirty="0"/>
              <a:t>Library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Variable groups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Secure files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Pipelines (CI)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Classic editor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Tasks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Steps Editor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Variables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Triggers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Options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j-lt"/>
              </a:rPr>
              <a:t>Yaml</a:t>
            </a:r>
            <a:r>
              <a:rPr lang="en-US" sz="1800" dirty="0">
                <a:latin typeface="+mj-lt"/>
              </a:rPr>
              <a:t>-based pipeline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YAML</a:t>
            </a:r>
          </a:p>
          <a:p>
            <a:pPr lvl="2">
              <a:lnSpc>
                <a:spcPct val="75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+mj-lt"/>
              </a:rPr>
              <a:t>Options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Cons and pros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775200" y="858982"/>
            <a:ext cx="4011613" cy="3617768"/>
          </a:xfrm>
        </p:spPr>
        <p:txBody>
          <a:bodyPr/>
          <a:lstStyle/>
          <a:p>
            <a:r>
              <a:rPr lang="en-US" sz="1800" dirty="0"/>
              <a:t>Environments and Deployment Groups</a:t>
            </a:r>
          </a:p>
          <a:p>
            <a:r>
              <a:rPr lang="en-US" sz="1800" dirty="0"/>
              <a:t>Releases (CD)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Pipeline configuration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CD triggers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Pre-deployment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Post-deployment conditions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Options</a:t>
            </a:r>
          </a:p>
          <a:p>
            <a:r>
              <a:rPr lang="en-US" sz="1800" dirty="0"/>
              <a:t>Task groups</a:t>
            </a:r>
          </a:p>
        </p:txBody>
      </p:sp>
    </p:spTree>
    <p:extLst>
      <p:ext uri="{BB962C8B-B14F-4D97-AF65-F5344CB8AC3E}">
        <p14:creationId xmlns:p14="http://schemas.microsoft.com/office/powerpoint/2010/main" val="370749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 groups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Variable groups can be used to share same variables between different pipelines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is 2 ways to use it: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Internal storage with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Link secrets from Azure key vault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you need both the secrets from Azure key vault and additional variables there is only way to create 2 different Variable groups and use both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97781" y="822036"/>
            <a:ext cx="3229882" cy="3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Secure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Secure files used to place some artifacts that cannot be stored in public artifacts storage (like license files, private keys, </a:t>
            </a:r>
            <a:r>
              <a:rPr lang="en-US" sz="2000" dirty="0" err="1"/>
              <a:t>etc</a:t>
            </a:r>
            <a:r>
              <a:rPr lang="en-US" sz="2000" dirty="0"/>
              <a:t>) between different 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To use secret files in pipelines you need to have permissions to use it and confirm access at first pipeline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59927" y="747789"/>
            <a:ext cx="3826886" cy="18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6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Pipelines (CI)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482667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Pipelines section is a section with CI 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Azure </a:t>
            </a:r>
            <a:r>
              <a:rPr lang="en-US" sz="2000" dirty="0" err="1"/>
              <a:t>DevOps</a:t>
            </a:r>
            <a:r>
              <a:rPr lang="en-US" sz="2000" dirty="0"/>
              <a:t> has 2 ways to create and manage CI pipelines: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Classic editor which looks like building kit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+mj-lt"/>
              </a:rPr>
              <a:t>Yaml</a:t>
            </a:r>
            <a:r>
              <a:rPr lang="en-US" sz="2000" dirty="0">
                <a:latin typeface="+mj-lt"/>
              </a:rPr>
              <a:t>-based pipelines designed for pipeline as code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39855" y="822036"/>
            <a:ext cx="3877362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3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Classic editor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448194" cy="3654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This variant allow to configure pipeline and all of its options in WYSIWYG editor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70521" y="822036"/>
            <a:ext cx="3229606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Organizations and projects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What is organization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Organization user management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Organization level permissions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Extensions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Pipeline options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Project level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In Tasks tab at Pipeline section you can specify global agents selection for all tasks in pipeline</a:t>
            </a:r>
          </a:p>
          <a:p>
            <a:r>
              <a:rPr lang="en-US" sz="2000" dirty="0"/>
              <a:t>Also here showed global parameter for all tasks. It can be unlinked from here but linked only from variable editor in right task</a:t>
            </a:r>
          </a:p>
          <a:p>
            <a:r>
              <a:rPr lang="en-US" sz="2000" dirty="0"/>
              <a:t>Here can be changed source of code (repository and default branch)</a:t>
            </a:r>
          </a:p>
          <a:p>
            <a:r>
              <a:rPr lang="en-US" sz="2000" dirty="0"/>
              <a:t>Here you need to create jobs for chosen agents or agentless jobs (a simple tasks like delays or invokes of some functions)</a:t>
            </a:r>
          </a:p>
          <a:p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144016"/>
            <a:ext cx="3821723" cy="13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Steps Editor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Main feature of classic editor is editing of pipeline steps in graphical blocks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Each block has different parameters sections to configure specific tasks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Common to all tasks parameters is “Display name” and Control Options to customize task behavior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22617" y="822036"/>
            <a:ext cx="4436705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On Variables tab you can configure variables for pipeline and connect Variable groups from Library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Pipeline variables already have some system variables for pipeline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Also here was always located link to KB with list of predefined variables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68446" y="1339274"/>
            <a:ext cx="4418367" cy="2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Triggers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1800" dirty="0"/>
              <a:t>Here can be configured triggers for automatic pipeline start:</a:t>
            </a:r>
          </a:p>
          <a:p>
            <a:pPr lvl="1"/>
            <a:r>
              <a:rPr lang="en-US" sz="1800" dirty="0">
                <a:latin typeface="+mj-lt"/>
              </a:rPr>
              <a:t>CI trigger start pipeline after each commit in selected branches (also path filters can be used to run only after changes in specific directories)</a:t>
            </a:r>
          </a:p>
          <a:p>
            <a:pPr lvl="1"/>
            <a:r>
              <a:rPr lang="en-US" sz="1800" dirty="0" err="1">
                <a:latin typeface="+mj-lt"/>
              </a:rPr>
              <a:t>Shedule</a:t>
            </a:r>
            <a:r>
              <a:rPr lang="en-US" sz="1800" dirty="0">
                <a:latin typeface="+mj-lt"/>
              </a:rPr>
              <a:t> to run pipeline at selected time and days (also can be started only if source code was changed)</a:t>
            </a:r>
          </a:p>
          <a:p>
            <a:pPr lvl="1"/>
            <a:r>
              <a:rPr lang="en-US" sz="1800" dirty="0">
                <a:latin typeface="+mj-lt"/>
              </a:rPr>
              <a:t>Build completion monitors selected pipelines and start this one after selected 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403437" y="1376714"/>
            <a:ext cx="4537363" cy="20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71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Here can be configured build number format with any variables and static text (each build must use unique number so you cannot use only static text here)</a:t>
            </a:r>
          </a:p>
          <a:p>
            <a:endParaRPr lang="en-US" sz="2000" dirty="0"/>
          </a:p>
          <a:p>
            <a:r>
              <a:rPr lang="en-US" sz="2000" dirty="0"/>
              <a:t>Pipeline can automatically links to all Work items in Boards which linked with source code of this pipeline</a:t>
            </a:r>
          </a:p>
          <a:p>
            <a:endParaRPr lang="en-US" sz="2000" dirty="0"/>
          </a:p>
          <a:p>
            <a:r>
              <a:rPr lang="en-US" sz="2000" dirty="0"/>
              <a:t>Pipeline can create new item on Board on failure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22609" y="228600"/>
            <a:ext cx="269293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Yaml</a:t>
            </a:r>
            <a:r>
              <a:rPr lang="en-US" sz="2800" dirty="0"/>
              <a:t>-based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This is classic </a:t>
            </a:r>
            <a:r>
              <a:rPr lang="en-US" sz="2000" dirty="0" err="1"/>
              <a:t>yaml</a:t>
            </a:r>
            <a:r>
              <a:rPr lang="en-US" sz="2000" dirty="0"/>
              <a:t>-based pipeline editor similar to </a:t>
            </a:r>
            <a:r>
              <a:rPr lang="en-US" sz="2000" dirty="0" err="1"/>
              <a:t>Gitlab</a:t>
            </a:r>
            <a:r>
              <a:rPr lang="en-US" sz="2000" dirty="0"/>
              <a:t> CI and others CI tools with pipeline as a code approach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4147" y="822036"/>
            <a:ext cx="4329546" cy="26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9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Yaml</a:t>
            </a:r>
            <a:r>
              <a:rPr lang="en-US" sz="2800" dirty="0"/>
              <a:t>-based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799176" cy="3654714"/>
          </a:xfrm>
        </p:spPr>
        <p:txBody>
          <a:bodyPr/>
          <a:lstStyle/>
          <a:p>
            <a:r>
              <a:rPr lang="en-US" sz="2000" dirty="0"/>
              <a:t>You can not write all structure of </a:t>
            </a:r>
            <a:r>
              <a:rPr lang="en-US" sz="2000" dirty="0" err="1"/>
              <a:t>yaml</a:t>
            </a:r>
            <a:r>
              <a:rPr lang="en-US" sz="2000" dirty="0"/>
              <a:t> by yourself but use the assistant to write all service information automatically, concentrating on filling task’s specific information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38782" y="822036"/>
            <a:ext cx="4765704" cy="28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YAML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To edit pipeline options you need to go to Triggers menu and navigate to YAML tab</a:t>
            </a:r>
          </a:p>
          <a:p>
            <a:endParaRPr lang="en-US" sz="2000" dirty="0"/>
          </a:p>
          <a:p>
            <a:r>
              <a:rPr lang="en-US" sz="2000" dirty="0"/>
              <a:t>Here you can select default agent but it will be use only if agent didn’t specified in </a:t>
            </a:r>
            <a:r>
              <a:rPr lang="en-US" sz="2000" dirty="0" err="1"/>
              <a:t>yaml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Here can be setup reporting status to source repository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Variables can be configured same as in Classic editor</a:t>
            </a:r>
          </a:p>
          <a:p>
            <a:endParaRPr lang="en-US" sz="2000" dirty="0"/>
          </a:p>
          <a:p>
            <a:r>
              <a:rPr lang="en-US" sz="2000" dirty="0"/>
              <a:t>Triggers works same as in Classic editor and can override configuration from </a:t>
            </a:r>
            <a:r>
              <a:rPr lang="en-US" sz="2000" dirty="0" err="1"/>
              <a:t>yaml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Build number cannot be configured directly from options and you need to specify build number variable during the pipeline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07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Cons and pros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Let’s discuss which cons and pros has each of pipeline variants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4993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Organization is an entity for manage billing, user accounts and global settings.</a:t>
            </a:r>
            <a:endParaRPr lang="ru-RU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62400" y="974193"/>
            <a:ext cx="4824413" cy="30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Environments and Deployment groups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Deployment groups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Here can be added different environments and filled servers or </a:t>
            </a:r>
            <a:r>
              <a:rPr lang="en-US" sz="2000" dirty="0" err="1"/>
              <a:t>kubernetes</a:t>
            </a:r>
            <a:r>
              <a:rPr lang="en-US" sz="2000" dirty="0"/>
              <a:t> cluster</a:t>
            </a:r>
          </a:p>
          <a:p>
            <a:endParaRPr lang="en-US" sz="2000" dirty="0"/>
          </a:p>
          <a:p>
            <a:r>
              <a:rPr lang="en-US" sz="2000" dirty="0"/>
              <a:t>It is used to control deployments with Azure hosted agents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Similar to Environments here can be added machines</a:t>
            </a:r>
          </a:p>
          <a:p>
            <a:endParaRPr lang="en-US" sz="2000" dirty="0"/>
          </a:p>
          <a:p>
            <a:r>
              <a:rPr lang="en-US" sz="2000" dirty="0"/>
              <a:t>There is less information about deploys</a:t>
            </a:r>
          </a:p>
          <a:p>
            <a:endParaRPr lang="en-US" sz="2000" dirty="0"/>
          </a:p>
          <a:p>
            <a:r>
              <a:rPr lang="en-US" sz="2000" dirty="0"/>
              <a:t>Agent installed on Deployment groups machines and can be use to execute commands on server itself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1166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Releases (CD)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0972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Releases section is a section with CD pipelines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CD pipelines can be managed only in classic editor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747830" y="822035"/>
            <a:ext cx="5123262" cy="2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0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Pipeline configuration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It is constructor kit where you can choose artifacts to use and create stages of CD pipeline</a:t>
            </a:r>
          </a:p>
          <a:p>
            <a:endParaRPr lang="en-US" sz="2000" dirty="0"/>
          </a:p>
          <a:p>
            <a:r>
              <a:rPr lang="en-US" sz="2000" dirty="0"/>
              <a:t>CD pipelines can be managed only in classic editor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6" descr="Create your first pipeline - Azure Pipelines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2" y="2207491"/>
            <a:ext cx="5172653" cy="22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30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CD triggers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822036"/>
            <a:ext cx="30972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Release pipelines can be triggered by changes in any selected artifact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Releases can be used in pull requests validation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Schedules for releases configuring in Artifacts block like other triggers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23145" y="822036"/>
            <a:ext cx="4203850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2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Pre-deployment conditions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For each stage can be selected trigger: after release start, after another stage or manual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Can be selected artifacts to use in each stage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can be added users who can approve start of stage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Also here can be configured quality gates to be checked before start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0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41456" y="740648"/>
            <a:ext cx="3396456" cy="37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4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Post-deployment conditions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After each stage can be required approval from some user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also can be done some functions as quality gates to verify stage completion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case of fail here can be configured automatic redeploy previous successful build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9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43232" y="822036"/>
            <a:ext cx="4229446" cy="3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3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For each stage Tasks configured same as in Classic editor for Pipelines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each stage can be set up multiple jobs on multiple agents and Deployment groups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For every agent job can be configured different artifacts to download and conditions to start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" name="Объект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0527" y="822036"/>
            <a:ext cx="3986213" cy="21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Variables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r>
              <a:rPr lang="en-US" sz="2000" dirty="0"/>
              <a:t>Variables configuration same as in Pipelines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1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0" y="822036"/>
            <a:ext cx="4094742" cy="19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72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Like in Pipelines, here can be configured build number format with any variables and static text (each build must use unique number so you cannot use only static text here)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Release can report status to repository, Boards (linked items), </a:t>
            </a:r>
            <a:r>
              <a:rPr lang="en-US" sz="2000" dirty="0" err="1"/>
              <a:t>Jira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9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26709" y="822036"/>
            <a:ext cx="3986213" cy="27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6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Task groups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8" y="822036"/>
            <a:ext cx="4214811" cy="3654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Task groups configuring like Pipelines in Classic editor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used as functions in programming languages – groups of tasks that can be called from pipelines to not configure it separately each time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0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35945" y="822036"/>
            <a:ext cx="3986213" cy="23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244993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Project is an entity for technical managing activities in a separate project - wiki, source code, CI/CD processes, etc.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602182" y="1163590"/>
            <a:ext cx="5184631" cy="26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5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Lab: Deploy Azure App Service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194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Create Azure </a:t>
            </a:r>
            <a:r>
              <a:rPr lang="en-US" sz="2000" dirty="0" err="1"/>
              <a:t>resourse</a:t>
            </a:r>
            <a:r>
              <a:rPr lang="en-US" sz="2000" dirty="0"/>
              <a:t> group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Create App service plan in that group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codebased</a:t>
            </a:r>
            <a:r>
              <a:rPr lang="en-US" sz="2000" dirty="0"/>
              <a:t> Web App in that service plan with Java 8\Tomcat 9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/>
              <a:t>Create Azure Database for MySQL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2000" dirty="0"/>
              <a:t>Enable “Allow access to Azure services” under Connection security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55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Task continue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Continue from </a:t>
            </a:r>
            <a:r>
              <a:rPr lang="en-US" sz="2000" dirty="0" err="1"/>
              <a:t>Exersise</a:t>
            </a:r>
            <a:r>
              <a:rPr lang="en-US" sz="2000" dirty="0"/>
              <a:t> 2 on page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https://www.azuredevopslabs.com/labs/vstsextend/tomcat/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 Users tab of Organization settings must be added people to get access to any project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Access level must be set up to give necessary access in projects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 are 3 built-in access levels: Stakeholder, Basic, Basic + Test Plans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Visual Studio Subscriber access level gives access depending on the type of subscription</a:t>
            </a:r>
            <a:endParaRPr lang="ru-RU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Group rules can define which role can be automatically assigned to user in selected project’s user group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97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Organization level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Here can be configured access rights to whole organization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By default here configured global administrators and service accounts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8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9382" y="868218"/>
            <a:ext cx="8537431" cy="36085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To use extensions in projects it must be installed globally for organization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Marketplace has a lot of useful extension, both paid and free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practice most common usage of extensions is in configuring boards and processes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83635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DOCID-1506477047-5962</_dlc_DocId>
    <_dlc_DocIdUrl xmlns="5ede5379-f79c-4964-9301-1140f96aa672">
      <Url>https://epam.sharepoint.com/sites/LMSO/_layouts/15/DocIdRedir.aspx?ID=DOCID-1506477047-5962</Url>
      <Description>DOCID-1506477047-5962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48B9BDA-2A50-46F8-952D-44810ADF5440}"/>
</file>

<file path=customXml/itemProps2.xml><?xml version="1.0" encoding="utf-8"?>
<ds:datastoreItem xmlns:ds="http://schemas.openxmlformats.org/officeDocument/2006/customXml" ds:itemID="{7644E9DE-90A1-4B9D-988D-5DBF09F96467}"/>
</file>

<file path=customXml/itemProps3.xml><?xml version="1.0" encoding="utf-8"?>
<ds:datastoreItem xmlns:ds="http://schemas.openxmlformats.org/officeDocument/2006/customXml" ds:itemID="{D588A032-6EF9-418F-8F2E-010119A948BD}"/>
</file>

<file path=customXml/itemProps4.xml><?xml version="1.0" encoding="utf-8"?>
<ds:datastoreItem xmlns:ds="http://schemas.openxmlformats.org/officeDocument/2006/customXml" ds:itemID="{3CB1F8AB-D112-4352-8713-A9BC13567146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171</TotalTime>
  <Words>2201</Words>
  <Application>Microsoft Office PowerPoint</Application>
  <PresentationFormat>On-screen Show (16:9)</PresentationFormat>
  <Paragraphs>342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Segoe UI</vt:lpstr>
      <vt:lpstr>Segoe UI Semibold</vt:lpstr>
      <vt:lpstr>Segoe UI Semilight</vt:lpstr>
      <vt:lpstr>Wingdings</vt:lpstr>
      <vt:lpstr>Covers</vt:lpstr>
      <vt:lpstr>General</vt:lpstr>
      <vt:lpstr>Breakers</vt:lpstr>
      <vt:lpstr>1_WHITE TEMPLATE</vt:lpstr>
      <vt:lpstr>Azure - Day 5 Epam DevOps School</vt:lpstr>
      <vt:lpstr>Part 01: Organizations and projects</vt:lpstr>
      <vt:lpstr>Organizations and projects Overview</vt:lpstr>
      <vt:lpstr>Organizations and projects Overview</vt:lpstr>
      <vt:lpstr>What is organization</vt:lpstr>
      <vt:lpstr>What is project</vt:lpstr>
      <vt:lpstr>Organization user management</vt:lpstr>
      <vt:lpstr>Organization level permissions</vt:lpstr>
      <vt:lpstr>Extensions</vt:lpstr>
      <vt:lpstr>Pipeline options</vt:lpstr>
      <vt:lpstr>Project level user management</vt:lpstr>
      <vt:lpstr>Part 02: Azure Boards </vt:lpstr>
      <vt:lpstr>Azure Boards Overview</vt:lpstr>
      <vt:lpstr>Project configuration</vt:lpstr>
      <vt:lpstr>Project Iterations</vt:lpstr>
      <vt:lpstr>Project Areas</vt:lpstr>
      <vt:lpstr>Team configuration</vt:lpstr>
      <vt:lpstr>Teams Iterations and Areas</vt:lpstr>
      <vt:lpstr>GitHub connections</vt:lpstr>
      <vt:lpstr>Processes</vt:lpstr>
      <vt:lpstr>Process configuration</vt:lpstr>
      <vt:lpstr>Item Layout</vt:lpstr>
      <vt:lpstr>Item Layout</vt:lpstr>
      <vt:lpstr>Item States</vt:lpstr>
      <vt:lpstr>Item Rules</vt:lpstr>
      <vt:lpstr>Part 03: Azure Repos</vt:lpstr>
      <vt:lpstr>Azure Boards Overview</vt:lpstr>
      <vt:lpstr>Azure Repos</vt:lpstr>
      <vt:lpstr>Repos Permissions</vt:lpstr>
      <vt:lpstr>Repos Policies</vt:lpstr>
      <vt:lpstr>Branch policies</vt:lpstr>
      <vt:lpstr>Build Validation</vt:lpstr>
      <vt:lpstr>Status Checks</vt:lpstr>
      <vt:lpstr>Part 04: Azure Pipelines</vt:lpstr>
      <vt:lpstr>Azure Pipelines Overview</vt:lpstr>
      <vt:lpstr>Variable groups</vt:lpstr>
      <vt:lpstr>Secure files</vt:lpstr>
      <vt:lpstr>Pipelines (CI)</vt:lpstr>
      <vt:lpstr>Classic editor</vt:lpstr>
      <vt:lpstr>Tasks</vt:lpstr>
      <vt:lpstr>Steps Editor</vt:lpstr>
      <vt:lpstr>Variables</vt:lpstr>
      <vt:lpstr>Triggers</vt:lpstr>
      <vt:lpstr>Options</vt:lpstr>
      <vt:lpstr>Yaml-based pipeline</vt:lpstr>
      <vt:lpstr>Yaml-based pipeline</vt:lpstr>
      <vt:lpstr>YAML</vt:lpstr>
      <vt:lpstr>Options</vt:lpstr>
      <vt:lpstr>Cons and pros</vt:lpstr>
      <vt:lpstr>Environments and Deployment groups</vt:lpstr>
      <vt:lpstr>Releases (CD)</vt:lpstr>
      <vt:lpstr>Pipeline configuration</vt:lpstr>
      <vt:lpstr>CD triggers</vt:lpstr>
      <vt:lpstr>Pre-deployment conditions</vt:lpstr>
      <vt:lpstr>Post-deployment conditions</vt:lpstr>
      <vt:lpstr>Tasks</vt:lpstr>
      <vt:lpstr>Variables</vt:lpstr>
      <vt:lpstr>Options</vt:lpstr>
      <vt:lpstr>Task groups</vt:lpstr>
      <vt:lpstr>Lab: Deploy Azure App Service</vt:lpstr>
      <vt:lpstr>Task</vt:lpstr>
      <vt:lpstr>Task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Dmitrii Bobrov</cp:lastModifiedBy>
  <cp:revision>27</cp:revision>
  <dcterms:created xsi:type="dcterms:W3CDTF">2018-01-26T19:23:30Z</dcterms:created>
  <dcterms:modified xsi:type="dcterms:W3CDTF">2020-09-23T15:21:34Z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7d01b341-42dd-4aaa-9119-6cb014a9ab64</vt:lpwstr>
  </property>
</Properties>
</file>