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E140D-6128-45F8-9FD9-5DDF2DF663E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EC670-4B42-431A-955C-E141D8A2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ADB91-E16E-4087-802F-DB3EFF9BB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501E6E-24BB-44D5-AB95-F57283A8B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AE0DA-1245-4692-8F52-607DEB42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77DD-5B4C-4F4F-A834-00E8247D7D7E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6B9BF9-8D2F-4194-A0AB-F9DB82C0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83E3F6-C27E-4C91-B2FF-B9190A54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852B-8585-4F5B-881A-29BAC6FD6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8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57AF9-53D6-41B5-B500-579C4255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171201-7463-437E-BA68-43D4EF89E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32C361-58CA-414A-846F-DC15DCA3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77DD-5B4C-4F4F-A834-00E8247D7D7E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9F9623-3AE7-42CF-B306-4495DAD4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795E86-681D-4F04-B5CB-52DDB116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852B-8585-4F5B-881A-29BAC6FD6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1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ED3353-69CD-4F98-8937-EA8436065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510EB8-FDBE-48BE-B96C-C81F33F8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87049A-5EC6-48A4-B5A1-E304D7DA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77DD-5B4C-4F4F-A834-00E8247D7D7E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D18C21-EFB8-4CC2-A506-46CE9310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2CF36-5009-4EAF-B73E-DAFFCAE8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852B-8585-4F5B-881A-29BAC6FD6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21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7B68B-89BE-4226-9A2F-D9115ED2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574CF-D5AB-409B-B1EE-23D56632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6FCDAF-A4D2-4F17-9204-B45CF4EF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77DD-5B4C-4F4F-A834-00E8247D7D7E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470657-4B7D-44DE-AD8B-BB14909F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24D3DF-2C8C-4E09-8627-6D2B6208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852B-8585-4F5B-881A-29BAC6FD6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9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06518-0BE9-4C82-81AE-A09991A3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73A04A-EC21-46B6-9BAB-CCB1D556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BC5C20-72BC-422A-9208-0F63B68E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77DD-5B4C-4F4F-A834-00E8247D7D7E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7EE85-05DE-4584-B927-E36B6375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FDAAE-27F7-449D-AAF6-6A77B854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852B-8585-4F5B-881A-29BAC6FD6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25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BEABF-4B46-4C6D-A523-E0A4B3AB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EA1A81-9802-4548-9E50-F21F27F7E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5F59FF-1F8B-49F5-94CC-7FB5F1121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2E248C-936A-4762-A95B-32AFB21B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77DD-5B4C-4F4F-A834-00E8247D7D7E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44C9E-C6AA-4F88-9FD5-2416E4A7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A3DF92-CDB4-404E-9C41-EBF7D5EA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852B-8585-4F5B-881A-29BAC6FD6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72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EB3B4-471A-4E08-AFBC-6CE7C254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7DD4E-E0B0-4489-A8FF-ED0737A7B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272D2B-2708-444C-BE58-F7944DDE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E1F8EC-25DA-4965-88CE-AA5D598EE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4D408F-C2F7-4828-AA15-644692168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D428B1-E8CE-491D-A10E-CFAD2958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77DD-5B4C-4F4F-A834-00E8247D7D7E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1E1084-9BA1-47F2-B417-C69E4B0E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AE67C0-5742-4E40-95F6-C104D32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852B-8585-4F5B-881A-29BAC6FD6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73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089E9-FC96-4CA1-B5E8-43FBD765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BA093E-EBF1-48DD-B23E-EC40AF40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77DD-5B4C-4F4F-A834-00E8247D7D7E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E37E92-E6E1-440C-8816-8F73C4E2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94CD72-8CAA-4774-ABAF-0BE9F0F7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852B-8585-4F5B-881A-29BAC6FD6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40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FC8476-4CAF-4EAD-8F95-AAB84AF9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77DD-5B4C-4F4F-A834-00E8247D7D7E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F8C00E-A7D8-43D2-8441-90BAC5C1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B9139-2C5C-4329-AFF5-515CAD2E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852B-8585-4F5B-881A-29BAC6FD6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78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773D7-7E0F-4CE6-B024-B6D20135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95F86-C003-4CE3-90FA-2AEFB8189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1F46EA-CAAE-4372-99A5-C0E0161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78AFD9-E512-40BA-8827-F4070C54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77DD-5B4C-4F4F-A834-00E8247D7D7E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64CB26-BCDE-47EC-9405-F71B7342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B1A35-72C5-4FFD-B5EF-8E6B71EE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852B-8585-4F5B-881A-29BAC6FD6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67EB7-C50A-4EAC-8AB1-B0E8C852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755D74-A516-4CEA-88E5-260F73796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1324D-0317-4AB6-BF82-60C0E26EE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80FCDD-3D0F-47F7-86A8-830EF7A9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77DD-5B4C-4F4F-A834-00E8247D7D7E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D9BFA9-877E-496A-8BD7-32B5B5B0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E25BA1-6AA4-4FAE-9A5E-9508ED67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852B-8585-4F5B-881A-29BAC6FD6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67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82B89-72CF-4373-AE30-8500F789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AA565D-40AB-4EF6-9133-CDFEE3FAD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02033-FA0F-4DB7-9C0B-B3DEE7939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E77DD-5B4C-4F4F-A834-00E8247D7D7E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16994C-CCDC-4A7A-B2E0-9ED551E9F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D81BF-D6AD-4F98-9C4A-69B7E9B33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852B-8585-4F5B-881A-29BAC6FD6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38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5.xml"/><Relationship Id="rId7" Type="http://schemas.openxmlformats.org/officeDocument/2006/relationships/image" Target="../media/image4.sv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7.xml"/><Relationship Id="rId10" Type="http://schemas.openxmlformats.org/officeDocument/2006/relationships/image" Target="../media/image6.svg"/><Relationship Id="rId4" Type="http://schemas.openxmlformats.org/officeDocument/2006/relationships/slide" Target="slide6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3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4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6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DFCFE1A-9C7E-4D86-962D-2125A1F8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719"/>
            <a:ext cx="10040471" cy="1636900"/>
          </a:xfrm>
        </p:spPr>
        <p:txBody>
          <a:bodyPr>
            <a:normAutofit/>
          </a:bodyPr>
          <a:lstStyle/>
          <a:p>
            <a:r>
              <a:rPr lang="ru-RU" sz="4800" b="1" dirty="0">
                <a:effectLst/>
              </a:rPr>
              <a:t>Домашнее задание. </a:t>
            </a:r>
            <a:r>
              <a:rPr lang="ru-RU" sz="4800" b="1" dirty="0"/>
              <a:t>Б</a:t>
            </a:r>
            <a:r>
              <a:rPr lang="ru-RU" sz="4800" b="1" dirty="0">
                <a:effectLst/>
              </a:rPr>
              <a:t>изнес-гипотезы</a:t>
            </a:r>
            <a:endParaRPr lang="ru-RU" sz="4800" b="1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0F8D1090-B439-4645-9EDF-F3A80A77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710517"/>
            <a:ext cx="10040471" cy="6006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Работу выполнил:</a:t>
            </a:r>
            <a:br>
              <a:rPr lang="en-US" dirty="0"/>
            </a:br>
            <a:br>
              <a:rPr lang="ru-RU" dirty="0"/>
            </a:br>
            <a:r>
              <a:rPr lang="ru-RU" dirty="0"/>
              <a:t>Михайличенко Максим, 28 поток , курс «</a:t>
            </a:r>
            <a:r>
              <a:rPr lang="ru-RU" i="0" dirty="0">
                <a:solidFill>
                  <a:srgbClr val="04121B"/>
                </a:solidFill>
                <a:effectLst/>
                <a:latin typeface="InterSkyeng"/>
              </a:rPr>
              <a:t>Профессия </a:t>
            </a:r>
            <a:r>
              <a:rPr lang="ru-RU" dirty="0">
                <a:solidFill>
                  <a:srgbClr val="04121B"/>
                </a:solidFill>
                <a:latin typeface="InterSkyeng"/>
              </a:rPr>
              <a:t>а</a:t>
            </a:r>
            <a:r>
              <a:rPr lang="ru-RU" i="0" dirty="0">
                <a:solidFill>
                  <a:srgbClr val="04121B"/>
                </a:solidFill>
                <a:effectLst/>
                <a:latin typeface="InterSkyeng"/>
              </a:rPr>
              <a:t>налитик данных 4.1</a:t>
            </a:r>
            <a:r>
              <a:rPr lang="ru-RU" dirty="0"/>
              <a:t>»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505501A-2AD0-4B41-8854-12498A4E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411" y="2827743"/>
            <a:ext cx="7759177" cy="1230766"/>
          </a:xfrm>
          <a:prstGeom prst="rect">
            <a:avLst/>
          </a:prstGeom>
        </p:spPr>
      </p:pic>
      <p:pic>
        <p:nvPicPr>
          <p:cNvPr id="24" name="Рисунок 23">
            <a:hlinkClick r:id="rId4" action="ppaction://hlinksldjump"/>
            <a:extLst>
              <a:ext uri="{FF2B5EF4-FFF2-40B4-BE49-F238E27FC236}">
                <a16:creationId xmlns:a16="http://schemas.microsoft.com/office/drawing/2014/main" id="{F097F306-7570-4DC3-B1D6-92ECDF542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9907" y="5604061"/>
            <a:ext cx="824940" cy="7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9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B9A4D3-C774-44B2-B732-DCF37ADB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4" y="197224"/>
            <a:ext cx="10076331" cy="1111624"/>
          </a:xfrm>
        </p:spPr>
        <p:txBody>
          <a:bodyPr>
            <a:normAutofit/>
          </a:bodyPr>
          <a:lstStyle/>
          <a:p>
            <a:r>
              <a:rPr lang="ru-RU" b="1" dirty="0"/>
              <a:t>Задание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1E6EC0-BBB4-4413-B03E-45F533B8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35" y="1308848"/>
            <a:ext cx="1009426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Вы работаете аналитиком данных в банке и занимаетесь клиентской аналитикой. К вам пришел менеджер и сообщил о следующей ситуации: кажется, новые поколения (когорты) клиентов стали платить хуже, чем предыдущие.</a:t>
            </a:r>
          </a:p>
          <a:p>
            <a:pPr marL="0" indent="0">
              <a:buNone/>
            </a:pPr>
            <a:r>
              <a:rPr lang="ru-RU" sz="1600" dirty="0"/>
              <a:t>Менеджер сделал этот вывод, основываясь на метрике «% клиентов, которые провалились в просрочку в течение первых 3 месяцев после выдачи кредита». На новых поколениях (июль, август и сентябрь 2021 года) эта метрика на 5 процентных пунктов выше, чем на старых поколениях (апрель, май, июнь 2021 года).</a:t>
            </a:r>
            <a:br>
              <a:rPr lang="ru-RU" sz="1600" dirty="0"/>
            </a:b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Предложите:</a:t>
            </a:r>
            <a:endParaRPr lang="ru-RU" sz="1600" dirty="0"/>
          </a:p>
          <a:p>
            <a:pPr>
              <a:buFont typeface="+mj-lt"/>
              <a:buAutoNum type="arabicPeriod"/>
            </a:pPr>
            <a:r>
              <a:rPr lang="ru-RU" sz="1600" dirty="0"/>
              <a:t>Три гипотезы, почему так могло получиться.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Методы проверки этих гипотез.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Гипотезы о методах исправления ситуации.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Методы проверки того, что ситуация действительно исправлена.</a:t>
            </a:r>
            <a:br>
              <a:rPr lang="ru-RU" sz="1600" dirty="0"/>
            </a:b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Условия сдачи домашней работы:</a:t>
            </a:r>
          </a:p>
          <a:p>
            <a:pPr marL="0" indent="0">
              <a:buNone/>
            </a:pPr>
            <a:r>
              <a:rPr lang="ru-RU" sz="1600" dirty="0"/>
              <a:t>Оформите решение </a:t>
            </a:r>
            <a:r>
              <a:rPr lang="ru-RU" sz="1600" b="1" dirty="0"/>
              <a:t>в виде презентации PowerPoint</a:t>
            </a:r>
            <a:r>
              <a:rPr lang="ru-RU" sz="1600" dirty="0"/>
              <a:t> и прикрепите ее к форме для сдачи домашек.</a:t>
            </a:r>
          </a:p>
          <a:p>
            <a:pPr marL="0" indent="0">
              <a:buNone/>
            </a:pPr>
            <a:endParaRPr lang="ru-RU" sz="1400" dirty="0"/>
          </a:p>
          <a:p>
            <a:endParaRPr lang="ru-RU" sz="1400" dirty="0"/>
          </a:p>
        </p:txBody>
      </p:sp>
      <p:pic>
        <p:nvPicPr>
          <p:cNvPr id="6" name="Рисунок 5">
            <a:hlinkClick r:id="rId2" action="ppaction://hlinksldjump"/>
            <a:extLst>
              <a:ext uri="{FF2B5EF4-FFF2-40B4-BE49-F238E27FC236}">
                <a16:creationId xmlns:a16="http://schemas.microsoft.com/office/drawing/2014/main" id="{ACA52019-95FD-45E6-A181-2EED53032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9907" y="5604061"/>
            <a:ext cx="824940" cy="707091"/>
          </a:xfrm>
          <a:prstGeom prst="rect">
            <a:avLst/>
          </a:prstGeom>
        </p:spPr>
      </p:pic>
      <p:pic>
        <p:nvPicPr>
          <p:cNvPr id="7" name="Рисунок 6">
            <a:hlinkClick r:id="rId5" action="ppaction://hlinksldjump"/>
            <a:extLst>
              <a:ext uri="{FF2B5EF4-FFF2-40B4-BE49-F238E27FC236}">
                <a16:creationId xmlns:a16="http://schemas.microsoft.com/office/drawing/2014/main" id="{32B49126-AA07-48C9-94E2-87AFA4AD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86115" y="5604060"/>
            <a:ext cx="824940" cy="7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B9A4D3-C774-44B2-B732-DCF37ADB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4" y="197224"/>
            <a:ext cx="10076331" cy="1111624"/>
          </a:xfrm>
        </p:spPr>
        <p:txBody>
          <a:bodyPr>
            <a:normAutofit/>
          </a:bodyPr>
          <a:lstStyle/>
          <a:p>
            <a:r>
              <a:rPr lang="ru-RU" b="1" dirty="0"/>
              <a:t>Навигация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1E6EC0-BBB4-4413-B03E-45F533B8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35" y="1308848"/>
            <a:ext cx="6452943" cy="42952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Гипотеза №1 (</a:t>
            </a:r>
            <a:r>
              <a:rPr lang="ru-RU" sz="1600" b="1" dirty="0">
                <a:hlinkClick r:id="rId2" action="ppaction://hlinksldjump"/>
              </a:rPr>
              <a:t>перейти к гипотезе</a:t>
            </a:r>
            <a:r>
              <a:rPr lang="ru-RU" sz="1600" b="1" dirty="0"/>
              <a:t>)</a:t>
            </a: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Ищем техническую составляющую</a:t>
            </a:r>
            <a:br>
              <a:rPr lang="ru-RU" sz="1600" dirty="0"/>
            </a:br>
            <a:r>
              <a:rPr lang="ru-RU" sz="1600" dirty="0"/>
              <a:t>нарушения целостности данных или несвоевременного наполнения информацией таблиц БД.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Гипотеза №2 (</a:t>
            </a:r>
            <a:r>
              <a:rPr lang="ru-RU" sz="1600" b="1" dirty="0">
                <a:hlinkClick r:id="rId3" action="ppaction://hlinksldjump"/>
              </a:rPr>
              <a:t>перейти к гипотезе</a:t>
            </a:r>
            <a:r>
              <a:rPr lang="ru-RU" sz="1600" b="1" dirty="0"/>
              <a:t>)</a:t>
            </a: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Колебания (возможное ухудшение) доходов клиентов.  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Гипотеза №3 (</a:t>
            </a:r>
            <a:r>
              <a:rPr lang="ru-RU" sz="1600" b="1" dirty="0">
                <a:hlinkClick r:id="rId4" action="ppaction://hlinksldjump"/>
              </a:rPr>
              <a:t>перейти к гипотезе</a:t>
            </a:r>
            <a:r>
              <a:rPr lang="ru-RU" sz="1600" b="1" dirty="0"/>
              <a:t>)</a:t>
            </a: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Не верно рассчитана нагрузка на клиентов, при выдаче кредита.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endParaRPr lang="ru-RU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Вывод (</a:t>
            </a:r>
            <a:r>
              <a:rPr lang="ru-RU" sz="1600" b="1" dirty="0">
                <a:hlinkClick r:id="rId5" action="ppaction://hlinksldjump"/>
              </a:rPr>
              <a:t>перейти к выводу</a:t>
            </a:r>
            <a:r>
              <a:rPr lang="ru-RU" sz="1600" b="1" dirty="0"/>
              <a:t>)</a:t>
            </a: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</p:txBody>
      </p:sp>
      <p:pic>
        <p:nvPicPr>
          <p:cNvPr id="6" name="Рисунок 5">
            <a:hlinkClick r:id="rId2" action="ppaction://hlinksldjump"/>
            <a:extLst>
              <a:ext uri="{FF2B5EF4-FFF2-40B4-BE49-F238E27FC236}">
                <a16:creationId xmlns:a16="http://schemas.microsoft.com/office/drawing/2014/main" id="{ACA52019-95FD-45E6-A181-2EED53032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907" y="5604061"/>
            <a:ext cx="824940" cy="707091"/>
          </a:xfrm>
          <a:prstGeom prst="rect">
            <a:avLst/>
          </a:prstGeom>
        </p:spPr>
      </p:pic>
      <p:pic>
        <p:nvPicPr>
          <p:cNvPr id="7" name="Рисунок 6">
            <a:hlinkClick r:id="rId8" action="ppaction://hlinksldjump"/>
            <a:extLst>
              <a:ext uri="{FF2B5EF4-FFF2-40B4-BE49-F238E27FC236}">
                <a16:creationId xmlns:a16="http://schemas.microsoft.com/office/drawing/2014/main" id="{32B49126-AA07-48C9-94E2-87AFA4AD2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986115" y="5604060"/>
            <a:ext cx="824940" cy="70709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01CFEA-533C-47D6-BD58-A71128BF9A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8505" y="753036"/>
            <a:ext cx="3107932" cy="46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B9A4D3-C774-44B2-B732-DCF37ADB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5" y="-107576"/>
            <a:ext cx="10076331" cy="941294"/>
          </a:xfrm>
        </p:spPr>
        <p:txBody>
          <a:bodyPr>
            <a:normAutofit/>
          </a:bodyPr>
          <a:lstStyle/>
          <a:p>
            <a:r>
              <a:rPr lang="ru-RU" b="1" dirty="0"/>
              <a:t>Гипотеза №1</a:t>
            </a:r>
          </a:p>
        </p:txBody>
      </p:sp>
      <p:pic>
        <p:nvPicPr>
          <p:cNvPr id="6" name="Рисунок 5">
            <a:hlinkClick r:id="rId2" action="ppaction://hlinksldjump"/>
            <a:extLst>
              <a:ext uri="{FF2B5EF4-FFF2-40B4-BE49-F238E27FC236}">
                <a16:creationId xmlns:a16="http://schemas.microsoft.com/office/drawing/2014/main" id="{ACA52019-95FD-45E6-A181-2EED53032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9907" y="5604061"/>
            <a:ext cx="824940" cy="707091"/>
          </a:xfrm>
          <a:prstGeom prst="rect">
            <a:avLst/>
          </a:prstGeom>
        </p:spPr>
      </p:pic>
      <p:pic>
        <p:nvPicPr>
          <p:cNvPr id="7" name="Рисунок 6">
            <a:hlinkClick r:id="rId5" action="ppaction://hlinksldjump"/>
            <a:extLst>
              <a:ext uri="{FF2B5EF4-FFF2-40B4-BE49-F238E27FC236}">
                <a16:creationId xmlns:a16="http://schemas.microsoft.com/office/drawing/2014/main" id="{32B49126-AA07-48C9-94E2-87AFA4AD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86115" y="5604060"/>
            <a:ext cx="824940" cy="70709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523105-2AC4-4DD5-AC77-54E071B45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43725" y="43625"/>
            <a:ext cx="618721" cy="804097"/>
          </a:xfrm>
          <a:prstGeom prst="rect">
            <a:avLst/>
          </a:prstGeom>
        </p:spPr>
      </p:pic>
      <p:sp>
        <p:nvSpPr>
          <p:cNvPr id="10" name="Объект 4">
            <a:extLst>
              <a:ext uri="{FF2B5EF4-FFF2-40B4-BE49-F238E27FC236}">
                <a16:creationId xmlns:a16="http://schemas.microsoft.com/office/drawing/2014/main" id="{D9D76CB1-592B-424D-900F-BA6F46F8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833718"/>
            <a:ext cx="10076331" cy="477034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b="1" dirty="0"/>
              <a:t>Почему так могло получиться?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 существует сбой в базе данных, из-за чего неправильно формируется отчет по просрочкам оплаты кредита.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b="1" dirty="0"/>
              <a:t>Метод проверки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Сформировать новый такой отчет, чтобы сравнить отчет менеджера и свой. Если данные изменились, то показать это менеджеру, если отчет такой же, то проверить данные в таблице БД, на наличие ошибок, которые могут исказить отчет.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b="1" dirty="0"/>
              <a:t>Метод исправления ситуации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Обратимся к инженерам БД, чтобы те, устранили выявленные недочеты, возможно они могут найти еще что-нибудь и привести данные к необходимому виду.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b="1" dirty="0"/>
              <a:t>Методы проверки того, что ситуация действительно исправлена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Дождавшись результата от инженеров в случае, если они делали корректировку в таблицах, формируем новый отчет и сравниваем его с старым, показываем менеджеру для изучения.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Если с данными было все в порядке, и картина не изменилась, тогда нужно проверять иные причины ухудшения платежеспособности клиентов банка.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F43A9-0CAB-4D80-B269-D39B6D9B53C7}"/>
              </a:ext>
            </a:extLst>
          </p:cNvPr>
          <p:cNvSpPr txBox="1"/>
          <p:nvPr/>
        </p:nvSpPr>
        <p:spPr>
          <a:xfrm>
            <a:off x="5038928" y="5749047"/>
            <a:ext cx="239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hlinkClick r:id="rId5" action="ppaction://hlinksldjump"/>
              </a:rPr>
              <a:t>перейти к навигации</a:t>
            </a:r>
            <a:endParaRPr lang="ru-R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3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B9A4D3-C774-44B2-B732-DCF37ADB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5" y="-107576"/>
            <a:ext cx="10076331" cy="941294"/>
          </a:xfrm>
        </p:spPr>
        <p:txBody>
          <a:bodyPr>
            <a:normAutofit/>
          </a:bodyPr>
          <a:lstStyle/>
          <a:p>
            <a:r>
              <a:rPr lang="ru-RU" b="1" dirty="0"/>
              <a:t>Гипотеза №2</a:t>
            </a:r>
          </a:p>
        </p:txBody>
      </p:sp>
      <p:pic>
        <p:nvPicPr>
          <p:cNvPr id="6" name="Рисунок 5">
            <a:hlinkClick r:id="rId2" action="ppaction://hlinksldjump"/>
            <a:extLst>
              <a:ext uri="{FF2B5EF4-FFF2-40B4-BE49-F238E27FC236}">
                <a16:creationId xmlns:a16="http://schemas.microsoft.com/office/drawing/2014/main" id="{ACA52019-95FD-45E6-A181-2EED53032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9907" y="5604061"/>
            <a:ext cx="824940" cy="707091"/>
          </a:xfrm>
          <a:prstGeom prst="rect">
            <a:avLst/>
          </a:prstGeom>
        </p:spPr>
      </p:pic>
      <p:pic>
        <p:nvPicPr>
          <p:cNvPr id="7" name="Рисунок 6">
            <a:hlinkClick r:id="rId5" action="ppaction://hlinksldjump"/>
            <a:extLst>
              <a:ext uri="{FF2B5EF4-FFF2-40B4-BE49-F238E27FC236}">
                <a16:creationId xmlns:a16="http://schemas.microsoft.com/office/drawing/2014/main" id="{32B49126-AA07-48C9-94E2-87AFA4AD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86115" y="5604060"/>
            <a:ext cx="824940" cy="70709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523105-2AC4-4DD5-AC77-54E071B45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43725" y="43625"/>
            <a:ext cx="618721" cy="804097"/>
          </a:xfrm>
          <a:prstGeom prst="rect">
            <a:avLst/>
          </a:prstGeom>
        </p:spPr>
      </p:pic>
      <p:sp>
        <p:nvSpPr>
          <p:cNvPr id="10" name="Объект 4">
            <a:extLst>
              <a:ext uri="{FF2B5EF4-FFF2-40B4-BE49-F238E27FC236}">
                <a16:creationId xmlns:a16="http://schemas.microsoft.com/office/drawing/2014/main" id="{D9D76CB1-592B-424D-900F-BA6F46F8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833718"/>
            <a:ext cx="10076331" cy="477034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Почему так могло получиться? 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Снижение финансовой стабильности населения.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 проверки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Сравнить информацию о доходах между двумя разными когортами, которая собирается банком перед выдачей займа клиентам. Определить возможные события в обществе, которые могут влиять на доходы.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 исправления ситуации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Если платежеспособность упала, на фоне установленных событий, то нужно разработать программу помощи для клиентов, чтобы они смогли справиться с данной ситуацией.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Методы проверки того, что ситуация действительно исправлена 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Сравнить две </a:t>
            </a:r>
            <a:r>
              <a:rPr lang="ru-RU" sz="1600" dirty="0">
                <a:cs typeface="Times New Roman" panose="02020603050405020304" pitchFamily="18" charset="0"/>
              </a:rPr>
              <a:t>когорты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до начала исправления ситуации и после.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1FA62-DBD0-4B73-9076-555A036F4137}"/>
              </a:ext>
            </a:extLst>
          </p:cNvPr>
          <p:cNvSpPr txBox="1"/>
          <p:nvPr/>
        </p:nvSpPr>
        <p:spPr>
          <a:xfrm>
            <a:off x="5038928" y="5749047"/>
            <a:ext cx="239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hlinkClick r:id="rId8" action="ppaction://hlinksldjump"/>
              </a:rPr>
              <a:t>перейти к навигации</a:t>
            </a:r>
            <a:endParaRPr lang="ru-R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B9A4D3-C774-44B2-B732-DCF37ADB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5" y="-107576"/>
            <a:ext cx="10076331" cy="941294"/>
          </a:xfrm>
        </p:spPr>
        <p:txBody>
          <a:bodyPr>
            <a:normAutofit/>
          </a:bodyPr>
          <a:lstStyle/>
          <a:p>
            <a:r>
              <a:rPr lang="ru-RU" b="1" dirty="0"/>
              <a:t>Гипотеза №3</a:t>
            </a:r>
          </a:p>
        </p:txBody>
      </p:sp>
      <p:pic>
        <p:nvPicPr>
          <p:cNvPr id="6" name="Рисунок 5">
            <a:hlinkClick r:id="rId2" action="ppaction://hlinksldjump"/>
            <a:extLst>
              <a:ext uri="{FF2B5EF4-FFF2-40B4-BE49-F238E27FC236}">
                <a16:creationId xmlns:a16="http://schemas.microsoft.com/office/drawing/2014/main" id="{ACA52019-95FD-45E6-A181-2EED53032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9907" y="5604061"/>
            <a:ext cx="824940" cy="707091"/>
          </a:xfrm>
          <a:prstGeom prst="rect">
            <a:avLst/>
          </a:prstGeom>
        </p:spPr>
      </p:pic>
      <p:pic>
        <p:nvPicPr>
          <p:cNvPr id="7" name="Рисунок 6">
            <a:hlinkClick r:id="rId5" action="ppaction://hlinksldjump"/>
            <a:extLst>
              <a:ext uri="{FF2B5EF4-FFF2-40B4-BE49-F238E27FC236}">
                <a16:creationId xmlns:a16="http://schemas.microsoft.com/office/drawing/2014/main" id="{32B49126-AA07-48C9-94E2-87AFA4AD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86115" y="5604060"/>
            <a:ext cx="824940" cy="70709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523105-2AC4-4DD5-AC77-54E071B45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43725" y="43625"/>
            <a:ext cx="618721" cy="804097"/>
          </a:xfrm>
          <a:prstGeom prst="rect">
            <a:avLst/>
          </a:prstGeom>
        </p:spPr>
      </p:pic>
      <p:sp>
        <p:nvSpPr>
          <p:cNvPr id="10" name="Объект 4">
            <a:extLst>
              <a:ext uri="{FF2B5EF4-FFF2-40B4-BE49-F238E27FC236}">
                <a16:creationId xmlns:a16="http://schemas.microsoft.com/office/drawing/2014/main" id="{D9D76CB1-592B-424D-900F-BA6F46F8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833718"/>
            <a:ext cx="10076331" cy="477034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Почему так могло получиться? 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Новым клиентам, были выданы кредиты на большие суммы и на короткий срок, из-за чего повышается ежемесячный платеж. Не верно рассчитаны возможности плательщика.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 проверки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Сделать анализ условий кредитования новой когорты.</a:t>
            </a:r>
            <a:br>
              <a:rPr lang="ru-RU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 исправления ситуации 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Предложить рефинансировать кредит с увеличением срока кредитования и уменьшения ежемесячного платежа. Ужесточить контроль, за выдачей кредитов на условиях, при которых есть большой риск, просрочки платежей. 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Методы проверки того, что ситуация действительно исправлена 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Сравнить две когорты, до начала исправления ситуации и после. Анализировать информацию по выплатам и просрочкам платежей, после того, как была проведена работа на улучшение ситуации.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45C5D-1E79-4145-A445-E03799901A93}"/>
              </a:ext>
            </a:extLst>
          </p:cNvPr>
          <p:cNvSpPr txBox="1"/>
          <p:nvPr/>
        </p:nvSpPr>
        <p:spPr>
          <a:xfrm>
            <a:off x="5038928" y="5749047"/>
            <a:ext cx="239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hlinkClick r:id="rId8" action="ppaction://hlinksldjump"/>
              </a:rPr>
              <a:t>перейти к навигации</a:t>
            </a:r>
            <a:endParaRPr lang="ru-R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1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B9A4D3-C774-44B2-B732-DCF37ADB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4" y="197224"/>
            <a:ext cx="10076331" cy="1111624"/>
          </a:xfrm>
        </p:spPr>
        <p:txBody>
          <a:bodyPr>
            <a:normAutofit/>
          </a:bodyPr>
          <a:lstStyle/>
          <a:p>
            <a:r>
              <a:rPr lang="ru-RU" b="1" dirty="0"/>
              <a:t>Вывод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1E6EC0-BBB4-4413-B03E-45F533B8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35" y="1308848"/>
            <a:ext cx="6452943" cy="42952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Любые колебания банковских метрик, в ту или иную сторону, могут провоцироваться множеством различных факторов, происходящих как внутри банка, так и вне.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Поэтому, чтобы минимизировать резкие колебания, которые зависят от работы банка, необходимо вести слаженную работу между всеми отделами, отвечающими за обработку, сбор, хранение информации и т.д.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 же совместные собрания могут помочь оперативно влиять как на внешние факторы, так и на внутреннее.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лучше посмотреть на сложившуюся проблему, с провало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 платежеспособности клиентов, нужно построить графики двух когорт, сделать сравнение с историческими данными. И обсудить это все, дополнительно с другими отделами.  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</p:txBody>
      </p:sp>
      <p:pic>
        <p:nvPicPr>
          <p:cNvPr id="6" name="Рисунок 5">
            <a:hlinkClick r:id="rId2" action="ppaction://hlinksldjump"/>
            <a:extLst>
              <a:ext uri="{FF2B5EF4-FFF2-40B4-BE49-F238E27FC236}">
                <a16:creationId xmlns:a16="http://schemas.microsoft.com/office/drawing/2014/main" id="{ACA52019-95FD-45E6-A181-2EED53032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9907" y="5604061"/>
            <a:ext cx="824940" cy="707091"/>
          </a:xfrm>
          <a:prstGeom prst="rect">
            <a:avLst/>
          </a:prstGeom>
        </p:spPr>
      </p:pic>
      <p:pic>
        <p:nvPicPr>
          <p:cNvPr id="7" name="Рисунок 6">
            <a:hlinkClick r:id="rId5" action="ppaction://hlinksldjump"/>
            <a:extLst>
              <a:ext uri="{FF2B5EF4-FFF2-40B4-BE49-F238E27FC236}">
                <a16:creationId xmlns:a16="http://schemas.microsoft.com/office/drawing/2014/main" id="{32B49126-AA07-48C9-94E2-87AFA4AD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86115" y="5604060"/>
            <a:ext cx="824940" cy="70709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01CFEA-533C-47D6-BD58-A71128BF9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48133" y="116732"/>
            <a:ext cx="4298601" cy="5700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92044E-48EF-4A5A-9A7E-D863A5F84318}"/>
              </a:ext>
            </a:extLst>
          </p:cNvPr>
          <p:cNvSpPr txBox="1"/>
          <p:nvPr/>
        </p:nvSpPr>
        <p:spPr>
          <a:xfrm>
            <a:off x="5038928" y="5749047"/>
            <a:ext cx="239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hlinkClick r:id="rId8" action="ppaction://hlinksldjump"/>
              </a:rPr>
              <a:t>перейти к навигации</a:t>
            </a:r>
            <a:endParaRPr lang="ru-R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5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DFCFE1A-9C7E-4D86-962D-2125A1F8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719"/>
            <a:ext cx="10040471" cy="1636900"/>
          </a:xfrm>
        </p:spPr>
        <p:txBody>
          <a:bodyPr>
            <a:normAutofit/>
          </a:bodyPr>
          <a:lstStyle/>
          <a:p>
            <a:r>
              <a:rPr lang="ru-RU" sz="4800" b="1" dirty="0">
                <a:effectLst/>
              </a:rPr>
              <a:t>Домашнее задание. </a:t>
            </a:r>
            <a:r>
              <a:rPr lang="ru-RU" sz="4800" b="1" dirty="0"/>
              <a:t>Б</a:t>
            </a:r>
            <a:r>
              <a:rPr lang="ru-RU" sz="4800" b="1" dirty="0">
                <a:effectLst/>
              </a:rPr>
              <a:t>изнес-гипотезы</a:t>
            </a:r>
            <a:endParaRPr lang="ru-RU" sz="4800" b="1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0F8D1090-B439-4645-9EDF-F3A80A77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710517"/>
            <a:ext cx="10040471" cy="6006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Работу выполнил:</a:t>
            </a:r>
            <a:br>
              <a:rPr lang="en-US" dirty="0"/>
            </a:br>
            <a:br>
              <a:rPr lang="ru-RU" dirty="0"/>
            </a:br>
            <a:r>
              <a:rPr lang="ru-RU" dirty="0"/>
              <a:t>Михайличенко Максим, 28 поток , курс «</a:t>
            </a:r>
            <a:r>
              <a:rPr lang="ru-RU" i="0" dirty="0">
                <a:solidFill>
                  <a:srgbClr val="04121B"/>
                </a:solidFill>
                <a:effectLst/>
                <a:latin typeface="InterSkyeng"/>
              </a:rPr>
              <a:t>Профессия </a:t>
            </a:r>
            <a:r>
              <a:rPr lang="ru-RU" dirty="0">
                <a:solidFill>
                  <a:srgbClr val="04121B"/>
                </a:solidFill>
                <a:latin typeface="InterSkyeng"/>
              </a:rPr>
              <a:t>а</a:t>
            </a:r>
            <a:r>
              <a:rPr lang="ru-RU" i="0" dirty="0">
                <a:solidFill>
                  <a:srgbClr val="04121B"/>
                </a:solidFill>
                <a:effectLst/>
                <a:latin typeface="InterSkyeng"/>
              </a:rPr>
              <a:t>налитик данных 4.1</a:t>
            </a:r>
            <a:r>
              <a:rPr lang="ru-RU" dirty="0"/>
              <a:t>»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505501A-2AD0-4B41-8854-12498A4E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411" y="2827743"/>
            <a:ext cx="7759177" cy="1230766"/>
          </a:xfrm>
          <a:prstGeom prst="rect">
            <a:avLst/>
          </a:prstGeom>
        </p:spPr>
      </p:pic>
      <p:pic>
        <p:nvPicPr>
          <p:cNvPr id="24" name="Рисунок 23">
            <a:hlinkClick r:id="rId4" action="ppaction://hlinksldjump"/>
            <a:extLst>
              <a:ext uri="{FF2B5EF4-FFF2-40B4-BE49-F238E27FC236}">
                <a16:creationId xmlns:a16="http://schemas.microsoft.com/office/drawing/2014/main" id="{F097F306-7570-4DC3-B1D6-92ECDF542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0389907" y="5604061"/>
            <a:ext cx="824940" cy="7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64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750</Words>
  <Application>Microsoft Office PowerPoint</Application>
  <PresentationFormat>Широкоэкранный</PresentationFormat>
  <Paragraphs>74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InterSkyeng</vt:lpstr>
      <vt:lpstr>Тема Office</vt:lpstr>
      <vt:lpstr>Домашнее задание. Бизнес-гипотезы</vt:lpstr>
      <vt:lpstr>Задание</vt:lpstr>
      <vt:lpstr>Навигация</vt:lpstr>
      <vt:lpstr>Гипотеза №1</vt:lpstr>
      <vt:lpstr>Гипотеза №2</vt:lpstr>
      <vt:lpstr>Гипотеза №3</vt:lpstr>
      <vt:lpstr>Вывод</vt:lpstr>
      <vt:lpstr>Домашнее задание. Бизнес-гипотезы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Домашнее задание. Бизнес-гипотезы</dc:title>
  <dc:creator>Vladislav</dc:creator>
  <cp:lastModifiedBy>Vladislav</cp:lastModifiedBy>
  <cp:revision>29</cp:revision>
  <dcterms:created xsi:type="dcterms:W3CDTF">2023-01-20T07:08:06Z</dcterms:created>
  <dcterms:modified xsi:type="dcterms:W3CDTF">2023-01-20T14:16:39Z</dcterms:modified>
</cp:coreProperties>
</file>