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308" r:id="rId3"/>
    <p:sldId id="319" r:id="rId4"/>
    <p:sldId id="309" r:id="rId5"/>
    <p:sldId id="310" r:id="rId6"/>
    <p:sldId id="320" r:id="rId7"/>
    <p:sldId id="321" r:id="rId8"/>
    <p:sldId id="261" r:id="rId9"/>
    <p:sldId id="317" r:id="rId10"/>
    <p:sldId id="318" r:id="rId11"/>
    <p:sldId id="260" r:id="rId12"/>
    <p:sldId id="307" r:id="rId13"/>
    <p:sldId id="306" r:id="rId14"/>
    <p:sldId id="313" r:id="rId15"/>
    <p:sldId id="314" r:id="rId16"/>
    <p:sldId id="315" r:id="rId17"/>
    <p:sldId id="316" r:id="rId18"/>
  </p:sldIdLst>
  <p:sldSz cx="9144000" cy="5143500" type="screen16x9"/>
  <p:notesSz cx="6858000" cy="9144000"/>
  <p:embeddedFontLst>
    <p:embeddedFont>
      <p:font typeface="Roboto Medium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Light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3A550-A292-4F87-BA89-B00E67F124EA}">
  <a:tblStyle styleId="{1683A550-A292-4F87-BA89-B00E67F12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844ad9f1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844ad9f1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468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59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9111c9e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9111c9e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98cc3e5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98cc3e5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c9111c9e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c9111c9e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66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9111c9e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9111c9e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20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3932771" y="3666468"/>
            <a:ext cx="5654578" cy="2285968"/>
          </a:xfrm>
          <a:custGeom>
            <a:avLst/>
            <a:gdLst/>
            <a:ahLst/>
            <a:cxnLst/>
            <a:rect l="l" t="t" r="r" b="b"/>
            <a:pathLst>
              <a:path w="172514" h="69742" extrusionOk="0">
                <a:moveTo>
                  <a:pt x="0" y="1"/>
                </a:moveTo>
                <a:lnTo>
                  <a:pt x="0" y="54443"/>
                </a:lnTo>
                <a:lnTo>
                  <a:pt x="16868" y="69742"/>
                </a:lnTo>
                <a:lnTo>
                  <a:pt x="172513" y="69742"/>
                </a:lnTo>
                <a:lnTo>
                  <a:pt x="172513" y="1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 flipH="1">
            <a:off x="4788645" y="-2895034"/>
            <a:ext cx="4604105" cy="3675803"/>
          </a:xfrm>
          <a:custGeom>
            <a:avLst/>
            <a:gdLst/>
            <a:ahLst/>
            <a:cxnLst/>
            <a:rect l="l" t="t" r="r" b="b"/>
            <a:pathLst>
              <a:path w="130225" h="103939" extrusionOk="0">
                <a:moveTo>
                  <a:pt x="12352" y="1"/>
                </a:moveTo>
                <a:cubicBezTo>
                  <a:pt x="11307" y="1"/>
                  <a:pt x="10262" y="127"/>
                  <a:pt x="9280" y="381"/>
                </a:cubicBezTo>
                <a:cubicBezTo>
                  <a:pt x="8868" y="476"/>
                  <a:pt x="8488" y="602"/>
                  <a:pt x="8108" y="761"/>
                </a:cubicBezTo>
                <a:cubicBezTo>
                  <a:pt x="6968" y="1172"/>
                  <a:pt x="5923" y="1743"/>
                  <a:pt x="4973" y="2439"/>
                </a:cubicBezTo>
                <a:cubicBezTo>
                  <a:pt x="4498" y="2819"/>
                  <a:pt x="4023" y="3199"/>
                  <a:pt x="3611" y="3611"/>
                </a:cubicBezTo>
                <a:cubicBezTo>
                  <a:pt x="3199" y="4023"/>
                  <a:pt x="2819" y="4498"/>
                  <a:pt x="2439" y="4973"/>
                </a:cubicBezTo>
                <a:cubicBezTo>
                  <a:pt x="2218" y="5289"/>
                  <a:pt x="1996" y="5606"/>
                  <a:pt x="1774" y="5954"/>
                </a:cubicBezTo>
                <a:cubicBezTo>
                  <a:pt x="1268" y="6810"/>
                  <a:pt x="856" y="7728"/>
                  <a:pt x="539" y="8678"/>
                </a:cubicBezTo>
                <a:cubicBezTo>
                  <a:pt x="381" y="9248"/>
                  <a:pt x="223" y="9850"/>
                  <a:pt x="128" y="10483"/>
                </a:cubicBezTo>
                <a:cubicBezTo>
                  <a:pt x="33" y="11085"/>
                  <a:pt x="1" y="11718"/>
                  <a:pt x="1" y="12352"/>
                </a:cubicBezTo>
                <a:cubicBezTo>
                  <a:pt x="1" y="12605"/>
                  <a:pt x="1" y="12858"/>
                  <a:pt x="33" y="13112"/>
                </a:cubicBezTo>
                <a:cubicBezTo>
                  <a:pt x="33" y="13207"/>
                  <a:pt x="33" y="13270"/>
                  <a:pt x="33" y="13333"/>
                </a:cubicBezTo>
                <a:cubicBezTo>
                  <a:pt x="64" y="13523"/>
                  <a:pt x="64" y="13713"/>
                  <a:pt x="96" y="13903"/>
                </a:cubicBezTo>
                <a:cubicBezTo>
                  <a:pt x="96" y="13967"/>
                  <a:pt x="96" y="14030"/>
                  <a:pt x="128" y="14125"/>
                </a:cubicBezTo>
                <a:cubicBezTo>
                  <a:pt x="159" y="14347"/>
                  <a:pt x="191" y="14568"/>
                  <a:pt x="223" y="14790"/>
                </a:cubicBezTo>
                <a:cubicBezTo>
                  <a:pt x="254" y="14822"/>
                  <a:pt x="254" y="14822"/>
                  <a:pt x="254" y="14853"/>
                </a:cubicBezTo>
                <a:cubicBezTo>
                  <a:pt x="286" y="15075"/>
                  <a:pt x="349" y="15328"/>
                  <a:pt x="413" y="15550"/>
                </a:cubicBezTo>
                <a:cubicBezTo>
                  <a:pt x="444" y="15614"/>
                  <a:pt x="444" y="15677"/>
                  <a:pt x="476" y="15740"/>
                </a:cubicBezTo>
                <a:cubicBezTo>
                  <a:pt x="508" y="15930"/>
                  <a:pt x="571" y="16120"/>
                  <a:pt x="634" y="16279"/>
                </a:cubicBezTo>
                <a:cubicBezTo>
                  <a:pt x="666" y="16342"/>
                  <a:pt x="666" y="16405"/>
                  <a:pt x="698" y="16469"/>
                </a:cubicBezTo>
                <a:cubicBezTo>
                  <a:pt x="761" y="16690"/>
                  <a:pt x="856" y="16912"/>
                  <a:pt x="951" y="17102"/>
                </a:cubicBezTo>
                <a:cubicBezTo>
                  <a:pt x="951" y="17102"/>
                  <a:pt x="951" y="17134"/>
                  <a:pt x="951" y="17134"/>
                </a:cubicBezTo>
                <a:cubicBezTo>
                  <a:pt x="1046" y="17387"/>
                  <a:pt x="1141" y="17609"/>
                  <a:pt x="1268" y="17830"/>
                </a:cubicBezTo>
                <a:cubicBezTo>
                  <a:pt x="1299" y="17862"/>
                  <a:pt x="1299" y="17894"/>
                  <a:pt x="1331" y="17957"/>
                </a:cubicBezTo>
                <a:cubicBezTo>
                  <a:pt x="1426" y="18115"/>
                  <a:pt x="1521" y="18305"/>
                  <a:pt x="1616" y="18464"/>
                </a:cubicBezTo>
                <a:cubicBezTo>
                  <a:pt x="1648" y="18527"/>
                  <a:pt x="1679" y="18559"/>
                  <a:pt x="1679" y="18622"/>
                </a:cubicBezTo>
                <a:cubicBezTo>
                  <a:pt x="1806" y="18812"/>
                  <a:pt x="1933" y="19034"/>
                  <a:pt x="2059" y="19224"/>
                </a:cubicBezTo>
                <a:cubicBezTo>
                  <a:pt x="2218" y="19445"/>
                  <a:pt x="2376" y="19635"/>
                  <a:pt x="2503" y="19857"/>
                </a:cubicBezTo>
                <a:lnTo>
                  <a:pt x="2566" y="19920"/>
                </a:lnTo>
                <a:cubicBezTo>
                  <a:pt x="2693" y="20079"/>
                  <a:pt x="2851" y="20269"/>
                  <a:pt x="2978" y="20427"/>
                </a:cubicBezTo>
                <a:cubicBezTo>
                  <a:pt x="3009" y="20459"/>
                  <a:pt x="3041" y="20491"/>
                  <a:pt x="3073" y="20522"/>
                </a:cubicBezTo>
                <a:cubicBezTo>
                  <a:pt x="3389" y="20902"/>
                  <a:pt x="3738" y="21251"/>
                  <a:pt x="4118" y="21567"/>
                </a:cubicBezTo>
                <a:cubicBezTo>
                  <a:pt x="4118" y="21599"/>
                  <a:pt x="4150" y="21599"/>
                  <a:pt x="4150" y="21599"/>
                </a:cubicBezTo>
                <a:cubicBezTo>
                  <a:pt x="4340" y="21757"/>
                  <a:pt x="4498" y="21916"/>
                  <a:pt x="4688" y="22042"/>
                </a:cubicBezTo>
                <a:cubicBezTo>
                  <a:pt x="4720" y="22074"/>
                  <a:pt x="4751" y="22106"/>
                  <a:pt x="4783" y="22106"/>
                </a:cubicBezTo>
                <a:cubicBezTo>
                  <a:pt x="5163" y="22422"/>
                  <a:pt x="5606" y="22707"/>
                  <a:pt x="6018" y="22992"/>
                </a:cubicBezTo>
                <a:cubicBezTo>
                  <a:pt x="7760" y="24006"/>
                  <a:pt x="9787" y="24639"/>
                  <a:pt x="11908" y="24702"/>
                </a:cubicBezTo>
                <a:lnTo>
                  <a:pt x="11940" y="24702"/>
                </a:lnTo>
                <a:cubicBezTo>
                  <a:pt x="13175" y="24702"/>
                  <a:pt x="14125" y="25748"/>
                  <a:pt x="14125" y="26983"/>
                </a:cubicBezTo>
                <a:lnTo>
                  <a:pt x="14125" y="58145"/>
                </a:lnTo>
                <a:cubicBezTo>
                  <a:pt x="14125" y="60330"/>
                  <a:pt x="13239" y="62325"/>
                  <a:pt x="11845" y="63782"/>
                </a:cubicBezTo>
                <a:cubicBezTo>
                  <a:pt x="11592" y="63972"/>
                  <a:pt x="11370" y="64194"/>
                  <a:pt x="11148" y="64415"/>
                </a:cubicBezTo>
                <a:cubicBezTo>
                  <a:pt x="8583" y="66790"/>
                  <a:pt x="6018" y="69324"/>
                  <a:pt x="6018" y="73536"/>
                </a:cubicBezTo>
                <a:lnTo>
                  <a:pt x="6018" y="92696"/>
                </a:lnTo>
                <a:lnTo>
                  <a:pt x="6018" y="100549"/>
                </a:lnTo>
                <a:cubicBezTo>
                  <a:pt x="6018" y="102418"/>
                  <a:pt x="7570" y="103938"/>
                  <a:pt x="9438" y="103938"/>
                </a:cubicBezTo>
                <a:lnTo>
                  <a:pt x="38130" y="103938"/>
                </a:lnTo>
                <a:lnTo>
                  <a:pt x="38130" y="103906"/>
                </a:lnTo>
                <a:lnTo>
                  <a:pt x="47821" y="103906"/>
                </a:lnTo>
                <a:cubicBezTo>
                  <a:pt x="50576" y="103906"/>
                  <a:pt x="52572" y="103273"/>
                  <a:pt x="54092" y="99979"/>
                </a:cubicBezTo>
                <a:cubicBezTo>
                  <a:pt x="55612" y="96686"/>
                  <a:pt x="56213" y="93266"/>
                  <a:pt x="61376" y="93266"/>
                </a:cubicBezTo>
                <a:lnTo>
                  <a:pt x="78445" y="93266"/>
                </a:lnTo>
                <a:cubicBezTo>
                  <a:pt x="83322" y="93266"/>
                  <a:pt x="84399" y="97319"/>
                  <a:pt x="85634" y="99821"/>
                </a:cubicBezTo>
                <a:cubicBezTo>
                  <a:pt x="86869" y="102291"/>
                  <a:pt x="89181" y="103906"/>
                  <a:pt x="91968" y="103906"/>
                </a:cubicBezTo>
                <a:lnTo>
                  <a:pt x="98048" y="103906"/>
                </a:lnTo>
                <a:lnTo>
                  <a:pt x="98080" y="103938"/>
                </a:lnTo>
                <a:lnTo>
                  <a:pt x="126804" y="103938"/>
                </a:lnTo>
                <a:cubicBezTo>
                  <a:pt x="128672" y="103938"/>
                  <a:pt x="130224" y="102418"/>
                  <a:pt x="130224" y="100549"/>
                </a:cubicBezTo>
                <a:lnTo>
                  <a:pt x="130224" y="4466"/>
                </a:lnTo>
                <a:cubicBezTo>
                  <a:pt x="130224" y="2598"/>
                  <a:pt x="128672" y="1046"/>
                  <a:pt x="126804" y="1046"/>
                </a:cubicBezTo>
                <a:lnTo>
                  <a:pt x="34583" y="1046"/>
                </a:lnTo>
                <a:cubicBezTo>
                  <a:pt x="34362" y="1046"/>
                  <a:pt x="34140" y="1077"/>
                  <a:pt x="33918" y="1077"/>
                </a:cubicBezTo>
                <a:cubicBezTo>
                  <a:pt x="33855" y="1077"/>
                  <a:pt x="33792" y="1109"/>
                  <a:pt x="33728" y="1109"/>
                </a:cubicBezTo>
                <a:cubicBezTo>
                  <a:pt x="33570" y="1141"/>
                  <a:pt x="33443" y="1141"/>
                  <a:pt x="33285" y="1172"/>
                </a:cubicBezTo>
                <a:cubicBezTo>
                  <a:pt x="33190" y="1204"/>
                  <a:pt x="33127" y="1236"/>
                  <a:pt x="33032" y="1236"/>
                </a:cubicBezTo>
                <a:cubicBezTo>
                  <a:pt x="32905" y="1267"/>
                  <a:pt x="32778" y="1299"/>
                  <a:pt x="32652" y="1331"/>
                </a:cubicBezTo>
                <a:cubicBezTo>
                  <a:pt x="32588" y="1363"/>
                  <a:pt x="32493" y="1394"/>
                  <a:pt x="32398" y="1426"/>
                </a:cubicBezTo>
                <a:cubicBezTo>
                  <a:pt x="32303" y="1458"/>
                  <a:pt x="32177" y="1489"/>
                  <a:pt x="32050" y="1553"/>
                </a:cubicBezTo>
                <a:cubicBezTo>
                  <a:pt x="31987" y="1584"/>
                  <a:pt x="31892" y="1616"/>
                  <a:pt x="31797" y="1648"/>
                </a:cubicBezTo>
                <a:cubicBezTo>
                  <a:pt x="31702" y="1711"/>
                  <a:pt x="31607" y="1774"/>
                  <a:pt x="31480" y="1806"/>
                </a:cubicBezTo>
                <a:cubicBezTo>
                  <a:pt x="31417" y="1869"/>
                  <a:pt x="31322" y="1901"/>
                  <a:pt x="31258" y="1964"/>
                </a:cubicBezTo>
                <a:cubicBezTo>
                  <a:pt x="31132" y="1996"/>
                  <a:pt x="31037" y="2059"/>
                  <a:pt x="30942" y="2123"/>
                </a:cubicBezTo>
                <a:cubicBezTo>
                  <a:pt x="30878" y="2186"/>
                  <a:pt x="30783" y="2249"/>
                  <a:pt x="30720" y="2281"/>
                </a:cubicBezTo>
                <a:cubicBezTo>
                  <a:pt x="30625" y="2344"/>
                  <a:pt x="30530" y="2439"/>
                  <a:pt x="30435" y="2503"/>
                </a:cubicBezTo>
                <a:cubicBezTo>
                  <a:pt x="30372" y="2566"/>
                  <a:pt x="30308" y="2629"/>
                  <a:pt x="30213" y="2661"/>
                </a:cubicBezTo>
                <a:cubicBezTo>
                  <a:pt x="30181" y="2693"/>
                  <a:pt x="30150" y="2724"/>
                  <a:pt x="30118" y="2756"/>
                </a:cubicBezTo>
                <a:cubicBezTo>
                  <a:pt x="28788" y="3959"/>
                  <a:pt x="27046" y="4688"/>
                  <a:pt x="25114" y="4688"/>
                </a:cubicBezTo>
                <a:cubicBezTo>
                  <a:pt x="24259" y="4688"/>
                  <a:pt x="23531" y="4561"/>
                  <a:pt x="22898" y="4403"/>
                </a:cubicBezTo>
                <a:cubicBezTo>
                  <a:pt x="22866" y="4371"/>
                  <a:pt x="22834" y="4371"/>
                  <a:pt x="22803" y="4371"/>
                </a:cubicBezTo>
                <a:cubicBezTo>
                  <a:pt x="22518" y="4276"/>
                  <a:pt x="22264" y="4181"/>
                  <a:pt x="22011" y="4086"/>
                </a:cubicBezTo>
                <a:cubicBezTo>
                  <a:pt x="21536" y="3864"/>
                  <a:pt x="21092" y="3548"/>
                  <a:pt x="20364" y="2946"/>
                </a:cubicBezTo>
                <a:cubicBezTo>
                  <a:pt x="19572" y="2281"/>
                  <a:pt x="18749" y="1743"/>
                  <a:pt x="17831" y="1267"/>
                </a:cubicBezTo>
                <a:cubicBezTo>
                  <a:pt x="17672" y="1204"/>
                  <a:pt x="17514" y="1109"/>
                  <a:pt x="17356" y="1046"/>
                </a:cubicBezTo>
                <a:cubicBezTo>
                  <a:pt x="15835" y="381"/>
                  <a:pt x="14125" y="1"/>
                  <a:pt x="12352" y="1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87077" y="1484875"/>
            <a:ext cx="5969847" cy="2285968"/>
          </a:xfrm>
          <a:custGeom>
            <a:avLst/>
            <a:gdLst/>
            <a:ahLst/>
            <a:cxnLst/>
            <a:rect l="l" t="t" r="r" b="b"/>
            <a:pathLst>
              <a:path w="172514" h="69742" extrusionOk="0">
                <a:moveTo>
                  <a:pt x="0" y="1"/>
                </a:moveTo>
                <a:lnTo>
                  <a:pt x="0" y="54443"/>
                </a:lnTo>
                <a:lnTo>
                  <a:pt x="16868" y="69742"/>
                </a:lnTo>
                <a:lnTo>
                  <a:pt x="172513" y="69742"/>
                </a:lnTo>
                <a:lnTo>
                  <a:pt x="172513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21800" y="1688100"/>
            <a:ext cx="5654700" cy="13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4450" y="3081600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5400000" flipH="1">
            <a:off x="7692700" y="3856763"/>
            <a:ext cx="731975" cy="1356250"/>
            <a:chOff x="8518713" y="9340950"/>
            <a:chExt cx="731975" cy="1356250"/>
          </a:xfrm>
        </p:grpSpPr>
        <p:sp>
          <p:nvSpPr>
            <p:cNvPr id="15" name="Google Shape;15;p2"/>
            <p:cNvSpPr/>
            <p:nvPr/>
          </p:nvSpPr>
          <p:spPr>
            <a:xfrm rot="-5400000" flipH="1">
              <a:off x="8578888" y="10023025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48" y="2059"/>
                    <a:pt x="2091" y="1616"/>
                    <a:pt x="2091" y="1014"/>
                  </a:cubicBezTo>
                  <a:cubicBezTo>
                    <a:pt x="2091" y="444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 flipH="1">
              <a:off x="8578888" y="104276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 flipH="1">
              <a:off x="8578875" y="10293013"/>
              <a:ext cx="52300" cy="51475"/>
            </a:xfrm>
            <a:custGeom>
              <a:avLst/>
              <a:gdLst/>
              <a:ahLst/>
              <a:cxnLst/>
              <a:rect l="l" t="t" r="r" b="b"/>
              <a:pathLst>
                <a:path w="2092" h="2059" extrusionOk="0">
                  <a:moveTo>
                    <a:pt x="1046" y="0"/>
                  </a:moveTo>
                  <a:cubicBezTo>
                    <a:pt x="444" y="0"/>
                    <a:pt x="1" y="444"/>
                    <a:pt x="1" y="1014"/>
                  </a:cubicBezTo>
                  <a:cubicBezTo>
                    <a:pt x="1" y="1616"/>
                    <a:pt x="444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 flipH="1">
              <a:off x="8579288" y="10158025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0"/>
                  </a:moveTo>
                  <a:cubicBezTo>
                    <a:pt x="444" y="0"/>
                    <a:pt x="0" y="444"/>
                    <a:pt x="0" y="1014"/>
                  </a:cubicBezTo>
                  <a:cubicBezTo>
                    <a:pt x="0" y="1616"/>
                    <a:pt x="444" y="2059"/>
                    <a:pt x="1014" y="2059"/>
                  </a:cubicBezTo>
                  <a:cubicBezTo>
                    <a:pt x="1615" y="2059"/>
                    <a:pt x="2059" y="1616"/>
                    <a:pt x="2059" y="1014"/>
                  </a:cubicBezTo>
                  <a:cubicBezTo>
                    <a:pt x="2059" y="444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 flipH="1">
              <a:off x="8206575" y="9653088"/>
              <a:ext cx="1356250" cy="731975"/>
            </a:xfrm>
            <a:custGeom>
              <a:avLst/>
              <a:gdLst/>
              <a:ahLst/>
              <a:cxnLst/>
              <a:rect l="l" t="t" r="r" b="b"/>
              <a:pathLst>
                <a:path w="54250" h="29279" extrusionOk="0">
                  <a:moveTo>
                    <a:pt x="51303" y="0"/>
                  </a:moveTo>
                  <a:cubicBezTo>
                    <a:pt x="50323" y="0"/>
                    <a:pt x="49339" y="477"/>
                    <a:pt x="48771" y="1537"/>
                  </a:cubicBezTo>
                  <a:lnTo>
                    <a:pt x="48708" y="1632"/>
                  </a:lnTo>
                  <a:cubicBezTo>
                    <a:pt x="48486" y="2043"/>
                    <a:pt x="48359" y="2518"/>
                    <a:pt x="48359" y="3025"/>
                  </a:cubicBezTo>
                  <a:lnTo>
                    <a:pt x="48359" y="20538"/>
                  </a:lnTo>
                  <a:cubicBezTo>
                    <a:pt x="48359" y="22153"/>
                    <a:pt x="47061" y="23452"/>
                    <a:pt x="45446" y="23452"/>
                  </a:cubicBezTo>
                  <a:lnTo>
                    <a:pt x="3801" y="23452"/>
                  </a:lnTo>
                  <a:cubicBezTo>
                    <a:pt x="2883" y="23452"/>
                    <a:pt x="2027" y="23863"/>
                    <a:pt x="1489" y="24592"/>
                  </a:cubicBezTo>
                  <a:cubicBezTo>
                    <a:pt x="1" y="26492"/>
                    <a:pt x="1394" y="29279"/>
                    <a:pt x="3801" y="29279"/>
                  </a:cubicBezTo>
                  <a:lnTo>
                    <a:pt x="48011" y="29279"/>
                  </a:lnTo>
                  <a:cubicBezTo>
                    <a:pt x="48803" y="29279"/>
                    <a:pt x="49563" y="28930"/>
                    <a:pt x="50133" y="28360"/>
                  </a:cubicBezTo>
                  <a:lnTo>
                    <a:pt x="53426" y="24845"/>
                  </a:lnTo>
                  <a:cubicBezTo>
                    <a:pt x="53965" y="24307"/>
                    <a:pt x="54250" y="23610"/>
                    <a:pt x="54250" y="22850"/>
                  </a:cubicBezTo>
                  <a:lnTo>
                    <a:pt x="54250" y="2899"/>
                  </a:lnTo>
                  <a:cubicBezTo>
                    <a:pt x="54250" y="1088"/>
                    <a:pt x="52782" y="0"/>
                    <a:pt x="51303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 flipH="1">
              <a:off x="8848088" y="1000957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 flipH="1">
              <a:off x="8848075" y="100657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 flipH="1">
              <a:off x="8847688" y="1011447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 flipH="1">
              <a:off x="8848075" y="101710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 flipH="1">
              <a:off x="8848088" y="102241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 flipH="1">
              <a:off x="8847675" y="10280738"/>
              <a:ext cx="26175" cy="317500"/>
            </a:xfrm>
            <a:custGeom>
              <a:avLst/>
              <a:gdLst/>
              <a:ahLst/>
              <a:cxnLst/>
              <a:rect l="l" t="t" r="r" b="b"/>
              <a:pathLst>
                <a:path w="1047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 flipH="1">
              <a:off x="8848088" y="103294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 flipH="1">
              <a:off x="8848075" y="98551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 flipH="1">
              <a:off x="8847688" y="9911800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5" y="1269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5400000" flipH="1">
              <a:off x="8848075" y="99604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/>
          <p:nvPr/>
        </p:nvSpPr>
        <p:spPr>
          <a:xfrm>
            <a:off x="8262500" y="4261000"/>
            <a:ext cx="52275" cy="51475"/>
          </a:xfrm>
          <a:custGeom>
            <a:avLst/>
            <a:gdLst/>
            <a:ahLst/>
            <a:cxnLst/>
            <a:rect l="l" t="t" r="r" b="b"/>
            <a:pathLst>
              <a:path w="2091" h="2059" extrusionOk="0">
                <a:moveTo>
                  <a:pt x="1046" y="0"/>
                </a:moveTo>
                <a:cubicBezTo>
                  <a:pt x="476" y="0"/>
                  <a:pt x="1" y="444"/>
                  <a:pt x="1" y="1014"/>
                </a:cubicBezTo>
                <a:cubicBezTo>
                  <a:pt x="1" y="1616"/>
                  <a:pt x="476" y="2059"/>
                  <a:pt x="1046" y="2059"/>
                </a:cubicBezTo>
                <a:cubicBezTo>
                  <a:pt x="1648" y="2059"/>
                  <a:pt x="2091" y="1616"/>
                  <a:pt x="2091" y="1014"/>
                </a:cubicBezTo>
                <a:cubicBezTo>
                  <a:pt x="2091" y="444"/>
                  <a:pt x="1648" y="0"/>
                  <a:pt x="1046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8667075" y="4261000"/>
            <a:ext cx="52275" cy="51475"/>
          </a:xfrm>
          <a:custGeom>
            <a:avLst/>
            <a:gdLst/>
            <a:ahLst/>
            <a:cxnLst/>
            <a:rect l="l" t="t" r="r" b="b"/>
            <a:pathLst>
              <a:path w="2091" h="2059" extrusionOk="0">
                <a:moveTo>
                  <a:pt x="1046" y="0"/>
                </a:moveTo>
                <a:cubicBezTo>
                  <a:pt x="476" y="0"/>
                  <a:pt x="1" y="444"/>
                  <a:pt x="1" y="1014"/>
                </a:cubicBezTo>
                <a:cubicBezTo>
                  <a:pt x="1" y="1616"/>
                  <a:pt x="476" y="2059"/>
                  <a:pt x="1046" y="2059"/>
                </a:cubicBezTo>
                <a:cubicBezTo>
                  <a:pt x="1616" y="2059"/>
                  <a:pt x="2091" y="1616"/>
                  <a:pt x="2091" y="1014"/>
                </a:cubicBezTo>
                <a:cubicBezTo>
                  <a:pt x="2091" y="444"/>
                  <a:pt x="1616" y="0"/>
                  <a:pt x="1046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8532475" y="4261000"/>
            <a:ext cx="52300" cy="51475"/>
          </a:xfrm>
          <a:custGeom>
            <a:avLst/>
            <a:gdLst/>
            <a:ahLst/>
            <a:cxnLst/>
            <a:rect l="l" t="t" r="r" b="b"/>
            <a:pathLst>
              <a:path w="2092" h="2059" extrusionOk="0">
                <a:moveTo>
                  <a:pt x="1046" y="0"/>
                </a:moveTo>
                <a:cubicBezTo>
                  <a:pt x="444" y="0"/>
                  <a:pt x="1" y="444"/>
                  <a:pt x="1" y="1014"/>
                </a:cubicBezTo>
                <a:cubicBezTo>
                  <a:pt x="1" y="1616"/>
                  <a:pt x="444" y="2059"/>
                  <a:pt x="1046" y="2059"/>
                </a:cubicBezTo>
                <a:cubicBezTo>
                  <a:pt x="1616" y="2059"/>
                  <a:pt x="2091" y="1616"/>
                  <a:pt x="2091" y="1014"/>
                </a:cubicBezTo>
                <a:cubicBezTo>
                  <a:pt x="2091" y="444"/>
                  <a:pt x="1616" y="0"/>
                  <a:pt x="1046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8397900" y="4261000"/>
            <a:ext cx="51475" cy="51475"/>
          </a:xfrm>
          <a:custGeom>
            <a:avLst/>
            <a:gdLst/>
            <a:ahLst/>
            <a:cxnLst/>
            <a:rect l="l" t="t" r="r" b="b"/>
            <a:pathLst>
              <a:path w="2059" h="2059" extrusionOk="0">
                <a:moveTo>
                  <a:pt x="1014" y="0"/>
                </a:moveTo>
                <a:cubicBezTo>
                  <a:pt x="444" y="0"/>
                  <a:pt x="0" y="444"/>
                  <a:pt x="0" y="1014"/>
                </a:cubicBezTo>
                <a:cubicBezTo>
                  <a:pt x="0" y="1616"/>
                  <a:pt x="444" y="2059"/>
                  <a:pt x="1014" y="2059"/>
                </a:cubicBezTo>
                <a:cubicBezTo>
                  <a:pt x="1615" y="2059"/>
                  <a:pt x="2059" y="1616"/>
                  <a:pt x="2059" y="1014"/>
                </a:cubicBezTo>
                <a:cubicBezTo>
                  <a:pt x="2059" y="444"/>
                  <a:pt x="1615" y="0"/>
                  <a:pt x="1014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7580825" y="4200425"/>
            <a:ext cx="1356250" cy="731975"/>
          </a:xfrm>
          <a:custGeom>
            <a:avLst/>
            <a:gdLst/>
            <a:ahLst/>
            <a:cxnLst/>
            <a:rect l="l" t="t" r="r" b="b"/>
            <a:pathLst>
              <a:path w="54250" h="29279" extrusionOk="0">
                <a:moveTo>
                  <a:pt x="51303" y="0"/>
                </a:moveTo>
                <a:cubicBezTo>
                  <a:pt x="50323" y="0"/>
                  <a:pt x="49339" y="477"/>
                  <a:pt x="48771" y="1537"/>
                </a:cubicBezTo>
                <a:lnTo>
                  <a:pt x="48708" y="1632"/>
                </a:lnTo>
                <a:cubicBezTo>
                  <a:pt x="48486" y="2043"/>
                  <a:pt x="48359" y="2518"/>
                  <a:pt x="48359" y="3025"/>
                </a:cubicBezTo>
                <a:lnTo>
                  <a:pt x="48359" y="20538"/>
                </a:lnTo>
                <a:cubicBezTo>
                  <a:pt x="48359" y="22153"/>
                  <a:pt x="47061" y="23452"/>
                  <a:pt x="45446" y="23452"/>
                </a:cubicBezTo>
                <a:lnTo>
                  <a:pt x="3801" y="23452"/>
                </a:lnTo>
                <a:cubicBezTo>
                  <a:pt x="2883" y="23452"/>
                  <a:pt x="2027" y="23863"/>
                  <a:pt x="1489" y="24592"/>
                </a:cubicBezTo>
                <a:cubicBezTo>
                  <a:pt x="1" y="26492"/>
                  <a:pt x="1394" y="29279"/>
                  <a:pt x="3801" y="29279"/>
                </a:cubicBezTo>
                <a:lnTo>
                  <a:pt x="48011" y="29279"/>
                </a:lnTo>
                <a:cubicBezTo>
                  <a:pt x="48803" y="29279"/>
                  <a:pt x="49563" y="28930"/>
                  <a:pt x="50133" y="28360"/>
                </a:cubicBezTo>
                <a:lnTo>
                  <a:pt x="53426" y="24845"/>
                </a:lnTo>
                <a:cubicBezTo>
                  <a:pt x="53965" y="24307"/>
                  <a:pt x="54250" y="23610"/>
                  <a:pt x="54250" y="22850"/>
                </a:cubicBezTo>
                <a:lnTo>
                  <a:pt x="54250" y="2899"/>
                </a:lnTo>
                <a:cubicBezTo>
                  <a:pt x="54250" y="1088"/>
                  <a:pt x="52782" y="0"/>
                  <a:pt x="51303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395525" y="4383725"/>
            <a:ext cx="25350" cy="317500"/>
          </a:xfrm>
          <a:custGeom>
            <a:avLst/>
            <a:gdLst/>
            <a:ahLst/>
            <a:cxnLst/>
            <a:rect l="l" t="t" r="r" b="b"/>
            <a:pathLst>
              <a:path w="1014" h="12700" extrusionOk="0">
                <a:moveTo>
                  <a:pt x="0" y="0"/>
                </a:moveTo>
                <a:lnTo>
                  <a:pt x="0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84517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8500025" y="4383725"/>
            <a:ext cx="26150" cy="317500"/>
          </a:xfrm>
          <a:custGeom>
            <a:avLst/>
            <a:gdLst/>
            <a:ahLst/>
            <a:cxnLst/>
            <a:rect l="l" t="t" r="r" b="b"/>
            <a:pathLst>
              <a:path w="1046" h="12700" extrusionOk="0">
                <a:moveTo>
                  <a:pt x="0" y="0"/>
                </a:moveTo>
                <a:lnTo>
                  <a:pt x="0" y="12699"/>
                </a:lnTo>
                <a:lnTo>
                  <a:pt x="1046" y="12699"/>
                </a:lnTo>
                <a:lnTo>
                  <a:pt x="1046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85570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8610075" y="4383725"/>
            <a:ext cx="25350" cy="317500"/>
          </a:xfrm>
          <a:custGeom>
            <a:avLst/>
            <a:gdLst/>
            <a:ahLst/>
            <a:cxnLst/>
            <a:rect l="l" t="t" r="r" b="b"/>
            <a:pathLst>
              <a:path w="1014" h="12700" extrusionOk="0">
                <a:moveTo>
                  <a:pt x="0" y="0"/>
                </a:moveTo>
                <a:lnTo>
                  <a:pt x="0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8666275" y="4383725"/>
            <a:ext cx="26175" cy="317500"/>
          </a:xfrm>
          <a:custGeom>
            <a:avLst/>
            <a:gdLst/>
            <a:ahLst/>
            <a:cxnLst/>
            <a:rect l="l" t="t" r="r" b="b"/>
            <a:pathLst>
              <a:path w="1047" h="12700" extrusionOk="0">
                <a:moveTo>
                  <a:pt x="1" y="0"/>
                </a:moveTo>
                <a:lnTo>
                  <a:pt x="1" y="12699"/>
                </a:lnTo>
                <a:lnTo>
                  <a:pt x="1046" y="12699"/>
                </a:lnTo>
                <a:lnTo>
                  <a:pt x="1046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8715375" y="4383725"/>
            <a:ext cx="25350" cy="317500"/>
          </a:xfrm>
          <a:custGeom>
            <a:avLst/>
            <a:gdLst/>
            <a:ahLst/>
            <a:cxnLst/>
            <a:rect l="l" t="t" r="r" b="b"/>
            <a:pathLst>
              <a:path w="1014" h="12700" extrusionOk="0">
                <a:moveTo>
                  <a:pt x="0" y="0"/>
                </a:moveTo>
                <a:lnTo>
                  <a:pt x="0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82411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8297350" y="4383725"/>
            <a:ext cx="26150" cy="317500"/>
          </a:xfrm>
          <a:custGeom>
            <a:avLst/>
            <a:gdLst/>
            <a:ahLst/>
            <a:cxnLst/>
            <a:rect l="l" t="t" r="r" b="b"/>
            <a:pathLst>
              <a:path w="1046" h="12700" extrusionOk="0">
                <a:moveTo>
                  <a:pt x="0" y="0"/>
                </a:moveTo>
                <a:lnTo>
                  <a:pt x="0" y="12699"/>
                </a:lnTo>
                <a:lnTo>
                  <a:pt x="1045" y="12699"/>
                </a:lnTo>
                <a:lnTo>
                  <a:pt x="1045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83464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713225" y="-6"/>
            <a:ext cx="778466" cy="978802"/>
            <a:chOff x="6890475" y="3863019"/>
            <a:chExt cx="778466" cy="978802"/>
          </a:xfrm>
        </p:grpSpPr>
        <p:sp>
          <p:nvSpPr>
            <p:cNvPr id="327" name="Google Shape;327;p25"/>
            <p:cNvSpPr/>
            <p:nvPr/>
          </p:nvSpPr>
          <p:spPr>
            <a:xfrm rot="10800000" flipH="1">
              <a:off x="6945016" y="3863019"/>
              <a:ext cx="33" cy="864474"/>
            </a:xfrm>
            <a:custGeom>
              <a:avLst/>
              <a:gdLst/>
              <a:ahLst/>
              <a:cxnLst/>
              <a:rect l="l" t="t" r="r" b="b"/>
              <a:pathLst>
                <a:path w="1" h="26374" fill="none" extrusionOk="0">
                  <a:moveTo>
                    <a:pt x="1" y="1"/>
                  </a:moveTo>
                  <a:lnTo>
                    <a:pt x="1" y="26374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10800000" flipH="1">
              <a:off x="7279675" y="3863019"/>
              <a:ext cx="33" cy="653583"/>
            </a:xfrm>
            <a:custGeom>
              <a:avLst/>
              <a:gdLst/>
              <a:ahLst/>
              <a:cxnLst/>
              <a:rect l="l" t="t" r="r" b="b"/>
              <a:pathLst>
                <a:path w="1" h="19940" fill="none" extrusionOk="0">
                  <a:moveTo>
                    <a:pt x="1" y="0"/>
                  </a:moveTo>
                  <a:lnTo>
                    <a:pt x="1" y="19940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10800000" flipH="1">
              <a:off x="7614333" y="3863019"/>
              <a:ext cx="33" cy="653583"/>
            </a:xfrm>
            <a:custGeom>
              <a:avLst/>
              <a:gdLst/>
              <a:ahLst/>
              <a:cxnLst/>
              <a:rect l="l" t="t" r="r" b="b"/>
              <a:pathLst>
                <a:path w="1" h="19940" fill="none" extrusionOk="0">
                  <a:moveTo>
                    <a:pt x="1" y="0"/>
                  </a:moveTo>
                  <a:lnTo>
                    <a:pt x="1" y="19940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 rot="10800000" flipH="1">
              <a:off x="6890475" y="4732705"/>
              <a:ext cx="108100" cy="109116"/>
            </a:xfrm>
            <a:custGeom>
              <a:avLst/>
              <a:gdLst/>
              <a:ahLst/>
              <a:cxnLst/>
              <a:rect l="l" t="t" r="r" b="b"/>
              <a:pathLst>
                <a:path w="3298" h="3329" fill="none" extrusionOk="0">
                  <a:moveTo>
                    <a:pt x="3297" y="1665"/>
                  </a:moveTo>
                  <a:cubicBezTo>
                    <a:pt x="3297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68"/>
                    <a:pt x="737" y="0"/>
                    <a:pt x="1665" y="0"/>
                  </a:cubicBezTo>
                  <a:cubicBezTo>
                    <a:pt x="2561" y="0"/>
                    <a:pt x="3297" y="768"/>
                    <a:pt x="3297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 rot="10800000" flipH="1">
              <a:off x="7225133" y="4515521"/>
              <a:ext cx="109149" cy="109149"/>
            </a:xfrm>
            <a:custGeom>
              <a:avLst/>
              <a:gdLst/>
              <a:ahLst/>
              <a:cxnLst/>
              <a:rect l="l" t="t" r="r" b="b"/>
              <a:pathLst>
                <a:path w="3330" h="3330" fill="none" extrusionOk="0">
                  <a:moveTo>
                    <a:pt x="3329" y="1665"/>
                  </a:moveTo>
                  <a:cubicBezTo>
                    <a:pt x="3329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37"/>
                    <a:pt x="737" y="1"/>
                    <a:pt x="1665" y="1"/>
                  </a:cubicBezTo>
                  <a:cubicBezTo>
                    <a:pt x="2561" y="1"/>
                    <a:pt x="3329" y="737"/>
                    <a:pt x="3329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 rot="10800000" flipH="1">
              <a:off x="7559791" y="4515521"/>
              <a:ext cx="109149" cy="109149"/>
            </a:xfrm>
            <a:custGeom>
              <a:avLst/>
              <a:gdLst/>
              <a:ahLst/>
              <a:cxnLst/>
              <a:rect l="l" t="t" r="r" b="b"/>
              <a:pathLst>
                <a:path w="3330" h="3330" fill="none" extrusionOk="0">
                  <a:moveTo>
                    <a:pt x="3329" y="1665"/>
                  </a:moveTo>
                  <a:cubicBezTo>
                    <a:pt x="3329" y="2593"/>
                    <a:pt x="2593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37"/>
                    <a:pt x="737" y="1"/>
                    <a:pt x="1665" y="1"/>
                  </a:cubicBezTo>
                  <a:cubicBezTo>
                    <a:pt x="2593" y="1"/>
                    <a:pt x="3329" y="737"/>
                    <a:pt x="3329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6"/>
          <p:cNvGrpSpPr/>
          <p:nvPr/>
        </p:nvGrpSpPr>
        <p:grpSpPr>
          <a:xfrm rot="5400000" flipH="1">
            <a:off x="-137900" y="481300"/>
            <a:ext cx="1356250" cy="731975"/>
            <a:chOff x="4518975" y="2134625"/>
            <a:chExt cx="1356250" cy="731975"/>
          </a:xfrm>
        </p:grpSpPr>
        <p:sp>
          <p:nvSpPr>
            <p:cNvPr id="335" name="Google Shape;335;p26"/>
            <p:cNvSpPr/>
            <p:nvPr/>
          </p:nvSpPr>
          <p:spPr>
            <a:xfrm>
              <a:off x="5200650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48" y="2059"/>
                    <a:pt x="2091" y="1616"/>
                    <a:pt x="2091" y="1014"/>
                  </a:cubicBezTo>
                  <a:cubicBezTo>
                    <a:pt x="2091" y="444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605225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470625" y="2195200"/>
              <a:ext cx="52300" cy="51475"/>
            </a:xfrm>
            <a:custGeom>
              <a:avLst/>
              <a:gdLst/>
              <a:ahLst/>
              <a:cxnLst/>
              <a:rect l="l" t="t" r="r" b="b"/>
              <a:pathLst>
                <a:path w="2092" h="2059" extrusionOk="0">
                  <a:moveTo>
                    <a:pt x="1046" y="0"/>
                  </a:moveTo>
                  <a:cubicBezTo>
                    <a:pt x="444" y="0"/>
                    <a:pt x="1" y="444"/>
                    <a:pt x="1" y="1014"/>
                  </a:cubicBezTo>
                  <a:cubicBezTo>
                    <a:pt x="1" y="1616"/>
                    <a:pt x="444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336050" y="219520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0"/>
                  </a:moveTo>
                  <a:cubicBezTo>
                    <a:pt x="444" y="0"/>
                    <a:pt x="0" y="444"/>
                    <a:pt x="0" y="1014"/>
                  </a:cubicBezTo>
                  <a:cubicBezTo>
                    <a:pt x="0" y="1616"/>
                    <a:pt x="444" y="2059"/>
                    <a:pt x="1014" y="2059"/>
                  </a:cubicBezTo>
                  <a:cubicBezTo>
                    <a:pt x="1615" y="2059"/>
                    <a:pt x="2059" y="1616"/>
                    <a:pt x="2059" y="1014"/>
                  </a:cubicBezTo>
                  <a:cubicBezTo>
                    <a:pt x="2059" y="444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18975" y="2134625"/>
              <a:ext cx="1356250" cy="731975"/>
            </a:xfrm>
            <a:custGeom>
              <a:avLst/>
              <a:gdLst/>
              <a:ahLst/>
              <a:cxnLst/>
              <a:rect l="l" t="t" r="r" b="b"/>
              <a:pathLst>
                <a:path w="54250" h="29279" extrusionOk="0">
                  <a:moveTo>
                    <a:pt x="51303" y="0"/>
                  </a:moveTo>
                  <a:cubicBezTo>
                    <a:pt x="50323" y="0"/>
                    <a:pt x="49339" y="477"/>
                    <a:pt x="48771" y="1537"/>
                  </a:cubicBezTo>
                  <a:lnTo>
                    <a:pt x="48708" y="1632"/>
                  </a:lnTo>
                  <a:cubicBezTo>
                    <a:pt x="48486" y="2043"/>
                    <a:pt x="48359" y="2518"/>
                    <a:pt x="48359" y="3025"/>
                  </a:cubicBezTo>
                  <a:lnTo>
                    <a:pt x="48359" y="20538"/>
                  </a:lnTo>
                  <a:cubicBezTo>
                    <a:pt x="48359" y="22153"/>
                    <a:pt x="47061" y="23452"/>
                    <a:pt x="45446" y="23452"/>
                  </a:cubicBezTo>
                  <a:lnTo>
                    <a:pt x="3801" y="23452"/>
                  </a:lnTo>
                  <a:cubicBezTo>
                    <a:pt x="2883" y="23452"/>
                    <a:pt x="2027" y="23863"/>
                    <a:pt x="1489" y="24592"/>
                  </a:cubicBezTo>
                  <a:cubicBezTo>
                    <a:pt x="1" y="26492"/>
                    <a:pt x="1394" y="29279"/>
                    <a:pt x="3801" y="29279"/>
                  </a:cubicBezTo>
                  <a:lnTo>
                    <a:pt x="48011" y="29279"/>
                  </a:lnTo>
                  <a:cubicBezTo>
                    <a:pt x="48803" y="29279"/>
                    <a:pt x="49563" y="28930"/>
                    <a:pt x="50133" y="28360"/>
                  </a:cubicBezTo>
                  <a:lnTo>
                    <a:pt x="53426" y="24845"/>
                  </a:lnTo>
                  <a:cubicBezTo>
                    <a:pt x="53965" y="24307"/>
                    <a:pt x="54250" y="23610"/>
                    <a:pt x="54250" y="22850"/>
                  </a:cubicBezTo>
                  <a:lnTo>
                    <a:pt x="54250" y="2899"/>
                  </a:lnTo>
                  <a:cubicBezTo>
                    <a:pt x="54250" y="1088"/>
                    <a:pt x="52782" y="0"/>
                    <a:pt x="51303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33367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3898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438175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54951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55482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604425" y="2317925"/>
              <a:ext cx="26175" cy="317500"/>
            </a:xfrm>
            <a:custGeom>
              <a:avLst/>
              <a:gdLst/>
              <a:ahLst/>
              <a:cxnLst/>
              <a:rect l="l" t="t" r="r" b="b"/>
              <a:pathLst>
                <a:path w="1047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56535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1792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235500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5" y="1269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52845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6"/>
          <p:cNvSpPr/>
          <p:nvPr/>
        </p:nvSpPr>
        <p:spPr>
          <a:xfrm rot="-5400000">
            <a:off x="8076175" y="-312950"/>
            <a:ext cx="709200" cy="2414100"/>
          </a:xfrm>
          <a:prstGeom prst="snip2SameRect">
            <a:avLst>
              <a:gd name="adj1" fmla="val 23759"/>
              <a:gd name="adj2" fmla="val 0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1" name="Google Shape;351;p26"/>
          <p:cNvCxnSpPr/>
          <p:nvPr/>
        </p:nvCxnSpPr>
        <p:spPr>
          <a:xfrm rot="10800000">
            <a:off x="8295425" y="894100"/>
            <a:ext cx="668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26"/>
          <p:cNvSpPr txBox="1"/>
          <p:nvPr/>
        </p:nvSpPr>
        <p:spPr>
          <a:xfrm>
            <a:off x="7478235" y="693996"/>
            <a:ext cx="81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LEFT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 rot="5400000" flipH="1">
            <a:off x="5295447" y="1468547"/>
            <a:ext cx="2461331" cy="3815226"/>
          </a:xfrm>
          <a:custGeom>
            <a:avLst/>
            <a:gdLst/>
            <a:ahLst/>
            <a:cxnLst/>
            <a:rect l="l" t="t" r="r" b="b"/>
            <a:pathLst>
              <a:path w="29326" h="48169" extrusionOk="0">
                <a:moveTo>
                  <a:pt x="2977" y="0"/>
                </a:moveTo>
                <a:cubicBezTo>
                  <a:pt x="1330" y="0"/>
                  <a:pt x="0" y="1362"/>
                  <a:pt x="0" y="3009"/>
                </a:cubicBezTo>
                <a:lnTo>
                  <a:pt x="0" y="34931"/>
                </a:lnTo>
                <a:lnTo>
                  <a:pt x="0" y="45160"/>
                </a:lnTo>
                <a:cubicBezTo>
                  <a:pt x="0" y="46807"/>
                  <a:pt x="1330" y="48169"/>
                  <a:pt x="2977" y="48169"/>
                </a:cubicBezTo>
                <a:lnTo>
                  <a:pt x="16120" y="48169"/>
                </a:lnTo>
                <a:cubicBezTo>
                  <a:pt x="17766" y="48169"/>
                  <a:pt x="19097" y="46807"/>
                  <a:pt x="19097" y="45160"/>
                </a:cubicBezTo>
                <a:lnTo>
                  <a:pt x="19097" y="41107"/>
                </a:lnTo>
                <a:cubicBezTo>
                  <a:pt x="19097" y="39333"/>
                  <a:pt x="20522" y="37908"/>
                  <a:pt x="22295" y="37908"/>
                </a:cubicBezTo>
                <a:lnTo>
                  <a:pt x="26317" y="37908"/>
                </a:lnTo>
                <a:cubicBezTo>
                  <a:pt x="27964" y="37908"/>
                  <a:pt x="29326" y="36546"/>
                  <a:pt x="29326" y="34931"/>
                </a:cubicBezTo>
                <a:lnTo>
                  <a:pt x="29326" y="3009"/>
                </a:lnTo>
                <a:cubicBezTo>
                  <a:pt x="29326" y="1362"/>
                  <a:pt x="27964" y="0"/>
                  <a:pt x="26317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792200" y="2528600"/>
            <a:ext cx="33798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792200" y="3387317"/>
            <a:ext cx="33798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434125" y="986775"/>
            <a:ext cx="996600" cy="996600"/>
          </a:xfrm>
          <a:prstGeom prst="roundRect">
            <a:avLst>
              <a:gd name="adj" fmla="val 27165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5400000">
            <a:off x="7001876" y="1244279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-5400000">
            <a:off x="7107321" y="1015066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-5400000">
            <a:off x="6672478" y="1287266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-5400000">
            <a:off x="6455836" y="1622466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7434125" y="985175"/>
            <a:ext cx="9966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 rot="5400000">
            <a:off x="-857375" y="-1442800"/>
            <a:ext cx="3261000" cy="1712700"/>
          </a:xfrm>
          <a:prstGeom prst="snip1Rect">
            <a:avLst>
              <a:gd name="adj" fmla="val 37366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75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7879083" y="625394"/>
            <a:ext cx="1880783" cy="443807"/>
            <a:chOff x="7879083" y="625394"/>
            <a:chExt cx="1880783" cy="443807"/>
          </a:xfrm>
        </p:grpSpPr>
        <p:sp>
          <p:nvSpPr>
            <p:cNvPr id="45" name="Google Shape;45;p4"/>
            <p:cNvSpPr/>
            <p:nvPr/>
          </p:nvSpPr>
          <p:spPr>
            <a:xfrm rot="-5400000" flipH="1">
              <a:off x="8857826" y="-189686"/>
              <a:ext cx="33" cy="1739299"/>
            </a:xfrm>
            <a:custGeom>
              <a:avLst/>
              <a:gdLst/>
              <a:ahLst/>
              <a:cxnLst/>
              <a:rect l="l" t="t" r="r" b="b"/>
              <a:pathLst>
                <a:path w="1" h="26374" fill="none" extrusionOk="0">
                  <a:moveTo>
                    <a:pt x="1" y="1"/>
                  </a:moveTo>
                  <a:lnTo>
                    <a:pt x="1" y="26374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 flipH="1">
              <a:off x="8982613" y="237370"/>
              <a:ext cx="33" cy="1554473"/>
            </a:xfrm>
            <a:custGeom>
              <a:avLst/>
              <a:gdLst/>
              <a:ahLst/>
              <a:cxnLst/>
              <a:rect l="l" t="t" r="r" b="b"/>
              <a:pathLst>
                <a:path w="1" h="19940" fill="none" extrusionOk="0">
                  <a:moveTo>
                    <a:pt x="1" y="0"/>
                  </a:moveTo>
                  <a:lnTo>
                    <a:pt x="1" y="19940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 flipH="1">
              <a:off x="7879591" y="624886"/>
              <a:ext cx="108100" cy="109116"/>
            </a:xfrm>
            <a:custGeom>
              <a:avLst/>
              <a:gdLst/>
              <a:ahLst/>
              <a:cxnLst/>
              <a:rect l="l" t="t" r="r" b="b"/>
              <a:pathLst>
                <a:path w="3298" h="3329" fill="none" extrusionOk="0">
                  <a:moveTo>
                    <a:pt x="3297" y="1665"/>
                  </a:moveTo>
                  <a:cubicBezTo>
                    <a:pt x="3297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68"/>
                    <a:pt x="737" y="0"/>
                    <a:pt x="1665" y="0"/>
                  </a:cubicBezTo>
                  <a:cubicBezTo>
                    <a:pt x="2561" y="0"/>
                    <a:pt x="3297" y="768"/>
                    <a:pt x="3297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5400000" flipH="1">
              <a:off x="8096234" y="960053"/>
              <a:ext cx="109149" cy="109149"/>
            </a:xfrm>
            <a:custGeom>
              <a:avLst/>
              <a:gdLst/>
              <a:ahLst/>
              <a:cxnLst/>
              <a:rect l="l" t="t" r="r" b="b"/>
              <a:pathLst>
                <a:path w="3330" h="3330" fill="none" extrusionOk="0">
                  <a:moveTo>
                    <a:pt x="3329" y="1665"/>
                  </a:moveTo>
                  <a:cubicBezTo>
                    <a:pt x="3329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37"/>
                    <a:pt x="737" y="1"/>
                    <a:pt x="1665" y="1"/>
                  </a:cubicBezTo>
                  <a:cubicBezTo>
                    <a:pt x="2561" y="1"/>
                    <a:pt x="3329" y="737"/>
                    <a:pt x="3329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713225" y="1347575"/>
            <a:ext cx="3319800" cy="3164400"/>
          </a:xfrm>
          <a:prstGeom prst="snip1Rect">
            <a:avLst>
              <a:gd name="adj" fmla="val 23455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5110975" y="1347575"/>
            <a:ext cx="3319800" cy="3164400"/>
          </a:xfrm>
          <a:prstGeom prst="snip1Rect">
            <a:avLst>
              <a:gd name="adj" fmla="val 23455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4679514" y="2770640"/>
            <a:ext cx="0" cy="242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/>
          <p:cNvCxnSpPr/>
          <p:nvPr/>
        </p:nvCxnSpPr>
        <p:spPr>
          <a:xfrm>
            <a:off x="4463959" y="2186165"/>
            <a:ext cx="0" cy="304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4409906" y="2071534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624939" y="265873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1051775" y="2767875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1051775" y="3193425"/>
            <a:ext cx="26427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5449525" y="2767875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5449525" y="3193425"/>
            <a:ext cx="26427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795725" y="1180050"/>
            <a:ext cx="36351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4795725" y="1938750"/>
            <a:ext cx="363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879091" y="502097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213750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1548408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24550" y="387769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1159208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493866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880816" y="502097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215475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2550133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1826275" y="387769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2160933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495591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5400000">
            <a:off x="1280850" y="-122175"/>
            <a:ext cx="867600" cy="3845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4125"/>
              </a:solidFill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713225" y="1421010"/>
            <a:ext cx="29463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713225" y="2540350"/>
            <a:ext cx="29463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1456220" y="1118756"/>
            <a:ext cx="6231560" cy="2905988"/>
          </a:xfrm>
          <a:custGeom>
            <a:avLst/>
            <a:gdLst/>
            <a:ahLst/>
            <a:cxnLst/>
            <a:rect l="l" t="t" r="r" b="b"/>
            <a:pathLst>
              <a:path w="190117" h="88658" extrusionOk="0">
                <a:moveTo>
                  <a:pt x="1" y="1"/>
                </a:moveTo>
                <a:lnTo>
                  <a:pt x="1" y="88657"/>
                </a:lnTo>
                <a:lnTo>
                  <a:pt x="190117" y="88657"/>
                </a:lnTo>
                <a:lnTo>
                  <a:pt x="190117" y="1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962116" y="254272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296775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6631433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963841" y="254272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298500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633158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3106500" y="3237388"/>
            <a:ext cx="2931000" cy="5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/>
          <p:nvPr/>
        </p:nvSpPr>
        <p:spPr>
          <a:xfrm rot="5400000" flipH="1">
            <a:off x="8132868" y="3223543"/>
            <a:ext cx="1885955" cy="3097748"/>
          </a:xfrm>
          <a:custGeom>
            <a:avLst/>
            <a:gdLst/>
            <a:ahLst/>
            <a:cxnLst/>
            <a:rect l="l" t="t" r="r" b="b"/>
            <a:pathLst>
              <a:path w="29326" h="48169" extrusionOk="0">
                <a:moveTo>
                  <a:pt x="2977" y="0"/>
                </a:moveTo>
                <a:cubicBezTo>
                  <a:pt x="1330" y="0"/>
                  <a:pt x="0" y="1362"/>
                  <a:pt x="0" y="3009"/>
                </a:cubicBezTo>
                <a:lnTo>
                  <a:pt x="0" y="34931"/>
                </a:lnTo>
                <a:lnTo>
                  <a:pt x="0" y="45160"/>
                </a:lnTo>
                <a:cubicBezTo>
                  <a:pt x="0" y="46807"/>
                  <a:pt x="1330" y="48169"/>
                  <a:pt x="2977" y="48169"/>
                </a:cubicBezTo>
                <a:lnTo>
                  <a:pt x="16120" y="48169"/>
                </a:lnTo>
                <a:cubicBezTo>
                  <a:pt x="17766" y="48169"/>
                  <a:pt x="19097" y="46807"/>
                  <a:pt x="19097" y="45160"/>
                </a:cubicBezTo>
                <a:lnTo>
                  <a:pt x="19097" y="41107"/>
                </a:lnTo>
                <a:cubicBezTo>
                  <a:pt x="19097" y="39333"/>
                  <a:pt x="20522" y="37908"/>
                  <a:pt x="22295" y="37908"/>
                </a:cubicBezTo>
                <a:lnTo>
                  <a:pt x="26317" y="37908"/>
                </a:lnTo>
                <a:cubicBezTo>
                  <a:pt x="27964" y="37908"/>
                  <a:pt x="29326" y="36546"/>
                  <a:pt x="29326" y="34931"/>
                </a:cubicBezTo>
                <a:lnTo>
                  <a:pt x="29326" y="3009"/>
                </a:lnTo>
                <a:cubicBezTo>
                  <a:pt x="29326" y="1362"/>
                  <a:pt x="27964" y="0"/>
                  <a:pt x="26317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7612575" y="4695725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High Density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612575" y="446425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3M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310314" y="166210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310314" y="111875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310314" y="382945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310314" y="328610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310314" y="2745778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10314" y="2202428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5907575" y="139944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6242233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6576891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6909300" y="139944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7243958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7578616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1"/>
          </p:nvPr>
        </p:nvSpPr>
        <p:spPr>
          <a:xfrm>
            <a:off x="2311800" y="1353813"/>
            <a:ext cx="4520400" cy="18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20550"/>
            <a:ext cx="77175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●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○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■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●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○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■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●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○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36C50"/>
              </a:buClr>
              <a:buSzPts val="1300"/>
              <a:buFont typeface="Raleway"/>
              <a:buChar char="■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6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ctrTitle"/>
          </p:nvPr>
        </p:nvSpPr>
        <p:spPr>
          <a:xfrm>
            <a:off x="1721800" y="1688100"/>
            <a:ext cx="5654700" cy="13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latin typeface="Raleway" pitchFamily="2" charset="0"/>
              </a:rPr>
              <a:t>ALTERA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D5B42-D807-0BE1-32E7-A34162FBFEED}"/>
              </a:ext>
            </a:extLst>
          </p:cNvPr>
          <p:cNvSpPr txBox="1"/>
          <p:nvPr/>
        </p:nvSpPr>
        <p:spPr>
          <a:xfrm>
            <a:off x="2515977" y="3191769"/>
            <a:ext cx="4112045" cy="311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2">
                    <a:lumMod val="95000"/>
                  </a:schemeClr>
                </a:solidFill>
                <a:latin typeface="Raleway" pitchFamily="2" charset="0"/>
              </a:rPr>
              <a:t>MICROPROCESSOR GROUP PRESENTATION</a:t>
            </a:r>
            <a:endParaRPr lang="en-GH" dirty="0">
              <a:solidFill>
                <a:schemeClr val="bg2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48EB5E-E0EA-6B25-F023-8705A19E3248}"/>
              </a:ext>
            </a:extLst>
          </p:cNvPr>
          <p:cNvGraphicFramePr>
            <a:graphicFrameLocks noGrp="1"/>
          </p:cNvGraphicFramePr>
          <p:nvPr/>
        </p:nvGraphicFramePr>
        <p:xfrm>
          <a:off x="1443369" y="1190847"/>
          <a:ext cx="6250172" cy="400227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33181">
                  <a:extLst>
                    <a:ext uri="{9D8B030D-6E8A-4147-A177-3AD203B41FA5}">
                      <a16:colId xmlns:a16="http://schemas.microsoft.com/office/drawing/2014/main" val="3566863095"/>
                    </a:ext>
                  </a:extLst>
                </a:gridCol>
                <a:gridCol w="2033181">
                  <a:extLst>
                    <a:ext uri="{9D8B030D-6E8A-4147-A177-3AD203B41FA5}">
                      <a16:colId xmlns:a16="http://schemas.microsoft.com/office/drawing/2014/main" val="2862222914"/>
                    </a:ext>
                  </a:extLst>
                </a:gridCol>
                <a:gridCol w="2183810">
                  <a:extLst>
                    <a:ext uri="{9D8B030D-6E8A-4147-A177-3AD203B41FA5}">
                      <a16:colId xmlns:a16="http://schemas.microsoft.com/office/drawing/2014/main" val="3672882401"/>
                    </a:ext>
                  </a:extLst>
                </a:gridCol>
              </a:tblGrid>
              <a:tr h="40022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OPCODE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INSTRUCTION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MEANING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3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AF6B410-9AAD-A1FC-6829-A63E241E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7504"/>
              </p:ext>
            </p:extLst>
          </p:nvPr>
        </p:nvGraphicFramePr>
        <p:xfrm>
          <a:off x="1443369" y="1591074"/>
          <a:ext cx="6257262" cy="296672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9307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4279207"/>
                    </a:ext>
                  </a:extLst>
                </a:gridCol>
                <a:gridCol w="2193262">
                  <a:extLst>
                    <a:ext uri="{9D8B030D-6E8A-4147-A177-3AD203B41FA5}">
                      <a16:colId xmlns:a16="http://schemas.microsoft.com/office/drawing/2014/main" val="116735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MOVR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Move ( Register )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MOVI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Move ( Immediate )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LOAD 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Read from Memory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6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STORE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Write to Memory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JMP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Unconditional Jump  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JMPZ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Jump if zero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JMPN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Jump if negative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HALT/NOP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Stop the CPU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7468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288C532-4F1A-F47F-C457-8BBDAEE2E2E6}"/>
              </a:ext>
            </a:extLst>
          </p:cNvPr>
          <p:cNvGraphicFramePr>
            <a:graphicFrameLocks noGrp="1"/>
          </p:cNvGraphicFramePr>
          <p:nvPr/>
        </p:nvGraphicFramePr>
        <p:xfrm>
          <a:off x="3476847" y="533534"/>
          <a:ext cx="1850065" cy="30480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850065">
                  <a:extLst>
                    <a:ext uri="{9D8B030D-6E8A-4147-A177-3AD203B41FA5}">
                      <a16:colId xmlns:a16="http://schemas.microsoft.com/office/drawing/2014/main" val="3154019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Raleway" pitchFamily="2" charset="0"/>
                        </a:rPr>
                        <a:t>INSTRUCTION SET</a:t>
                      </a:r>
                      <a:endParaRPr lang="en-GH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6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9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/>
        </p:nvSpPr>
        <p:spPr>
          <a:xfrm>
            <a:off x="4541845" y="677791"/>
            <a:ext cx="4604105" cy="3675803"/>
          </a:xfrm>
          <a:custGeom>
            <a:avLst/>
            <a:gdLst/>
            <a:ahLst/>
            <a:cxnLst/>
            <a:rect l="l" t="t" r="r" b="b"/>
            <a:pathLst>
              <a:path w="130225" h="103939" extrusionOk="0">
                <a:moveTo>
                  <a:pt x="12352" y="1"/>
                </a:moveTo>
                <a:cubicBezTo>
                  <a:pt x="11307" y="1"/>
                  <a:pt x="10262" y="127"/>
                  <a:pt x="9280" y="381"/>
                </a:cubicBezTo>
                <a:cubicBezTo>
                  <a:pt x="8868" y="476"/>
                  <a:pt x="8488" y="602"/>
                  <a:pt x="8108" y="761"/>
                </a:cubicBezTo>
                <a:cubicBezTo>
                  <a:pt x="6968" y="1172"/>
                  <a:pt x="5923" y="1743"/>
                  <a:pt x="4973" y="2439"/>
                </a:cubicBezTo>
                <a:cubicBezTo>
                  <a:pt x="4498" y="2819"/>
                  <a:pt x="4023" y="3199"/>
                  <a:pt x="3611" y="3611"/>
                </a:cubicBezTo>
                <a:cubicBezTo>
                  <a:pt x="3199" y="4023"/>
                  <a:pt x="2819" y="4498"/>
                  <a:pt x="2439" y="4973"/>
                </a:cubicBezTo>
                <a:cubicBezTo>
                  <a:pt x="2218" y="5289"/>
                  <a:pt x="1996" y="5606"/>
                  <a:pt x="1774" y="5954"/>
                </a:cubicBezTo>
                <a:cubicBezTo>
                  <a:pt x="1268" y="6810"/>
                  <a:pt x="856" y="7728"/>
                  <a:pt x="539" y="8678"/>
                </a:cubicBezTo>
                <a:cubicBezTo>
                  <a:pt x="381" y="9248"/>
                  <a:pt x="223" y="9850"/>
                  <a:pt x="128" y="10483"/>
                </a:cubicBezTo>
                <a:cubicBezTo>
                  <a:pt x="33" y="11085"/>
                  <a:pt x="1" y="11718"/>
                  <a:pt x="1" y="12352"/>
                </a:cubicBezTo>
                <a:cubicBezTo>
                  <a:pt x="1" y="12605"/>
                  <a:pt x="1" y="12858"/>
                  <a:pt x="33" y="13112"/>
                </a:cubicBezTo>
                <a:cubicBezTo>
                  <a:pt x="33" y="13207"/>
                  <a:pt x="33" y="13270"/>
                  <a:pt x="33" y="13333"/>
                </a:cubicBezTo>
                <a:cubicBezTo>
                  <a:pt x="64" y="13523"/>
                  <a:pt x="64" y="13713"/>
                  <a:pt x="96" y="13903"/>
                </a:cubicBezTo>
                <a:cubicBezTo>
                  <a:pt x="96" y="13967"/>
                  <a:pt x="96" y="14030"/>
                  <a:pt x="128" y="14125"/>
                </a:cubicBezTo>
                <a:cubicBezTo>
                  <a:pt x="159" y="14347"/>
                  <a:pt x="191" y="14568"/>
                  <a:pt x="223" y="14790"/>
                </a:cubicBezTo>
                <a:cubicBezTo>
                  <a:pt x="254" y="14822"/>
                  <a:pt x="254" y="14822"/>
                  <a:pt x="254" y="14853"/>
                </a:cubicBezTo>
                <a:cubicBezTo>
                  <a:pt x="286" y="15075"/>
                  <a:pt x="349" y="15328"/>
                  <a:pt x="413" y="15550"/>
                </a:cubicBezTo>
                <a:cubicBezTo>
                  <a:pt x="444" y="15614"/>
                  <a:pt x="444" y="15677"/>
                  <a:pt x="476" y="15740"/>
                </a:cubicBezTo>
                <a:cubicBezTo>
                  <a:pt x="508" y="15930"/>
                  <a:pt x="571" y="16120"/>
                  <a:pt x="634" y="16279"/>
                </a:cubicBezTo>
                <a:cubicBezTo>
                  <a:pt x="666" y="16342"/>
                  <a:pt x="666" y="16405"/>
                  <a:pt x="698" y="16469"/>
                </a:cubicBezTo>
                <a:cubicBezTo>
                  <a:pt x="761" y="16690"/>
                  <a:pt x="856" y="16912"/>
                  <a:pt x="951" y="17102"/>
                </a:cubicBezTo>
                <a:cubicBezTo>
                  <a:pt x="951" y="17102"/>
                  <a:pt x="951" y="17134"/>
                  <a:pt x="951" y="17134"/>
                </a:cubicBezTo>
                <a:cubicBezTo>
                  <a:pt x="1046" y="17387"/>
                  <a:pt x="1141" y="17609"/>
                  <a:pt x="1268" y="17830"/>
                </a:cubicBezTo>
                <a:cubicBezTo>
                  <a:pt x="1299" y="17862"/>
                  <a:pt x="1299" y="17894"/>
                  <a:pt x="1331" y="17957"/>
                </a:cubicBezTo>
                <a:cubicBezTo>
                  <a:pt x="1426" y="18115"/>
                  <a:pt x="1521" y="18305"/>
                  <a:pt x="1616" y="18464"/>
                </a:cubicBezTo>
                <a:cubicBezTo>
                  <a:pt x="1648" y="18527"/>
                  <a:pt x="1679" y="18559"/>
                  <a:pt x="1679" y="18622"/>
                </a:cubicBezTo>
                <a:cubicBezTo>
                  <a:pt x="1806" y="18812"/>
                  <a:pt x="1933" y="19034"/>
                  <a:pt x="2059" y="19224"/>
                </a:cubicBezTo>
                <a:cubicBezTo>
                  <a:pt x="2218" y="19445"/>
                  <a:pt x="2376" y="19635"/>
                  <a:pt x="2503" y="19857"/>
                </a:cubicBezTo>
                <a:lnTo>
                  <a:pt x="2566" y="19920"/>
                </a:lnTo>
                <a:cubicBezTo>
                  <a:pt x="2693" y="20079"/>
                  <a:pt x="2851" y="20269"/>
                  <a:pt x="2978" y="20427"/>
                </a:cubicBezTo>
                <a:cubicBezTo>
                  <a:pt x="3009" y="20459"/>
                  <a:pt x="3041" y="20491"/>
                  <a:pt x="3073" y="20522"/>
                </a:cubicBezTo>
                <a:cubicBezTo>
                  <a:pt x="3389" y="20902"/>
                  <a:pt x="3738" y="21251"/>
                  <a:pt x="4118" y="21567"/>
                </a:cubicBezTo>
                <a:cubicBezTo>
                  <a:pt x="4118" y="21599"/>
                  <a:pt x="4150" y="21599"/>
                  <a:pt x="4150" y="21599"/>
                </a:cubicBezTo>
                <a:cubicBezTo>
                  <a:pt x="4340" y="21757"/>
                  <a:pt x="4498" y="21916"/>
                  <a:pt x="4688" y="22042"/>
                </a:cubicBezTo>
                <a:cubicBezTo>
                  <a:pt x="4720" y="22074"/>
                  <a:pt x="4751" y="22106"/>
                  <a:pt x="4783" y="22106"/>
                </a:cubicBezTo>
                <a:cubicBezTo>
                  <a:pt x="5163" y="22422"/>
                  <a:pt x="5606" y="22707"/>
                  <a:pt x="6018" y="22992"/>
                </a:cubicBezTo>
                <a:cubicBezTo>
                  <a:pt x="7760" y="24006"/>
                  <a:pt x="9787" y="24639"/>
                  <a:pt x="11908" y="24702"/>
                </a:cubicBezTo>
                <a:lnTo>
                  <a:pt x="11940" y="24702"/>
                </a:lnTo>
                <a:cubicBezTo>
                  <a:pt x="13175" y="24702"/>
                  <a:pt x="14125" y="25748"/>
                  <a:pt x="14125" y="26983"/>
                </a:cubicBezTo>
                <a:lnTo>
                  <a:pt x="14125" y="58145"/>
                </a:lnTo>
                <a:cubicBezTo>
                  <a:pt x="14125" y="60330"/>
                  <a:pt x="13239" y="62325"/>
                  <a:pt x="11845" y="63782"/>
                </a:cubicBezTo>
                <a:cubicBezTo>
                  <a:pt x="11592" y="63972"/>
                  <a:pt x="11370" y="64194"/>
                  <a:pt x="11148" y="64415"/>
                </a:cubicBezTo>
                <a:cubicBezTo>
                  <a:pt x="8583" y="66790"/>
                  <a:pt x="6018" y="69324"/>
                  <a:pt x="6018" y="73536"/>
                </a:cubicBezTo>
                <a:lnTo>
                  <a:pt x="6018" y="92696"/>
                </a:lnTo>
                <a:lnTo>
                  <a:pt x="6018" y="100549"/>
                </a:lnTo>
                <a:cubicBezTo>
                  <a:pt x="6018" y="102418"/>
                  <a:pt x="7570" y="103938"/>
                  <a:pt x="9438" y="103938"/>
                </a:cubicBezTo>
                <a:lnTo>
                  <a:pt x="38130" y="103938"/>
                </a:lnTo>
                <a:lnTo>
                  <a:pt x="38130" y="103906"/>
                </a:lnTo>
                <a:lnTo>
                  <a:pt x="47821" y="103906"/>
                </a:lnTo>
                <a:cubicBezTo>
                  <a:pt x="50576" y="103906"/>
                  <a:pt x="52572" y="103273"/>
                  <a:pt x="54092" y="99979"/>
                </a:cubicBezTo>
                <a:cubicBezTo>
                  <a:pt x="55612" y="96686"/>
                  <a:pt x="56213" y="93266"/>
                  <a:pt x="61376" y="93266"/>
                </a:cubicBezTo>
                <a:lnTo>
                  <a:pt x="78445" y="93266"/>
                </a:lnTo>
                <a:cubicBezTo>
                  <a:pt x="83322" y="93266"/>
                  <a:pt x="84399" y="97319"/>
                  <a:pt x="85634" y="99821"/>
                </a:cubicBezTo>
                <a:cubicBezTo>
                  <a:pt x="86869" y="102291"/>
                  <a:pt x="89181" y="103906"/>
                  <a:pt x="91968" y="103906"/>
                </a:cubicBezTo>
                <a:lnTo>
                  <a:pt x="98048" y="103906"/>
                </a:lnTo>
                <a:lnTo>
                  <a:pt x="98080" y="103938"/>
                </a:lnTo>
                <a:lnTo>
                  <a:pt x="126804" y="103938"/>
                </a:lnTo>
                <a:cubicBezTo>
                  <a:pt x="128672" y="103938"/>
                  <a:pt x="130224" y="102418"/>
                  <a:pt x="130224" y="100549"/>
                </a:cubicBezTo>
                <a:lnTo>
                  <a:pt x="130224" y="4466"/>
                </a:lnTo>
                <a:cubicBezTo>
                  <a:pt x="130224" y="2598"/>
                  <a:pt x="128672" y="1046"/>
                  <a:pt x="126804" y="1046"/>
                </a:cubicBezTo>
                <a:lnTo>
                  <a:pt x="34583" y="1046"/>
                </a:lnTo>
                <a:cubicBezTo>
                  <a:pt x="34362" y="1046"/>
                  <a:pt x="34140" y="1077"/>
                  <a:pt x="33918" y="1077"/>
                </a:cubicBezTo>
                <a:cubicBezTo>
                  <a:pt x="33855" y="1077"/>
                  <a:pt x="33792" y="1109"/>
                  <a:pt x="33728" y="1109"/>
                </a:cubicBezTo>
                <a:cubicBezTo>
                  <a:pt x="33570" y="1141"/>
                  <a:pt x="33443" y="1141"/>
                  <a:pt x="33285" y="1172"/>
                </a:cubicBezTo>
                <a:cubicBezTo>
                  <a:pt x="33190" y="1204"/>
                  <a:pt x="33127" y="1236"/>
                  <a:pt x="33032" y="1236"/>
                </a:cubicBezTo>
                <a:cubicBezTo>
                  <a:pt x="32905" y="1267"/>
                  <a:pt x="32778" y="1299"/>
                  <a:pt x="32652" y="1331"/>
                </a:cubicBezTo>
                <a:cubicBezTo>
                  <a:pt x="32588" y="1363"/>
                  <a:pt x="32493" y="1394"/>
                  <a:pt x="32398" y="1426"/>
                </a:cubicBezTo>
                <a:cubicBezTo>
                  <a:pt x="32303" y="1458"/>
                  <a:pt x="32177" y="1489"/>
                  <a:pt x="32050" y="1553"/>
                </a:cubicBezTo>
                <a:cubicBezTo>
                  <a:pt x="31987" y="1584"/>
                  <a:pt x="31892" y="1616"/>
                  <a:pt x="31797" y="1648"/>
                </a:cubicBezTo>
                <a:cubicBezTo>
                  <a:pt x="31702" y="1711"/>
                  <a:pt x="31607" y="1774"/>
                  <a:pt x="31480" y="1806"/>
                </a:cubicBezTo>
                <a:cubicBezTo>
                  <a:pt x="31417" y="1869"/>
                  <a:pt x="31322" y="1901"/>
                  <a:pt x="31258" y="1964"/>
                </a:cubicBezTo>
                <a:cubicBezTo>
                  <a:pt x="31132" y="1996"/>
                  <a:pt x="31037" y="2059"/>
                  <a:pt x="30942" y="2123"/>
                </a:cubicBezTo>
                <a:cubicBezTo>
                  <a:pt x="30878" y="2186"/>
                  <a:pt x="30783" y="2249"/>
                  <a:pt x="30720" y="2281"/>
                </a:cubicBezTo>
                <a:cubicBezTo>
                  <a:pt x="30625" y="2344"/>
                  <a:pt x="30530" y="2439"/>
                  <a:pt x="30435" y="2503"/>
                </a:cubicBezTo>
                <a:cubicBezTo>
                  <a:pt x="30372" y="2566"/>
                  <a:pt x="30308" y="2629"/>
                  <a:pt x="30213" y="2661"/>
                </a:cubicBezTo>
                <a:cubicBezTo>
                  <a:pt x="30181" y="2693"/>
                  <a:pt x="30150" y="2724"/>
                  <a:pt x="30118" y="2756"/>
                </a:cubicBezTo>
                <a:cubicBezTo>
                  <a:pt x="28788" y="3959"/>
                  <a:pt x="27046" y="4688"/>
                  <a:pt x="25114" y="4688"/>
                </a:cubicBezTo>
                <a:cubicBezTo>
                  <a:pt x="24259" y="4688"/>
                  <a:pt x="23531" y="4561"/>
                  <a:pt x="22898" y="4403"/>
                </a:cubicBezTo>
                <a:cubicBezTo>
                  <a:pt x="22866" y="4371"/>
                  <a:pt x="22834" y="4371"/>
                  <a:pt x="22803" y="4371"/>
                </a:cubicBezTo>
                <a:cubicBezTo>
                  <a:pt x="22518" y="4276"/>
                  <a:pt x="22264" y="4181"/>
                  <a:pt x="22011" y="4086"/>
                </a:cubicBezTo>
                <a:cubicBezTo>
                  <a:pt x="21536" y="3864"/>
                  <a:pt x="21092" y="3548"/>
                  <a:pt x="20364" y="2946"/>
                </a:cubicBezTo>
                <a:cubicBezTo>
                  <a:pt x="19572" y="2281"/>
                  <a:pt x="18749" y="1743"/>
                  <a:pt x="17831" y="1267"/>
                </a:cubicBezTo>
                <a:cubicBezTo>
                  <a:pt x="17672" y="1204"/>
                  <a:pt x="17514" y="1109"/>
                  <a:pt x="17356" y="1046"/>
                </a:cubicBezTo>
                <a:cubicBezTo>
                  <a:pt x="15835" y="381"/>
                  <a:pt x="14125" y="1"/>
                  <a:pt x="12352" y="1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5630732" y="976952"/>
            <a:ext cx="2800031" cy="2799990"/>
            <a:chOff x="5630732" y="976952"/>
            <a:chExt cx="2800031" cy="2799990"/>
          </a:xfrm>
        </p:grpSpPr>
        <p:sp>
          <p:nvSpPr>
            <p:cNvPr id="410" name="Google Shape;410;p33"/>
            <p:cNvSpPr/>
            <p:nvPr/>
          </p:nvSpPr>
          <p:spPr>
            <a:xfrm>
              <a:off x="5630732" y="976952"/>
              <a:ext cx="2800031" cy="2799990"/>
            </a:xfrm>
            <a:custGeom>
              <a:avLst/>
              <a:gdLst/>
              <a:ahLst/>
              <a:cxnLst/>
              <a:rect l="l" t="t" r="r" b="b"/>
              <a:pathLst>
                <a:path w="68090" h="68089" extrusionOk="0">
                  <a:moveTo>
                    <a:pt x="1964" y="1"/>
                  </a:moveTo>
                  <a:cubicBezTo>
                    <a:pt x="887" y="1"/>
                    <a:pt x="1" y="887"/>
                    <a:pt x="1" y="1996"/>
                  </a:cubicBezTo>
                  <a:lnTo>
                    <a:pt x="1" y="66125"/>
                  </a:lnTo>
                  <a:cubicBezTo>
                    <a:pt x="1" y="67202"/>
                    <a:pt x="887" y="68089"/>
                    <a:pt x="1964" y="68089"/>
                  </a:cubicBezTo>
                  <a:lnTo>
                    <a:pt x="66094" y="68089"/>
                  </a:lnTo>
                  <a:cubicBezTo>
                    <a:pt x="67202" y="68089"/>
                    <a:pt x="68089" y="67202"/>
                    <a:pt x="68089" y="66125"/>
                  </a:cubicBezTo>
                  <a:lnTo>
                    <a:pt x="68089" y="6778"/>
                  </a:lnTo>
                  <a:cubicBezTo>
                    <a:pt x="66316" y="4434"/>
                    <a:pt x="64511" y="2123"/>
                    <a:pt x="624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069633" y="976952"/>
              <a:ext cx="1855817" cy="1017165"/>
            </a:xfrm>
            <a:custGeom>
              <a:avLst/>
              <a:gdLst/>
              <a:ahLst/>
              <a:cxnLst/>
              <a:rect l="l" t="t" r="r" b="b"/>
              <a:pathLst>
                <a:path w="45129" h="24735" extrusionOk="0">
                  <a:moveTo>
                    <a:pt x="0" y="1"/>
                  </a:moveTo>
                  <a:lnTo>
                    <a:pt x="0" y="22739"/>
                  </a:lnTo>
                  <a:cubicBezTo>
                    <a:pt x="0" y="23847"/>
                    <a:pt x="887" y="24734"/>
                    <a:pt x="1995" y="24734"/>
                  </a:cubicBezTo>
                  <a:lnTo>
                    <a:pt x="43165" y="24734"/>
                  </a:lnTo>
                  <a:cubicBezTo>
                    <a:pt x="44242" y="24734"/>
                    <a:pt x="45129" y="23847"/>
                    <a:pt x="45129" y="22739"/>
                  </a:cubicBezTo>
                  <a:lnTo>
                    <a:pt x="45129" y="1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281908" y="976952"/>
              <a:ext cx="1432585" cy="888205"/>
            </a:xfrm>
            <a:custGeom>
              <a:avLst/>
              <a:gdLst/>
              <a:ahLst/>
              <a:cxnLst/>
              <a:rect l="l" t="t" r="r" b="b"/>
              <a:pathLst>
                <a:path w="34837" h="21599" extrusionOk="0">
                  <a:moveTo>
                    <a:pt x="0" y="1"/>
                  </a:moveTo>
                  <a:lnTo>
                    <a:pt x="0" y="19445"/>
                  </a:lnTo>
                  <a:cubicBezTo>
                    <a:pt x="0" y="20617"/>
                    <a:pt x="887" y="21599"/>
                    <a:pt x="1964" y="21599"/>
                  </a:cubicBezTo>
                  <a:lnTo>
                    <a:pt x="32841" y="21599"/>
                  </a:lnTo>
                  <a:cubicBezTo>
                    <a:pt x="33949" y="21599"/>
                    <a:pt x="34836" y="20617"/>
                    <a:pt x="34836" y="19445"/>
                  </a:cubicBezTo>
                  <a:lnTo>
                    <a:pt x="34836" y="1"/>
                  </a:lnTo>
                  <a:close/>
                </a:path>
              </a:pathLst>
            </a:custGeom>
            <a:solidFill>
              <a:srgbClr val="D9D9D9"/>
            </a:solidFill>
            <a:ln w="800" cap="flat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7176571" y="1009521"/>
              <a:ext cx="390746" cy="781410"/>
            </a:xfrm>
            <a:custGeom>
              <a:avLst/>
              <a:gdLst/>
              <a:ahLst/>
              <a:cxnLst/>
              <a:rect l="l" t="t" r="r" b="b"/>
              <a:pathLst>
                <a:path w="9502" h="19002" extrusionOk="0">
                  <a:moveTo>
                    <a:pt x="1996" y="0"/>
                  </a:moveTo>
                  <a:cubicBezTo>
                    <a:pt x="888" y="0"/>
                    <a:pt x="1" y="887"/>
                    <a:pt x="1" y="1996"/>
                  </a:cubicBezTo>
                  <a:lnTo>
                    <a:pt x="1" y="17038"/>
                  </a:lnTo>
                  <a:cubicBezTo>
                    <a:pt x="1" y="18115"/>
                    <a:pt x="888" y="19002"/>
                    <a:pt x="1996" y="19002"/>
                  </a:cubicBezTo>
                  <a:lnTo>
                    <a:pt x="7538" y="19002"/>
                  </a:lnTo>
                  <a:cubicBezTo>
                    <a:pt x="8615" y="19002"/>
                    <a:pt x="9502" y="18115"/>
                    <a:pt x="9502" y="17038"/>
                  </a:cubicBezTo>
                  <a:lnTo>
                    <a:pt x="9502" y="1996"/>
                  </a:lnTo>
                  <a:cubicBezTo>
                    <a:pt x="9502" y="887"/>
                    <a:pt x="8615" y="0"/>
                    <a:pt x="75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02826" y="3305477"/>
              <a:ext cx="145903" cy="178472"/>
            </a:xfrm>
            <a:custGeom>
              <a:avLst/>
              <a:gdLst/>
              <a:ahLst/>
              <a:cxnLst/>
              <a:rect l="l" t="t" r="r" b="b"/>
              <a:pathLst>
                <a:path w="3548" h="4340" extrusionOk="0">
                  <a:moveTo>
                    <a:pt x="1774" y="1"/>
                  </a:moveTo>
                  <a:cubicBezTo>
                    <a:pt x="792" y="1"/>
                    <a:pt x="0" y="792"/>
                    <a:pt x="0" y="1774"/>
                  </a:cubicBezTo>
                  <a:lnTo>
                    <a:pt x="0" y="2566"/>
                  </a:lnTo>
                  <a:cubicBezTo>
                    <a:pt x="0" y="3548"/>
                    <a:pt x="792" y="4339"/>
                    <a:pt x="1774" y="4339"/>
                  </a:cubicBezTo>
                  <a:cubicBezTo>
                    <a:pt x="2755" y="4339"/>
                    <a:pt x="3547" y="3548"/>
                    <a:pt x="3547" y="2566"/>
                  </a:cubicBezTo>
                  <a:lnTo>
                    <a:pt x="3547" y="1774"/>
                  </a:lnTo>
                  <a:cubicBezTo>
                    <a:pt x="3547" y="792"/>
                    <a:pt x="2755" y="1"/>
                    <a:pt x="1774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069633" y="2133402"/>
              <a:ext cx="1888386" cy="1448211"/>
            </a:xfrm>
            <a:custGeom>
              <a:avLst/>
              <a:gdLst/>
              <a:ahLst/>
              <a:cxnLst/>
              <a:rect l="l" t="t" r="r" b="b"/>
              <a:pathLst>
                <a:path w="45921" h="35217" extrusionOk="0">
                  <a:moveTo>
                    <a:pt x="1995" y="1"/>
                  </a:moveTo>
                  <a:cubicBezTo>
                    <a:pt x="887" y="1"/>
                    <a:pt x="0" y="887"/>
                    <a:pt x="0" y="1964"/>
                  </a:cubicBezTo>
                  <a:lnTo>
                    <a:pt x="0" y="33253"/>
                  </a:lnTo>
                  <a:cubicBezTo>
                    <a:pt x="0" y="34330"/>
                    <a:pt x="887" y="35216"/>
                    <a:pt x="1995" y="35216"/>
                  </a:cubicBezTo>
                  <a:lnTo>
                    <a:pt x="43957" y="35216"/>
                  </a:lnTo>
                  <a:cubicBezTo>
                    <a:pt x="45034" y="35216"/>
                    <a:pt x="45920" y="34330"/>
                    <a:pt x="45920" y="33253"/>
                  </a:cubicBezTo>
                  <a:lnTo>
                    <a:pt x="45920" y="1964"/>
                  </a:lnTo>
                  <a:cubicBezTo>
                    <a:pt x="45920" y="887"/>
                    <a:pt x="45034" y="1"/>
                    <a:pt x="43957" y="1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069633" y="2133402"/>
              <a:ext cx="1888386" cy="184969"/>
            </a:xfrm>
            <a:custGeom>
              <a:avLst/>
              <a:gdLst/>
              <a:ahLst/>
              <a:cxnLst/>
              <a:rect l="l" t="t" r="r" b="b"/>
              <a:pathLst>
                <a:path w="45921" h="4498" extrusionOk="0">
                  <a:moveTo>
                    <a:pt x="1995" y="1"/>
                  </a:moveTo>
                  <a:cubicBezTo>
                    <a:pt x="887" y="1"/>
                    <a:pt x="0" y="887"/>
                    <a:pt x="0" y="1964"/>
                  </a:cubicBezTo>
                  <a:lnTo>
                    <a:pt x="0" y="4498"/>
                  </a:lnTo>
                  <a:lnTo>
                    <a:pt x="45920" y="4498"/>
                  </a:lnTo>
                  <a:lnTo>
                    <a:pt x="45920" y="1964"/>
                  </a:lnTo>
                  <a:cubicBezTo>
                    <a:pt x="45920" y="887"/>
                    <a:pt x="45034" y="1"/>
                    <a:pt x="43957" y="1"/>
                  </a:cubicBezTo>
                  <a:close/>
                </a:path>
              </a:pathLst>
            </a:custGeom>
            <a:solidFill>
              <a:srgbClr val="000000"/>
            </a:solidFill>
            <a:ln w="80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184242" y="2597017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1"/>
                  </a:moveTo>
                  <a:lnTo>
                    <a:pt x="39586" y="1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184242" y="2727253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1"/>
                  </a:moveTo>
                  <a:lnTo>
                    <a:pt x="39586" y="1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6184242" y="2857488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1"/>
                  </a:moveTo>
                  <a:lnTo>
                    <a:pt x="39586" y="1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184242" y="2987723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184242" y="3117958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184242" y="3248194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184242" y="3378429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 txBox="1">
            <a:spLocks noGrp="1"/>
          </p:cNvSpPr>
          <p:nvPr>
            <p:ph type="title"/>
          </p:nvPr>
        </p:nvSpPr>
        <p:spPr>
          <a:xfrm>
            <a:off x="713225" y="1421010"/>
            <a:ext cx="29463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Realization</a:t>
            </a:r>
            <a:endParaRPr dirty="0"/>
          </a:p>
        </p:txBody>
      </p:sp>
      <p:sp>
        <p:nvSpPr>
          <p:cNvPr id="425" name="Google Shape;425;p33"/>
          <p:cNvSpPr txBox="1">
            <a:spLocks noGrp="1"/>
          </p:cNvSpPr>
          <p:nvPr>
            <p:ph type="subTitle" idx="1"/>
          </p:nvPr>
        </p:nvSpPr>
        <p:spPr>
          <a:xfrm>
            <a:off x="713225" y="2540350"/>
            <a:ext cx="29463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main components that make used in our processor.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3"/>
          <p:cNvSpPr/>
          <p:nvPr/>
        </p:nvSpPr>
        <p:spPr>
          <a:xfrm rot="-5400000">
            <a:off x="8076175" y="-312950"/>
            <a:ext cx="709200" cy="2414100"/>
          </a:xfrm>
          <a:prstGeom prst="snip2SameRect">
            <a:avLst>
              <a:gd name="adj1" fmla="val 23759"/>
              <a:gd name="adj2" fmla="val 0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0" name="Google Shape;720;p43"/>
          <p:cNvCxnSpPr/>
          <p:nvPr/>
        </p:nvCxnSpPr>
        <p:spPr>
          <a:xfrm>
            <a:off x="-54450" y="3016000"/>
            <a:ext cx="9252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1" name="Google Shape;721;p43"/>
          <p:cNvGrpSpPr/>
          <p:nvPr/>
        </p:nvGrpSpPr>
        <p:grpSpPr>
          <a:xfrm>
            <a:off x="1138751" y="2659300"/>
            <a:ext cx="713400" cy="713400"/>
            <a:chOff x="1048501" y="2659300"/>
            <a:chExt cx="713400" cy="713400"/>
          </a:xfrm>
        </p:grpSpPr>
        <p:sp>
          <p:nvSpPr>
            <p:cNvPr id="722" name="Google Shape;722;p43"/>
            <p:cNvSpPr/>
            <p:nvPr/>
          </p:nvSpPr>
          <p:spPr>
            <a:xfrm>
              <a:off x="1134451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048501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1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24" name="Google Shape;724;p43"/>
          <p:cNvGrpSpPr/>
          <p:nvPr/>
        </p:nvGrpSpPr>
        <p:grpSpPr>
          <a:xfrm>
            <a:off x="2677439" y="2659300"/>
            <a:ext cx="713400" cy="713400"/>
            <a:chOff x="2677439" y="2659300"/>
            <a:chExt cx="713400" cy="713400"/>
          </a:xfrm>
        </p:grpSpPr>
        <p:sp>
          <p:nvSpPr>
            <p:cNvPr id="725" name="Google Shape;725;p43"/>
            <p:cNvSpPr/>
            <p:nvPr/>
          </p:nvSpPr>
          <p:spPr>
            <a:xfrm>
              <a:off x="2763388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677439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2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27" name="Google Shape;727;p43"/>
          <p:cNvSpPr/>
          <p:nvPr/>
        </p:nvSpPr>
        <p:spPr>
          <a:xfrm>
            <a:off x="4307475" y="2745250"/>
            <a:ext cx="541500" cy="54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3"/>
          <p:cNvSpPr/>
          <p:nvPr/>
        </p:nvSpPr>
        <p:spPr>
          <a:xfrm>
            <a:off x="4216114" y="2659300"/>
            <a:ext cx="713400" cy="713400"/>
          </a:xfrm>
          <a:prstGeom prst="donut">
            <a:avLst>
              <a:gd name="adj" fmla="val 19786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29" name="Google Shape;729;p43"/>
          <p:cNvGrpSpPr/>
          <p:nvPr/>
        </p:nvGrpSpPr>
        <p:grpSpPr>
          <a:xfrm>
            <a:off x="5754801" y="2659300"/>
            <a:ext cx="713400" cy="713400"/>
            <a:chOff x="5754801" y="2659300"/>
            <a:chExt cx="713400" cy="713400"/>
          </a:xfrm>
        </p:grpSpPr>
        <p:sp>
          <p:nvSpPr>
            <p:cNvPr id="730" name="Google Shape;730;p43"/>
            <p:cNvSpPr/>
            <p:nvPr/>
          </p:nvSpPr>
          <p:spPr>
            <a:xfrm>
              <a:off x="5840750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754801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4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32" name="Google Shape;732;p43"/>
          <p:cNvGrpSpPr/>
          <p:nvPr/>
        </p:nvGrpSpPr>
        <p:grpSpPr>
          <a:xfrm>
            <a:off x="7293501" y="2659300"/>
            <a:ext cx="713400" cy="713400"/>
            <a:chOff x="2510926" y="2659300"/>
            <a:chExt cx="713400" cy="713400"/>
          </a:xfrm>
        </p:grpSpPr>
        <p:sp>
          <p:nvSpPr>
            <p:cNvPr id="733" name="Google Shape;733;p43"/>
            <p:cNvSpPr/>
            <p:nvPr/>
          </p:nvSpPr>
          <p:spPr>
            <a:xfrm>
              <a:off x="2596875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510926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5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35" name="Google Shape;735;p43"/>
          <p:cNvSpPr txBox="1"/>
          <p:nvPr/>
        </p:nvSpPr>
        <p:spPr>
          <a:xfrm>
            <a:off x="607150" y="3798247"/>
            <a:ext cx="1887150" cy="7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Read from or write to on a short term basis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607150" y="337270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RAM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37" name="Google Shape;737;p43"/>
          <p:cNvCxnSpPr/>
          <p:nvPr/>
        </p:nvCxnSpPr>
        <p:spPr>
          <a:xfrm>
            <a:off x="717700" y="382270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43"/>
          <p:cNvSpPr txBox="1"/>
          <p:nvPr/>
        </p:nvSpPr>
        <p:spPr>
          <a:xfrm>
            <a:off x="6760252" y="3798247"/>
            <a:ext cx="1776598" cy="106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Generate control signals to control the flow of information within the CPU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9" name="Google Shape;739;p43"/>
          <p:cNvSpPr txBox="1"/>
          <p:nvPr/>
        </p:nvSpPr>
        <p:spPr>
          <a:xfrm>
            <a:off x="6761900" y="337270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Control Unit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0" name="Google Shape;740;p43"/>
          <p:cNvCxnSpPr/>
          <p:nvPr/>
        </p:nvCxnSpPr>
        <p:spPr>
          <a:xfrm>
            <a:off x="6872450" y="382270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43"/>
          <p:cNvSpPr txBox="1"/>
          <p:nvPr/>
        </p:nvSpPr>
        <p:spPr>
          <a:xfrm>
            <a:off x="3684523" y="3798248"/>
            <a:ext cx="177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Holds the instructions address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3684525" y="3372700"/>
            <a:ext cx="1776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Light"/>
                <a:ea typeface="Roboto Light"/>
                <a:cs typeface="Roboto Light"/>
                <a:sym typeface="Roboto Light"/>
              </a:rPr>
              <a:t>Program Counter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3" name="Google Shape;743;p43"/>
          <p:cNvCxnSpPr/>
          <p:nvPr/>
        </p:nvCxnSpPr>
        <p:spPr>
          <a:xfrm>
            <a:off x="3795075" y="382270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43"/>
          <p:cNvSpPr txBox="1"/>
          <p:nvPr/>
        </p:nvSpPr>
        <p:spPr>
          <a:xfrm>
            <a:off x="2144201" y="1963003"/>
            <a:ext cx="1776600" cy="69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High speed locations for storing information 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5" name="Google Shape;745;p43"/>
          <p:cNvSpPr txBox="1"/>
          <p:nvPr/>
        </p:nvSpPr>
        <p:spPr>
          <a:xfrm>
            <a:off x="2144201" y="162775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Registers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6" name="Google Shape;746;p43"/>
          <p:cNvCxnSpPr/>
          <p:nvPr/>
        </p:nvCxnSpPr>
        <p:spPr>
          <a:xfrm>
            <a:off x="2256388" y="207775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7" name="Google Shape;747;p43"/>
          <p:cNvSpPr txBox="1"/>
          <p:nvPr/>
        </p:nvSpPr>
        <p:spPr>
          <a:xfrm>
            <a:off x="5223200" y="2053298"/>
            <a:ext cx="177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Performs arithmetic operations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8" name="Google Shape;748;p43"/>
          <p:cNvSpPr txBox="1"/>
          <p:nvPr/>
        </p:nvSpPr>
        <p:spPr>
          <a:xfrm>
            <a:off x="5223200" y="162775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ALU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9" name="Google Shape;749;p43"/>
          <p:cNvCxnSpPr/>
          <p:nvPr/>
        </p:nvCxnSpPr>
        <p:spPr>
          <a:xfrm>
            <a:off x="5333750" y="207775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0" name="Google Shape;750;p43"/>
          <p:cNvGrpSpPr/>
          <p:nvPr/>
        </p:nvGrpSpPr>
        <p:grpSpPr>
          <a:xfrm rot="5400000" flipH="1">
            <a:off x="-137900" y="481300"/>
            <a:ext cx="1356250" cy="731975"/>
            <a:chOff x="4518975" y="2134625"/>
            <a:chExt cx="1356250" cy="731975"/>
          </a:xfrm>
        </p:grpSpPr>
        <p:sp>
          <p:nvSpPr>
            <p:cNvPr id="751" name="Google Shape;751;p43"/>
            <p:cNvSpPr/>
            <p:nvPr/>
          </p:nvSpPr>
          <p:spPr>
            <a:xfrm>
              <a:off x="5200650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48" y="2059"/>
                    <a:pt x="2091" y="1616"/>
                    <a:pt x="2091" y="1014"/>
                  </a:cubicBezTo>
                  <a:cubicBezTo>
                    <a:pt x="2091" y="444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5605225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470625" y="2195200"/>
              <a:ext cx="52300" cy="51475"/>
            </a:xfrm>
            <a:custGeom>
              <a:avLst/>
              <a:gdLst/>
              <a:ahLst/>
              <a:cxnLst/>
              <a:rect l="l" t="t" r="r" b="b"/>
              <a:pathLst>
                <a:path w="2092" h="2059" extrusionOk="0">
                  <a:moveTo>
                    <a:pt x="1046" y="0"/>
                  </a:moveTo>
                  <a:cubicBezTo>
                    <a:pt x="444" y="0"/>
                    <a:pt x="1" y="444"/>
                    <a:pt x="1" y="1014"/>
                  </a:cubicBezTo>
                  <a:cubicBezTo>
                    <a:pt x="1" y="1616"/>
                    <a:pt x="444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336050" y="219520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0"/>
                  </a:moveTo>
                  <a:cubicBezTo>
                    <a:pt x="444" y="0"/>
                    <a:pt x="0" y="444"/>
                    <a:pt x="0" y="1014"/>
                  </a:cubicBezTo>
                  <a:cubicBezTo>
                    <a:pt x="0" y="1616"/>
                    <a:pt x="444" y="2059"/>
                    <a:pt x="1014" y="2059"/>
                  </a:cubicBezTo>
                  <a:cubicBezTo>
                    <a:pt x="1615" y="2059"/>
                    <a:pt x="2059" y="1616"/>
                    <a:pt x="2059" y="1014"/>
                  </a:cubicBezTo>
                  <a:cubicBezTo>
                    <a:pt x="2059" y="444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518975" y="2134625"/>
              <a:ext cx="1356250" cy="731975"/>
            </a:xfrm>
            <a:custGeom>
              <a:avLst/>
              <a:gdLst/>
              <a:ahLst/>
              <a:cxnLst/>
              <a:rect l="l" t="t" r="r" b="b"/>
              <a:pathLst>
                <a:path w="54250" h="29279" extrusionOk="0">
                  <a:moveTo>
                    <a:pt x="51303" y="0"/>
                  </a:moveTo>
                  <a:cubicBezTo>
                    <a:pt x="50323" y="0"/>
                    <a:pt x="49339" y="477"/>
                    <a:pt x="48771" y="1537"/>
                  </a:cubicBezTo>
                  <a:lnTo>
                    <a:pt x="48708" y="1632"/>
                  </a:lnTo>
                  <a:cubicBezTo>
                    <a:pt x="48486" y="2043"/>
                    <a:pt x="48359" y="2518"/>
                    <a:pt x="48359" y="3025"/>
                  </a:cubicBezTo>
                  <a:lnTo>
                    <a:pt x="48359" y="20538"/>
                  </a:lnTo>
                  <a:cubicBezTo>
                    <a:pt x="48359" y="22153"/>
                    <a:pt x="47061" y="23452"/>
                    <a:pt x="45446" y="23452"/>
                  </a:cubicBezTo>
                  <a:lnTo>
                    <a:pt x="3801" y="23452"/>
                  </a:lnTo>
                  <a:cubicBezTo>
                    <a:pt x="2883" y="23452"/>
                    <a:pt x="2027" y="23863"/>
                    <a:pt x="1489" y="24592"/>
                  </a:cubicBezTo>
                  <a:cubicBezTo>
                    <a:pt x="1" y="26492"/>
                    <a:pt x="1394" y="29279"/>
                    <a:pt x="3801" y="29279"/>
                  </a:cubicBezTo>
                  <a:lnTo>
                    <a:pt x="48011" y="29279"/>
                  </a:lnTo>
                  <a:cubicBezTo>
                    <a:pt x="48803" y="29279"/>
                    <a:pt x="49563" y="28930"/>
                    <a:pt x="50133" y="28360"/>
                  </a:cubicBezTo>
                  <a:lnTo>
                    <a:pt x="53426" y="24845"/>
                  </a:lnTo>
                  <a:cubicBezTo>
                    <a:pt x="53965" y="24307"/>
                    <a:pt x="54250" y="23610"/>
                    <a:pt x="54250" y="22850"/>
                  </a:cubicBezTo>
                  <a:lnTo>
                    <a:pt x="54250" y="2899"/>
                  </a:lnTo>
                  <a:cubicBezTo>
                    <a:pt x="54250" y="1088"/>
                    <a:pt x="52782" y="0"/>
                    <a:pt x="51303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533367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53898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5438175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54951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55482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5604425" y="2317925"/>
              <a:ext cx="26175" cy="317500"/>
            </a:xfrm>
            <a:custGeom>
              <a:avLst/>
              <a:gdLst/>
              <a:ahLst/>
              <a:cxnLst/>
              <a:rect l="l" t="t" r="r" b="b"/>
              <a:pathLst>
                <a:path w="1047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6535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51792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235500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5" y="1269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2845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Components of the CPU</a:t>
            </a:r>
            <a:endParaRPr b="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0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8"/>
          <p:cNvSpPr/>
          <p:nvPr/>
        </p:nvSpPr>
        <p:spPr>
          <a:xfrm flipH="1">
            <a:off x="94" y="883774"/>
            <a:ext cx="4228406" cy="3375939"/>
          </a:xfrm>
          <a:custGeom>
            <a:avLst/>
            <a:gdLst/>
            <a:ahLst/>
            <a:cxnLst/>
            <a:rect l="l" t="t" r="r" b="b"/>
            <a:pathLst>
              <a:path w="130225" h="103939" extrusionOk="0">
                <a:moveTo>
                  <a:pt x="12352" y="1"/>
                </a:moveTo>
                <a:cubicBezTo>
                  <a:pt x="11307" y="1"/>
                  <a:pt x="10262" y="127"/>
                  <a:pt x="9280" y="381"/>
                </a:cubicBezTo>
                <a:cubicBezTo>
                  <a:pt x="8868" y="476"/>
                  <a:pt x="8488" y="602"/>
                  <a:pt x="8108" y="761"/>
                </a:cubicBezTo>
                <a:cubicBezTo>
                  <a:pt x="6968" y="1172"/>
                  <a:pt x="5923" y="1743"/>
                  <a:pt x="4973" y="2439"/>
                </a:cubicBezTo>
                <a:cubicBezTo>
                  <a:pt x="4498" y="2819"/>
                  <a:pt x="4023" y="3199"/>
                  <a:pt x="3611" y="3611"/>
                </a:cubicBezTo>
                <a:cubicBezTo>
                  <a:pt x="3199" y="4023"/>
                  <a:pt x="2819" y="4498"/>
                  <a:pt x="2439" y="4973"/>
                </a:cubicBezTo>
                <a:cubicBezTo>
                  <a:pt x="2218" y="5289"/>
                  <a:pt x="1996" y="5606"/>
                  <a:pt x="1774" y="5954"/>
                </a:cubicBezTo>
                <a:cubicBezTo>
                  <a:pt x="1268" y="6810"/>
                  <a:pt x="856" y="7728"/>
                  <a:pt x="539" y="8678"/>
                </a:cubicBezTo>
                <a:cubicBezTo>
                  <a:pt x="381" y="9248"/>
                  <a:pt x="223" y="9850"/>
                  <a:pt x="128" y="10483"/>
                </a:cubicBezTo>
                <a:cubicBezTo>
                  <a:pt x="33" y="11085"/>
                  <a:pt x="1" y="11718"/>
                  <a:pt x="1" y="12352"/>
                </a:cubicBezTo>
                <a:cubicBezTo>
                  <a:pt x="1" y="12605"/>
                  <a:pt x="1" y="12858"/>
                  <a:pt x="33" y="13112"/>
                </a:cubicBezTo>
                <a:cubicBezTo>
                  <a:pt x="33" y="13207"/>
                  <a:pt x="33" y="13270"/>
                  <a:pt x="33" y="13333"/>
                </a:cubicBezTo>
                <a:cubicBezTo>
                  <a:pt x="64" y="13523"/>
                  <a:pt x="64" y="13713"/>
                  <a:pt x="96" y="13903"/>
                </a:cubicBezTo>
                <a:cubicBezTo>
                  <a:pt x="96" y="13967"/>
                  <a:pt x="96" y="14030"/>
                  <a:pt x="128" y="14125"/>
                </a:cubicBezTo>
                <a:cubicBezTo>
                  <a:pt x="159" y="14347"/>
                  <a:pt x="191" y="14568"/>
                  <a:pt x="223" y="14790"/>
                </a:cubicBezTo>
                <a:cubicBezTo>
                  <a:pt x="254" y="14822"/>
                  <a:pt x="254" y="14822"/>
                  <a:pt x="254" y="14853"/>
                </a:cubicBezTo>
                <a:cubicBezTo>
                  <a:pt x="286" y="15075"/>
                  <a:pt x="349" y="15328"/>
                  <a:pt x="413" y="15550"/>
                </a:cubicBezTo>
                <a:cubicBezTo>
                  <a:pt x="444" y="15614"/>
                  <a:pt x="444" y="15677"/>
                  <a:pt x="476" y="15740"/>
                </a:cubicBezTo>
                <a:cubicBezTo>
                  <a:pt x="508" y="15930"/>
                  <a:pt x="571" y="16120"/>
                  <a:pt x="634" y="16279"/>
                </a:cubicBezTo>
                <a:cubicBezTo>
                  <a:pt x="666" y="16342"/>
                  <a:pt x="666" y="16405"/>
                  <a:pt x="698" y="16469"/>
                </a:cubicBezTo>
                <a:cubicBezTo>
                  <a:pt x="761" y="16690"/>
                  <a:pt x="856" y="16912"/>
                  <a:pt x="951" y="17102"/>
                </a:cubicBezTo>
                <a:cubicBezTo>
                  <a:pt x="951" y="17102"/>
                  <a:pt x="951" y="17134"/>
                  <a:pt x="951" y="17134"/>
                </a:cubicBezTo>
                <a:cubicBezTo>
                  <a:pt x="1046" y="17387"/>
                  <a:pt x="1141" y="17609"/>
                  <a:pt x="1268" y="17830"/>
                </a:cubicBezTo>
                <a:cubicBezTo>
                  <a:pt x="1299" y="17862"/>
                  <a:pt x="1299" y="17894"/>
                  <a:pt x="1331" y="17957"/>
                </a:cubicBezTo>
                <a:cubicBezTo>
                  <a:pt x="1426" y="18115"/>
                  <a:pt x="1521" y="18305"/>
                  <a:pt x="1616" y="18464"/>
                </a:cubicBezTo>
                <a:cubicBezTo>
                  <a:pt x="1648" y="18527"/>
                  <a:pt x="1679" y="18559"/>
                  <a:pt x="1679" y="18622"/>
                </a:cubicBezTo>
                <a:cubicBezTo>
                  <a:pt x="1806" y="18812"/>
                  <a:pt x="1933" y="19034"/>
                  <a:pt x="2059" y="19224"/>
                </a:cubicBezTo>
                <a:cubicBezTo>
                  <a:pt x="2218" y="19445"/>
                  <a:pt x="2376" y="19635"/>
                  <a:pt x="2503" y="19857"/>
                </a:cubicBezTo>
                <a:lnTo>
                  <a:pt x="2566" y="19920"/>
                </a:lnTo>
                <a:cubicBezTo>
                  <a:pt x="2693" y="20079"/>
                  <a:pt x="2851" y="20269"/>
                  <a:pt x="2978" y="20427"/>
                </a:cubicBezTo>
                <a:cubicBezTo>
                  <a:pt x="3009" y="20459"/>
                  <a:pt x="3041" y="20491"/>
                  <a:pt x="3073" y="20522"/>
                </a:cubicBezTo>
                <a:cubicBezTo>
                  <a:pt x="3389" y="20902"/>
                  <a:pt x="3738" y="21251"/>
                  <a:pt x="4118" y="21567"/>
                </a:cubicBezTo>
                <a:cubicBezTo>
                  <a:pt x="4118" y="21599"/>
                  <a:pt x="4150" y="21599"/>
                  <a:pt x="4150" y="21599"/>
                </a:cubicBezTo>
                <a:cubicBezTo>
                  <a:pt x="4340" y="21757"/>
                  <a:pt x="4498" y="21916"/>
                  <a:pt x="4688" y="22042"/>
                </a:cubicBezTo>
                <a:cubicBezTo>
                  <a:pt x="4720" y="22074"/>
                  <a:pt x="4751" y="22106"/>
                  <a:pt x="4783" y="22106"/>
                </a:cubicBezTo>
                <a:cubicBezTo>
                  <a:pt x="5163" y="22422"/>
                  <a:pt x="5606" y="22707"/>
                  <a:pt x="6018" y="22992"/>
                </a:cubicBezTo>
                <a:cubicBezTo>
                  <a:pt x="7760" y="24006"/>
                  <a:pt x="9787" y="24639"/>
                  <a:pt x="11908" y="24702"/>
                </a:cubicBezTo>
                <a:lnTo>
                  <a:pt x="11940" y="24702"/>
                </a:lnTo>
                <a:cubicBezTo>
                  <a:pt x="13175" y="24702"/>
                  <a:pt x="14125" y="25748"/>
                  <a:pt x="14125" y="26983"/>
                </a:cubicBezTo>
                <a:lnTo>
                  <a:pt x="14125" y="58145"/>
                </a:lnTo>
                <a:cubicBezTo>
                  <a:pt x="14125" y="60330"/>
                  <a:pt x="13239" y="62325"/>
                  <a:pt x="11845" y="63782"/>
                </a:cubicBezTo>
                <a:cubicBezTo>
                  <a:pt x="11592" y="63972"/>
                  <a:pt x="11370" y="64194"/>
                  <a:pt x="11148" y="64415"/>
                </a:cubicBezTo>
                <a:cubicBezTo>
                  <a:pt x="8583" y="66790"/>
                  <a:pt x="6018" y="69324"/>
                  <a:pt x="6018" y="73536"/>
                </a:cubicBezTo>
                <a:lnTo>
                  <a:pt x="6018" y="92696"/>
                </a:lnTo>
                <a:lnTo>
                  <a:pt x="6018" y="100549"/>
                </a:lnTo>
                <a:cubicBezTo>
                  <a:pt x="6018" y="102418"/>
                  <a:pt x="7570" y="103938"/>
                  <a:pt x="9438" y="103938"/>
                </a:cubicBezTo>
                <a:lnTo>
                  <a:pt x="38130" y="103938"/>
                </a:lnTo>
                <a:lnTo>
                  <a:pt x="38130" y="103906"/>
                </a:lnTo>
                <a:lnTo>
                  <a:pt x="47821" y="103906"/>
                </a:lnTo>
                <a:cubicBezTo>
                  <a:pt x="50576" y="103906"/>
                  <a:pt x="52572" y="103273"/>
                  <a:pt x="54092" y="99979"/>
                </a:cubicBezTo>
                <a:cubicBezTo>
                  <a:pt x="55612" y="96686"/>
                  <a:pt x="56213" y="93266"/>
                  <a:pt x="61376" y="93266"/>
                </a:cubicBezTo>
                <a:lnTo>
                  <a:pt x="78445" y="93266"/>
                </a:lnTo>
                <a:cubicBezTo>
                  <a:pt x="83322" y="93266"/>
                  <a:pt x="84399" y="97319"/>
                  <a:pt x="85634" y="99821"/>
                </a:cubicBezTo>
                <a:cubicBezTo>
                  <a:pt x="86869" y="102291"/>
                  <a:pt x="89181" y="103906"/>
                  <a:pt x="91968" y="103906"/>
                </a:cubicBezTo>
                <a:lnTo>
                  <a:pt x="98048" y="103906"/>
                </a:lnTo>
                <a:lnTo>
                  <a:pt x="98080" y="103938"/>
                </a:lnTo>
                <a:lnTo>
                  <a:pt x="126804" y="103938"/>
                </a:lnTo>
                <a:cubicBezTo>
                  <a:pt x="128672" y="103938"/>
                  <a:pt x="130224" y="102418"/>
                  <a:pt x="130224" y="100549"/>
                </a:cubicBezTo>
                <a:lnTo>
                  <a:pt x="130224" y="4466"/>
                </a:lnTo>
                <a:cubicBezTo>
                  <a:pt x="130224" y="2598"/>
                  <a:pt x="128672" y="1046"/>
                  <a:pt x="126804" y="1046"/>
                </a:cubicBezTo>
                <a:lnTo>
                  <a:pt x="34583" y="1046"/>
                </a:lnTo>
                <a:cubicBezTo>
                  <a:pt x="34362" y="1046"/>
                  <a:pt x="34140" y="1077"/>
                  <a:pt x="33918" y="1077"/>
                </a:cubicBezTo>
                <a:cubicBezTo>
                  <a:pt x="33855" y="1077"/>
                  <a:pt x="33792" y="1109"/>
                  <a:pt x="33728" y="1109"/>
                </a:cubicBezTo>
                <a:cubicBezTo>
                  <a:pt x="33570" y="1141"/>
                  <a:pt x="33443" y="1141"/>
                  <a:pt x="33285" y="1172"/>
                </a:cubicBezTo>
                <a:cubicBezTo>
                  <a:pt x="33190" y="1204"/>
                  <a:pt x="33127" y="1236"/>
                  <a:pt x="33032" y="1236"/>
                </a:cubicBezTo>
                <a:cubicBezTo>
                  <a:pt x="32905" y="1267"/>
                  <a:pt x="32778" y="1299"/>
                  <a:pt x="32652" y="1331"/>
                </a:cubicBezTo>
                <a:cubicBezTo>
                  <a:pt x="32588" y="1363"/>
                  <a:pt x="32493" y="1394"/>
                  <a:pt x="32398" y="1426"/>
                </a:cubicBezTo>
                <a:cubicBezTo>
                  <a:pt x="32303" y="1458"/>
                  <a:pt x="32177" y="1489"/>
                  <a:pt x="32050" y="1553"/>
                </a:cubicBezTo>
                <a:cubicBezTo>
                  <a:pt x="31987" y="1584"/>
                  <a:pt x="31892" y="1616"/>
                  <a:pt x="31797" y="1648"/>
                </a:cubicBezTo>
                <a:cubicBezTo>
                  <a:pt x="31702" y="1711"/>
                  <a:pt x="31607" y="1774"/>
                  <a:pt x="31480" y="1806"/>
                </a:cubicBezTo>
                <a:cubicBezTo>
                  <a:pt x="31417" y="1869"/>
                  <a:pt x="31322" y="1901"/>
                  <a:pt x="31258" y="1964"/>
                </a:cubicBezTo>
                <a:cubicBezTo>
                  <a:pt x="31132" y="1996"/>
                  <a:pt x="31037" y="2059"/>
                  <a:pt x="30942" y="2123"/>
                </a:cubicBezTo>
                <a:cubicBezTo>
                  <a:pt x="30878" y="2186"/>
                  <a:pt x="30783" y="2249"/>
                  <a:pt x="30720" y="2281"/>
                </a:cubicBezTo>
                <a:cubicBezTo>
                  <a:pt x="30625" y="2344"/>
                  <a:pt x="30530" y="2439"/>
                  <a:pt x="30435" y="2503"/>
                </a:cubicBezTo>
                <a:cubicBezTo>
                  <a:pt x="30372" y="2566"/>
                  <a:pt x="30308" y="2629"/>
                  <a:pt x="30213" y="2661"/>
                </a:cubicBezTo>
                <a:cubicBezTo>
                  <a:pt x="30181" y="2693"/>
                  <a:pt x="30150" y="2724"/>
                  <a:pt x="30118" y="2756"/>
                </a:cubicBezTo>
                <a:cubicBezTo>
                  <a:pt x="28788" y="3959"/>
                  <a:pt x="27046" y="4688"/>
                  <a:pt x="25114" y="4688"/>
                </a:cubicBezTo>
                <a:cubicBezTo>
                  <a:pt x="24259" y="4688"/>
                  <a:pt x="23531" y="4561"/>
                  <a:pt x="22898" y="4403"/>
                </a:cubicBezTo>
                <a:cubicBezTo>
                  <a:pt x="22866" y="4371"/>
                  <a:pt x="22834" y="4371"/>
                  <a:pt x="22803" y="4371"/>
                </a:cubicBezTo>
                <a:cubicBezTo>
                  <a:pt x="22518" y="4276"/>
                  <a:pt x="22264" y="4181"/>
                  <a:pt x="22011" y="4086"/>
                </a:cubicBezTo>
                <a:cubicBezTo>
                  <a:pt x="21536" y="3864"/>
                  <a:pt x="21092" y="3548"/>
                  <a:pt x="20364" y="2946"/>
                </a:cubicBezTo>
                <a:cubicBezTo>
                  <a:pt x="19572" y="2281"/>
                  <a:pt x="18749" y="1743"/>
                  <a:pt x="17831" y="1267"/>
                </a:cubicBezTo>
                <a:cubicBezTo>
                  <a:pt x="17672" y="1204"/>
                  <a:pt x="17514" y="1109"/>
                  <a:pt x="17356" y="1046"/>
                </a:cubicBezTo>
                <a:cubicBezTo>
                  <a:pt x="15835" y="381"/>
                  <a:pt x="14125" y="1"/>
                  <a:pt x="12352" y="1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 txBox="1">
            <a:spLocks noGrp="1"/>
          </p:cNvSpPr>
          <p:nvPr>
            <p:ph type="title"/>
          </p:nvPr>
        </p:nvSpPr>
        <p:spPr>
          <a:xfrm>
            <a:off x="4795725" y="1180050"/>
            <a:ext cx="36351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 pitchFamily="2" charset="0"/>
              </a:rPr>
              <a:t>THE ASSEMBLER</a:t>
            </a:r>
            <a:endParaRPr b="1" dirty="0">
              <a:latin typeface="Raleway" pitchFamily="2" charset="0"/>
            </a:endParaRPr>
          </a:p>
        </p:txBody>
      </p:sp>
      <p:sp>
        <p:nvSpPr>
          <p:cNvPr id="825" name="Google Shape;825;p48"/>
          <p:cNvSpPr txBox="1">
            <a:spLocks noGrp="1"/>
          </p:cNvSpPr>
          <p:nvPr>
            <p:ph type="subTitle" idx="1"/>
          </p:nvPr>
        </p:nvSpPr>
        <p:spPr>
          <a:xfrm>
            <a:off x="4795724" y="1938750"/>
            <a:ext cx="3730793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GB" sz="1600" dirty="0"/>
              <a:t>The Assembler converts our assembly to machine code for the processor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47EF8-1E30-B79B-A803-20625755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2" y="1445864"/>
            <a:ext cx="2387013" cy="20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FDCCC3-F390-9AA8-AC1F-E13C1B729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80565"/>
              </p:ext>
            </p:extLst>
          </p:nvPr>
        </p:nvGraphicFramePr>
        <p:xfrm>
          <a:off x="3519377" y="134523"/>
          <a:ext cx="3030279" cy="30480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3030279">
                  <a:extLst>
                    <a:ext uri="{9D8B030D-6E8A-4147-A177-3AD203B41FA5}">
                      <a16:colId xmlns:a16="http://schemas.microsoft.com/office/drawing/2014/main" val="3529983383"/>
                    </a:ext>
                  </a:extLst>
                </a:gridCol>
              </a:tblGrid>
              <a:tr h="27983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ARITHMETIC AND LOGIC UNIT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05492"/>
                  </a:ext>
                </a:extLst>
              </a:tr>
            </a:tbl>
          </a:graphicData>
        </a:graphic>
      </p:graphicFrame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4CB7E70-28CD-C2DF-CC4E-5E5FA9E3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3" y="458893"/>
            <a:ext cx="6464597" cy="39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0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80E239-9F73-7E0D-AD4C-A2777BF9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53130"/>
              </p:ext>
            </p:extLst>
          </p:nvPr>
        </p:nvGraphicFramePr>
        <p:xfrm>
          <a:off x="3629247" y="-17640"/>
          <a:ext cx="1527544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527544">
                  <a:extLst>
                    <a:ext uri="{9D8B030D-6E8A-4147-A177-3AD203B41FA5}">
                      <a16:colId xmlns:a16="http://schemas.microsoft.com/office/drawing/2014/main" val="4125575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CONTROL UNIT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59295"/>
                  </a:ext>
                </a:extLst>
              </a:tr>
            </a:tbl>
          </a:graphicData>
        </a:graphic>
      </p:graphicFrame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34A5125-90D1-7DA2-AE19-A0C7B00B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19" y="371474"/>
            <a:ext cx="5755667" cy="45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C8C692-70CA-E120-FC46-334C96297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0893"/>
              </p:ext>
            </p:extLst>
          </p:nvPr>
        </p:nvGraphicFramePr>
        <p:xfrm>
          <a:off x="3108184" y="264456"/>
          <a:ext cx="3292616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3292616">
                  <a:extLst>
                    <a:ext uri="{9D8B030D-6E8A-4147-A177-3AD203B41FA5}">
                      <a16:colId xmlns:a16="http://schemas.microsoft.com/office/drawing/2014/main" val="167025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GENERAL PURPOSE REGISTERS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7039"/>
                  </a:ext>
                </a:extLst>
              </a:tr>
            </a:tbl>
          </a:graphicData>
        </a:graphic>
      </p:graphicFrame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90257DA-122C-FE44-B2A5-ACE5EF75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6" y="882502"/>
            <a:ext cx="7182672" cy="36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0E03BA-4239-B89E-EA74-10B710BF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98405"/>
              </p:ext>
            </p:extLst>
          </p:nvPr>
        </p:nvGraphicFramePr>
        <p:xfrm>
          <a:off x="2948763" y="95693"/>
          <a:ext cx="2697126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697126">
                  <a:extLst>
                    <a:ext uri="{9D8B030D-6E8A-4147-A177-3AD203B41FA5}">
                      <a16:colId xmlns:a16="http://schemas.microsoft.com/office/drawing/2014/main" val="27120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CENTRAL PROCESSING UNIT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25413"/>
                  </a:ext>
                </a:extLst>
              </a:tr>
            </a:tbl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73D5F2-9CC5-FAD6-0E14-624D16CE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66" y="808074"/>
            <a:ext cx="6616443" cy="37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A77700-D65F-3129-9306-DD2D8A33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DESIGN OF A 16-BIT CISC CPU</a:t>
            </a:r>
            <a:endParaRPr lang="en-GH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D0D6A-86DA-7CAE-A806-236AD7ED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3" y="1357638"/>
            <a:ext cx="2254214" cy="16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2C58-60E1-B186-7DE7-0DF46F9C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/>
              <a:t>		</a:t>
            </a:r>
            <a:r>
              <a:rPr lang="en" sz="3200" b="1" dirty="0">
                <a:latin typeface="Raleway" pitchFamily="2" charset="0"/>
              </a:rPr>
              <a:t>ARCHITECTURE</a:t>
            </a:r>
            <a:r>
              <a:rPr lang="en-GB" sz="3200" dirty="0"/>
              <a:t/>
            </a:r>
            <a:br>
              <a:rPr lang="en-GB" sz="3200" dirty="0"/>
            </a:b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264F-81E8-CC29-6BB8-5AFBED09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3051" y="1403498"/>
            <a:ext cx="5024448" cy="3195952"/>
          </a:xfrm>
        </p:spPr>
        <p:txBody>
          <a:bodyPr/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CISC – Complex Instruction Set Computer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Von Neumann Architecture</a:t>
            </a:r>
          </a:p>
          <a:p>
            <a:pPr marL="152400" indent="0">
              <a:buNone/>
            </a:pPr>
            <a:endParaRPr lang="en-GH" dirty="0"/>
          </a:p>
        </p:txBody>
      </p:sp>
      <p:pic>
        <p:nvPicPr>
          <p:cNvPr id="4" name="Google Shape;399;p32">
            <a:extLst>
              <a:ext uri="{FF2B5EF4-FFF2-40B4-BE49-F238E27FC236}">
                <a16:creationId xmlns:a16="http://schemas.microsoft.com/office/drawing/2014/main" id="{C9D62F5E-ED00-52B2-44D1-248EDE243B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758" r="29677"/>
          <a:stretch/>
        </p:blipFill>
        <p:spPr>
          <a:xfrm>
            <a:off x="349265" y="1063256"/>
            <a:ext cx="2978726" cy="3934046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62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3271-AB06-693C-4CA8-7AC7DCC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latin typeface="Raleway" pitchFamily="2" charset="0"/>
              </a:rPr>
              <a:t>IMPLEMENTATION OF DESIGN</a:t>
            </a:r>
            <a:endParaRPr lang="en-GH" b="1" u="sng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D6DA-8023-E483-D65E-3FDEE99BE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ALU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Control Unit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General Purpose Registers</a:t>
            </a:r>
          </a:p>
          <a:p>
            <a:pPr marL="152400" indent="0">
              <a:buNone/>
            </a:pPr>
            <a:r>
              <a:rPr lang="en-GB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CPU</a:t>
            </a: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3047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7F0B-7C57-09AB-EFEA-75CA087B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Raleway" pitchFamily="2" charset="0"/>
              </a:rPr>
              <a:t>INSTRUCTION FORMAT</a:t>
            </a:r>
            <a:endParaRPr lang="en-GH" b="1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6081-F9EE-0EF8-CF88-12121E5E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5100"/>
            <a:ext cx="7956167" cy="4238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For R-type : Arithmetic,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R-operation - 3 registers no immediate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For I- type : Load/Store, immediate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 - operation - 1 register and immediate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NB: Store 2 : 2 registers and RT contains the address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For J-type (targeted address) : jump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J - operation - 0 registers and address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H" sz="1600" dirty="0"/>
          </a:p>
        </p:txBody>
      </p:sp>
    </p:spTree>
    <p:extLst>
      <p:ext uri="{BB962C8B-B14F-4D97-AF65-F5344CB8AC3E}">
        <p14:creationId xmlns:p14="http://schemas.microsoft.com/office/powerpoint/2010/main" val="175980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0"/>
            <a:ext cx="7717500" cy="615600"/>
          </a:xfrm>
        </p:spPr>
        <p:txBody>
          <a:bodyPr/>
          <a:lstStyle/>
          <a:p>
            <a:r>
              <a:rPr lang="en-GB" sz="2400" b="1" dirty="0" smtClean="0">
                <a:latin typeface="Raleway" panose="020B0604020202020204" charset="0"/>
              </a:rPr>
              <a:t>INSTRUCTION FORMAT</a:t>
            </a:r>
            <a:endParaRPr lang="en-GB" sz="2400" b="1" dirty="0">
              <a:latin typeface="Raleway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615600"/>
            <a:ext cx="7717500" cy="3983850"/>
          </a:xfrm>
        </p:spPr>
        <p:txBody>
          <a:bodyPr/>
          <a:lstStyle/>
          <a:p>
            <a:pPr marL="152400" indent="0">
              <a:buNone/>
            </a:pPr>
            <a:r>
              <a:rPr lang="en-GB" dirty="0" smtClean="0"/>
              <a:t>            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32813"/>
              </p:ext>
            </p:extLst>
          </p:nvPr>
        </p:nvGraphicFramePr>
        <p:xfrm>
          <a:off x="1716086" y="1110600"/>
          <a:ext cx="4570416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142604">
                  <a:extLst>
                    <a:ext uri="{9D8B030D-6E8A-4147-A177-3AD203B41FA5}">
                      <a16:colId xmlns:a16="http://schemas.microsoft.com/office/drawing/2014/main" val="424004909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2098599013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2615201995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3304260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 1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 2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Destination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1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02349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649705" y="841295"/>
            <a:ext cx="55316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63526"/>
              </p:ext>
            </p:extLst>
          </p:nvPr>
        </p:nvGraphicFramePr>
        <p:xfrm>
          <a:off x="1716086" y="1959133"/>
          <a:ext cx="4570416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142604">
                  <a:extLst>
                    <a:ext uri="{9D8B030D-6E8A-4147-A177-3AD203B41FA5}">
                      <a16:colId xmlns:a16="http://schemas.microsoft.com/office/drawing/2014/main" val="679846683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3608642426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935813899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3168043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86728"/>
                  </a:ext>
                </a:extLst>
              </a:tr>
            </a:tbl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2570" y="1649209"/>
            <a:ext cx="89471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MOVR</a:t>
            </a:r>
            <a:endParaRPr kumimoji="0" lang="en-GB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14779"/>
              </p:ext>
            </p:extLst>
          </p:nvPr>
        </p:nvGraphicFramePr>
        <p:xfrm>
          <a:off x="1716086" y="2764536"/>
          <a:ext cx="4570416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30128">
                  <a:extLst>
                    <a:ext uri="{9D8B030D-6E8A-4147-A177-3AD203B41FA5}">
                      <a16:colId xmlns:a16="http://schemas.microsoft.com/office/drawing/2014/main" val="1671718118"/>
                    </a:ext>
                  </a:extLst>
                </a:gridCol>
                <a:gridCol w="1518295">
                  <a:extLst>
                    <a:ext uri="{9D8B030D-6E8A-4147-A177-3AD203B41FA5}">
                      <a16:colId xmlns:a16="http://schemas.microsoft.com/office/drawing/2014/main" val="2161983081"/>
                    </a:ext>
                  </a:extLst>
                </a:gridCol>
                <a:gridCol w="1521993">
                  <a:extLst>
                    <a:ext uri="{9D8B030D-6E8A-4147-A177-3AD203B41FA5}">
                      <a16:colId xmlns:a16="http://schemas.microsoft.com/office/drawing/2014/main" val="221892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Immediate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45862"/>
                  </a:ext>
                </a:extLst>
              </a:tr>
            </a:tbl>
          </a:graphicData>
        </a:graphic>
      </p:graphicFrame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22570" y="2458924"/>
            <a:ext cx="58030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</a:t>
            </a:r>
            <a:endParaRPr kumimoji="0" lang="en-GB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9297"/>
              </p:ext>
            </p:extLst>
          </p:nvPr>
        </p:nvGraphicFramePr>
        <p:xfrm>
          <a:off x="1716086" y="3666079"/>
          <a:ext cx="4570416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30128">
                  <a:extLst>
                    <a:ext uri="{9D8B030D-6E8A-4147-A177-3AD203B41FA5}">
                      <a16:colId xmlns:a16="http://schemas.microsoft.com/office/drawing/2014/main" val="364198297"/>
                    </a:ext>
                  </a:extLst>
                </a:gridCol>
                <a:gridCol w="1518295">
                  <a:extLst>
                    <a:ext uri="{9D8B030D-6E8A-4147-A177-3AD203B41FA5}">
                      <a16:colId xmlns:a16="http://schemas.microsoft.com/office/drawing/2014/main" val="3240331196"/>
                    </a:ext>
                  </a:extLst>
                </a:gridCol>
                <a:gridCol w="1521993">
                  <a:extLst>
                    <a:ext uri="{9D8B030D-6E8A-4147-A177-3AD203B41FA5}">
                      <a16:colId xmlns:a16="http://schemas.microsoft.com/office/drawing/2014/main" val="159729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2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6635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07339"/>
              </p:ext>
            </p:extLst>
          </p:nvPr>
        </p:nvGraphicFramePr>
        <p:xfrm>
          <a:off x="1716086" y="4498434"/>
          <a:ext cx="4570415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30128">
                  <a:extLst>
                    <a:ext uri="{9D8B030D-6E8A-4147-A177-3AD203B41FA5}">
                      <a16:colId xmlns:a16="http://schemas.microsoft.com/office/drawing/2014/main" val="3811918586"/>
                    </a:ext>
                  </a:extLst>
                </a:gridCol>
                <a:gridCol w="1518295">
                  <a:extLst>
                    <a:ext uri="{9D8B030D-6E8A-4147-A177-3AD203B41FA5}">
                      <a16:colId xmlns:a16="http://schemas.microsoft.com/office/drawing/2014/main" val="4173920749"/>
                    </a:ext>
                  </a:extLst>
                </a:gridCol>
                <a:gridCol w="1521992">
                  <a:extLst>
                    <a:ext uri="{9D8B030D-6E8A-4147-A177-3AD203B41FA5}">
                      <a16:colId xmlns:a16="http://schemas.microsoft.com/office/drawing/2014/main" val="1849525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smtClean="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3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16572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622570" y="3335219"/>
            <a:ext cx="701082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endParaRPr kumimoji="0" lang="en-GB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1826" y="4208846"/>
            <a:ext cx="1473798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STORE1</a:t>
            </a:r>
          </a:p>
        </p:txBody>
      </p:sp>
    </p:spTree>
    <p:extLst>
      <p:ext uri="{BB962C8B-B14F-4D97-AF65-F5344CB8AC3E}">
        <p14:creationId xmlns:p14="http://schemas.microsoft.com/office/powerpoint/2010/main" val="206654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82291"/>
              </p:ext>
            </p:extLst>
          </p:nvPr>
        </p:nvGraphicFramePr>
        <p:xfrm>
          <a:off x="1527586" y="853504"/>
          <a:ext cx="6293224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73306">
                  <a:extLst>
                    <a:ext uri="{9D8B030D-6E8A-4147-A177-3AD203B41FA5}">
                      <a16:colId xmlns:a16="http://schemas.microsoft.com/office/drawing/2014/main" val="1959398191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1335210205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4119139869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2835716713"/>
                    </a:ext>
                  </a:extLst>
                </a:gridCol>
              </a:tblGrid>
              <a:tr h="114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Source1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Source2(always 0000)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Address(Destination)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747235"/>
                  </a:ext>
                </a:extLst>
              </a:tr>
              <a:tr h="114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7391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2022" y="563761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STORE2</a:t>
            </a:r>
            <a:endParaRPr lang="en-GB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32927"/>
              </p:ext>
            </p:extLst>
          </p:nvPr>
        </p:nvGraphicFramePr>
        <p:xfrm>
          <a:off x="1527586" y="1828061"/>
          <a:ext cx="5268360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763792">
                  <a:extLst>
                    <a:ext uri="{9D8B030D-6E8A-4147-A177-3AD203B41FA5}">
                      <a16:colId xmlns:a16="http://schemas.microsoft.com/office/drawing/2014/main" val="3538413262"/>
                    </a:ext>
                  </a:extLst>
                </a:gridCol>
                <a:gridCol w="1750153">
                  <a:extLst>
                    <a:ext uri="{9D8B030D-6E8A-4147-A177-3AD203B41FA5}">
                      <a16:colId xmlns:a16="http://schemas.microsoft.com/office/drawing/2014/main" val="3237310728"/>
                    </a:ext>
                  </a:extLst>
                </a:gridCol>
                <a:gridCol w="1754415">
                  <a:extLst>
                    <a:ext uri="{9D8B030D-6E8A-4147-A177-3AD203B41FA5}">
                      <a16:colId xmlns:a16="http://schemas.microsoft.com/office/drawing/2014/main" val="990983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66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6664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6571" y="1505216"/>
            <a:ext cx="936475" cy="26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37634"/>
              </p:ext>
            </p:extLst>
          </p:nvPr>
        </p:nvGraphicFramePr>
        <p:xfrm>
          <a:off x="1527586" y="2802618"/>
          <a:ext cx="5268360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763792">
                  <a:extLst>
                    <a:ext uri="{9D8B030D-6E8A-4147-A177-3AD203B41FA5}">
                      <a16:colId xmlns:a16="http://schemas.microsoft.com/office/drawing/2014/main" val="1004071582"/>
                    </a:ext>
                  </a:extLst>
                </a:gridCol>
                <a:gridCol w="1750153">
                  <a:extLst>
                    <a:ext uri="{9D8B030D-6E8A-4147-A177-3AD203B41FA5}">
                      <a16:colId xmlns:a16="http://schemas.microsoft.com/office/drawing/2014/main" val="3792150149"/>
                    </a:ext>
                  </a:extLst>
                </a:gridCol>
                <a:gridCol w="1754415">
                  <a:extLst>
                    <a:ext uri="{9D8B030D-6E8A-4147-A177-3AD203B41FA5}">
                      <a16:colId xmlns:a16="http://schemas.microsoft.com/office/drawing/2014/main" val="352480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6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202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87401" y="2482923"/>
            <a:ext cx="1031051" cy="26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JMPZ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5157"/>
              </p:ext>
            </p:extLst>
          </p:nvPr>
        </p:nvGraphicFramePr>
        <p:xfrm>
          <a:off x="1527586" y="3647906"/>
          <a:ext cx="5268359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763792">
                  <a:extLst>
                    <a:ext uri="{9D8B030D-6E8A-4147-A177-3AD203B41FA5}">
                      <a16:colId xmlns:a16="http://schemas.microsoft.com/office/drawing/2014/main" val="3492847238"/>
                    </a:ext>
                  </a:extLst>
                </a:gridCol>
                <a:gridCol w="1750152">
                  <a:extLst>
                    <a:ext uri="{9D8B030D-6E8A-4147-A177-3AD203B41FA5}">
                      <a16:colId xmlns:a16="http://schemas.microsoft.com/office/drawing/2014/main" val="2363383455"/>
                    </a:ext>
                  </a:extLst>
                </a:gridCol>
                <a:gridCol w="1754415">
                  <a:extLst>
                    <a:ext uri="{9D8B030D-6E8A-4147-A177-3AD203B41FA5}">
                      <a16:colId xmlns:a16="http://schemas.microsoft.com/office/drawing/2014/main" val="493731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97548"/>
                  </a:ext>
                </a:extLst>
              </a:tr>
            </a:tbl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617788" y="3032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06369" y="3344483"/>
            <a:ext cx="1039067" cy="26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4529" y="4206043"/>
            <a:ext cx="52914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 </a:t>
            </a:r>
            <a:endParaRPr lang="en-US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 halts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0x5e00 is fed into the Multiplexer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Instructions</a:t>
            </a:r>
            <a:endParaRPr b="1" dirty="0">
              <a:latin typeface="Raleway" pitchFamily="2" charset="0"/>
            </a:endParaRPr>
          </a:p>
        </p:txBody>
      </p:sp>
      <p:sp>
        <p:nvSpPr>
          <p:cNvPr id="457" name="Google Shape;457;p34"/>
          <p:cNvSpPr txBox="1">
            <a:spLocks noGrp="1"/>
          </p:cNvSpPr>
          <p:nvPr>
            <p:ph type="subTitle" idx="1"/>
          </p:nvPr>
        </p:nvSpPr>
        <p:spPr>
          <a:xfrm>
            <a:off x="713225" y="1463923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Instruction Set Architecture</a:t>
            </a:r>
            <a:endParaRPr u="sng" dirty="0"/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2"/>
          </p:nvPr>
        </p:nvSpPr>
        <p:spPr>
          <a:xfrm>
            <a:off x="949281" y="2147777"/>
            <a:ext cx="868886" cy="2211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</a:t>
            </a:r>
            <a:endParaRPr dirty="0"/>
          </a:p>
        </p:txBody>
      </p:sp>
      <p:sp>
        <p:nvSpPr>
          <p:cNvPr id="459" name="Google Shape;459;p34"/>
          <p:cNvSpPr txBox="1">
            <a:spLocks noGrp="1"/>
          </p:cNvSpPr>
          <p:nvPr>
            <p:ph type="subTitle" idx="3"/>
          </p:nvPr>
        </p:nvSpPr>
        <p:spPr>
          <a:xfrm>
            <a:off x="5788025" y="1440243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Extended Instruction Set Architecture</a:t>
            </a:r>
            <a:endParaRPr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5A99E-BC33-A428-2D0B-128D9DDDB06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57406" y="2187086"/>
            <a:ext cx="1266678" cy="770100"/>
          </a:xfrm>
        </p:spPr>
        <p:txBody>
          <a:bodyPr/>
          <a:lstStyle/>
          <a:p>
            <a:pPr algn="l"/>
            <a:r>
              <a:rPr lang="en-GB" dirty="0"/>
              <a:t>ADDC</a:t>
            </a:r>
          </a:p>
          <a:p>
            <a:pPr algn="l"/>
            <a:r>
              <a:rPr lang="en-GB" dirty="0"/>
              <a:t>EXCHANGE</a:t>
            </a:r>
            <a:endParaRPr lang="en-GH" dirty="0"/>
          </a:p>
        </p:txBody>
      </p:sp>
      <p:sp>
        <p:nvSpPr>
          <p:cNvPr id="37" name="Google Shape;458;p34">
            <a:extLst>
              <a:ext uri="{FF2B5EF4-FFF2-40B4-BE49-F238E27FC236}">
                <a16:creationId xmlns:a16="http://schemas.microsoft.com/office/drawing/2014/main" id="{AF2E5317-BA3C-5034-E92F-F2289F952B5F}"/>
              </a:ext>
            </a:extLst>
          </p:cNvPr>
          <p:cNvSpPr txBox="1">
            <a:spLocks/>
          </p:cNvSpPr>
          <p:nvPr/>
        </p:nvSpPr>
        <p:spPr>
          <a:xfrm>
            <a:off x="2576062" y="2112092"/>
            <a:ext cx="1113436" cy="221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/>
              <a:t>MOVR</a:t>
            </a:r>
          </a:p>
          <a:p>
            <a:pPr marL="0" indent="0"/>
            <a:r>
              <a:rPr lang="en-GB" dirty="0"/>
              <a:t>MOVI</a:t>
            </a:r>
          </a:p>
          <a:p>
            <a:pPr marL="0" indent="0"/>
            <a:r>
              <a:rPr lang="en-GB" dirty="0"/>
              <a:t>LOAD</a:t>
            </a:r>
          </a:p>
          <a:p>
            <a:pPr marL="0" indent="0"/>
            <a:r>
              <a:rPr lang="en-GB" dirty="0"/>
              <a:t>STORE</a:t>
            </a:r>
          </a:p>
          <a:p>
            <a:pPr marL="0" indent="0"/>
            <a:r>
              <a:rPr lang="en-GB" dirty="0"/>
              <a:t>JMP</a:t>
            </a:r>
          </a:p>
          <a:p>
            <a:pPr marL="0" indent="0"/>
            <a:r>
              <a:rPr lang="en-GB" dirty="0"/>
              <a:t>JMPZ</a:t>
            </a:r>
          </a:p>
          <a:p>
            <a:pPr marL="0" indent="0"/>
            <a:r>
              <a:rPr lang="en-GB" dirty="0"/>
              <a:t>JMPN</a:t>
            </a:r>
          </a:p>
          <a:p>
            <a:pPr marL="0" indent="0"/>
            <a:r>
              <a:rPr lang="en-GB" dirty="0"/>
              <a:t>NOP/HALT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48EB5E-E0EA-6B25-F023-8705A19E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28771"/>
              </p:ext>
            </p:extLst>
          </p:nvPr>
        </p:nvGraphicFramePr>
        <p:xfrm>
          <a:off x="1443369" y="1190847"/>
          <a:ext cx="6250172" cy="400227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33181">
                  <a:extLst>
                    <a:ext uri="{9D8B030D-6E8A-4147-A177-3AD203B41FA5}">
                      <a16:colId xmlns:a16="http://schemas.microsoft.com/office/drawing/2014/main" val="3566863095"/>
                    </a:ext>
                  </a:extLst>
                </a:gridCol>
                <a:gridCol w="2033181">
                  <a:extLst>
                    <a:ext uri="{9D8B030D-6E8A-4147-A177-3AD203B41FA5}">
                      <a16:colId xmlns:a16="http://schemas.microsoft.com/office/drawing/2014/main" val="2862222914"/>
                    </a:ext>
                  </a:extLst>
                </a:gridCol>
                <a:gridCol w="2183810">
                  <a:extLst>
                    <a:ext uri="{9D8B030D-6E8A-4147-A177-3AD203B41FA5}">
                      <a16:colId xmlns:a16="http://schemas.microsoft.com/office/drawing/2014/main" val="3672882401"/>
                    </a:ext>
                  </a:extLst>
                </a:gridCol>
              </a:tblGrid>
              <a:tr h="40022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OPCODE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INSTRUCTION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MEANING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3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AF6B410-9AAD-A1FC-6829-A63E241E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4572"/>
              </p:ext>
            </p:extLst>
          </p:nvPr>
        </p:nvGraphicFramePr>
        <p:xfrm>
          <a:off x="1443369" y="1591074"/>
          <a:ext cx="6257262" cy="296672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9307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4279207"/>
                    </a:ext>
                  </a:extLst>
                </a:gridCol>
                <a:gridCol w="2193262">
                  <a:extLst>
                    <a:ext uri="{9D8B030D-6E8A-4147-A177-3AD203B41FA5}">
                      <a16:colId xmlns:a16="http://schemas.microsoft.com/office/drawing/2014/main" val="116735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ADD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Addition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SUB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Subtraction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MULT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Multiplication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6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DIV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Division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SHL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Shift Left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SHR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Shift Right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AND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AND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OR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OR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7468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288C532-4F1A-F47F-C457-8BBDAEE2E2E6}"/>
              </a:ext>
            </a:extLst>
          </p:cNvPr>
          <p:cNvGraphicFramePr>
            <a:graphicFrameLocks noGrp="1"/>
          </p:cNvGraphicFramePr>
          <p:nvPr/>
        </p:nvGraphicFramePr>
        <p:xfrm>
          <a:off x="3476847" y="533534"/>
          <a:ext cx="1850065" cy="30480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850065">
                  <a:extLst>
                    <a:ext uri="{9D8B030D-6E8A-4147-A177-3AD203B41FA5}">
                      <a16:colId xmlns:a16="http://schemas.microsoft.com/office/drawing/2014/main" val="3154019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Raleway" pitchFamily="2" charset="0"/>
                        </a:rPr>
                        <a:t>INSTRUCTION SET</a:t>
                      </a:r>
                      <a:endParaRPr lang="en-GH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6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293458"/>
      </p:ext>
    </p:extLst>
  </p:cSld>
  <p:clrMapOvr>
    <a:masterClrMapping/>
  </p:clrMapOvr>
</p:sld>
</file>

<file path=ppt/theme/theme1.xml><?xml version="1.0" encoding="utf-8"?>
<a:theme xmlns:a="http://schemas.openxmlformats.org/drawingml/2006/main" name="Floppy Disk Appreciation Workshop by Slidesgo">
  <a:themeElements>
    <a:clrScheme name="Simple Light">
      <a:dk1>
        <a:srgbClr val="000000"/>
      </a:dk1>
      <a:lt1>
        <a:srgbClr val="536C50"/>
      </a:lt1>
      <a:dk2>
        <a:srgbClr val="FFFFFF"/>
      </a:dk2>
      <a:lt2>
        <a:srgbClr val="D9D9D9"/>
      </a:lt2>
      <a:accent1>
        <a:srgbClr val="536C50"/>
      </a:accent1>
      <a:accent2>
        <a:srgbClr val="000000"/>
      </a:accent2>
      <a:accent3>
        <a:srgbClr val="FFFFFF"/>
      </a:accent3>
      <a:accent4>
        <a:srgbClr val="CC4125"/>
      </a:accent4>
      <a:accent5>
        <a:srgbClr val="698267"/>
      </a:accent5>
      <a:accent6>
        <a:srgbClr val="000000"/>
      </a:accent6>
      <a:hlink>
        <a:srgbClr val="536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384</Words>
  <Application>Microsoft Office PowerPoint</Application>
  <PresentationFormat>On-screen Show (16:9)</PresentationFormat>
  <Paragraphs>200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Roboto Medium</vt:lpstr>
      <vt:lpstr>Times New Roman</vt:lpstr>
      <vt:lpstr>Wingdings</vt:lpstr>
      <vt:lpstr>Calibri</vt:lpstr>
      <vt:lpstr>Roboto Light</vt:lpstr>
      <vt:lpstr>Raleway</vt:lpstr>
      <vt:lpstr>Floppy Disk Appreciation Workshop by Slidesgo</vt:lpstr>
      <vt:lpstr>ALTERA</vt:lpstr>
      <vt:lpstr>DESIGN OF A 16-BIT CISC CPU</vt:lpstr>
      <vt:lpstr>  ARCHITECTURE </vt:lpstr>
      <vt:lpstr>IMPLEMENTATION OF DESIGN</vt:lpstr>
      <vt:lpstr>INSTRUCTION FORMAT</vt:lpstr>
      <vt:lpstr>INSTRUCTION FORMAT</vt:lpstr>
      <vt:lpstr>PowerPoint Presentation</vt:lpstr>
      <vt:lpstr>Instructions</vt:lpstr>
      <vt:lpstr>PowerPoint Presentation</vt:lpstr>
      <vt:lpstr>PowerPoint Presentation</vt:lpstr>
      <vt:lpstr>Hardware Realization</vt:lpstr>
      <vt:lpstr>Components of the CPU</vt:lpstr>
      <vt:lpstr>THE ASSEMBLER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Floppy Disk Appreciation Workshop</dc:title>
  <cp:lastModifiedBy>Eric Danso</cp:lastModifiedBy>
  <cp:revision>31</cp:revision>
  <dcterms:modified xsi:type="dcterms:W3CDTF">2022-05-15T14:04:23Z</dcterms:modified>
</cp:coreProperties>
</file>