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814fc0cfc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814fc0cfc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814fc0cf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814fc0cf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814fc0cf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814fc0cf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814fc0cf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814fc0cf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9814fc0c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9814fc0c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814fc0cf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814fc0cf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814fc0cf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814fc0cf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814fc0cfc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814fc0cfc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814fc0cf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814fc0cf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96987828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96987828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96987828a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96987828a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96987828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96987828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08xa7bE5iTQ"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olab.research.google.com/drive/1WP_7SHNCsFU16QtMGVhRiThh6Cua4y0F?authuser=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hyperlink" Target="https://github.com/Precision-Neural-Dynamics-Lab-KUMC/LFA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88700" y="0"/>
            <a:ext cx="63666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Using LFADS for analysis of reaching and grasping activity data</a:t>
            </a:r>
            <a:endParaRPr sz="2500"/>
          </a:p>
          <a:p>
            <a:pPr indent="0" lvl="0" marL="0" rtl="0" algn="ctr">
              <a:spcBef>
                <a:spcPts val="0"/>
              </a:spcBef>
              <a:spcAft>
                <a:spcPts val="0"/>
              </a:spcAft>
              <a:buNone/>
            </a:pPr>
            <a:r>
              <a:t/>
            </a:r>
            <a:endParaRPr sz="2500"/>
          </a:p>
          <a:p>
            <a:pPr indent="0" lvl="0" marL="0" rtl="0" algn="ctr">
              <a:spcBef>
                <a:spcPts val="0"/>
              </a:spcBef>
              <a:spcAft>
                <a:spcPts val="0"/>
              </a:spcAft>
              <a:buNone/>
            </a:pPr>
            <a:r>
              <a:rPr lang="en" sz="900">
                <a:solidFill>
                  <a:srgbClr val="999999"/>
                </a:solidFill>
              </a:rPr>
              <a:t>Maksym Patiiuk, </a:t>
            </a:r>
            <a:r>
              <a:rPr lang="en" sz="900">
                <a:solidFill>
                  <a:srgbClr val="999999"/>
                </a:solidFill>
              </a:rPr>
              <a:t>Adam G. Rouse, </a:t>
            </a:r>
            <a:r>
              <a:rPr lang="en" sz="900">
                <a:solidFill>
                  <a:srgbClr val="999999"/>
                </a:solidFill>
              </a:rPr>
              <a:t>2020</a:t>
            </a:r>
            <a:endParaRPr sz="9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22"/>
          <p:cNvPicPr preferRelativeResize="0"/>
          <p:nvPr/>
        </p:nvPicPr>
        <p:blipFill>
          <a:blip r:embed="rId3">
            <a:alphaModFix/>
          </a:blip>
          <a:stretch>
            <a:fillRect/>
          </a:stretch>
        </p:blipFill>
        <p:spPr>
          <a:xfrm>
            <a:off x="277474" y="126663"/>
            <a:ext cx="3963298" cy="2379694"/>
          </a:xfrm>
          <a:prstGeom prst="rect">
            <a:avLst/>
          </a:prstGeom>
          <a:noFill/>
          <a:ln>
            <a:noFill/>
          </a:ln>
        </p:spPr>
      </p:pic>
      <p:sp>
        <p:nvSpPr>
          <p:cNvPr id="133" name="Google Shape;133;p22"/>
          <p:cNvSpPr txBox="1"/>
          <p:nvPr/>
        </p:nvSpPr>
        <p:spPr>
          <a:xfrm>
            <a:off x="343950" y="4358450"/>
            <a:ext cx="8316900" cy="6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999999"/>
                </a:solidFill>
                <a:highlight>
                  <a:srgbClr val="FFFFFF"/>
                </a:highlight>
              </a:rPr>
              <a:t>Rouse, Adam G., and Marc H. Schieber. "Condition-dependent neural dimensions progressively shift during reach to grasp." </a:t>
            </a:r>
            <a:r>
              <a:rPr i="1" lang="en" sz="1000">
                <a:solidFill>
                  <a:srgbClr val="999999"/>
                </a:solidFill>
                <a:highlight>
                  <a:srgbClr val="FFFFFF"/>
                </a:highlight>
              </a:rPr>
              <a:t>Cell reports</a:t>
            </a:r>
            <a:r>
              <a:rPr lang="en" sz="1000">
                <a:solidFill>
                  <a:srgbClr val="999999"/>
                </a:solidFill>
                <a:highlight>
                  <a:srgbClr val="FFFFFF"/>
                </a:highlight>
              </a:rPr>
              <a:t> 25.11 (2018): 3158-3168.</a:t>
            </a:r>
            <a:endParaRPr sz="1000">
              <a:solidFill>
                <a:srgbClr val="999999"/>
              </a:solidFill>
            </a:endParaRPr>
          </a:p>
          <a:p>
            <a:pPr indent="0" lvl="0" marL="0" rtl="0" algn="l">
              <a:spcBef>
                <a:spcPts val="0"/>
              </a:spcBef>
              <a:spcAft>
                <a:spcPts val="0"/>
              </a:spcAft>
              <a:buNone/>
            </a:pPr>
            <a:r>
              <a:t/>
            </a:r>
            <a:endParaRPr/>
          </a:p>
        </p:txBody>
      </p:sp>
      <p:sp>
        <p:nvSpPr>
          <p:cNvPr id="134" name="Google Shape;134;p22"/>
          <p:cNvSpPr txBox="1"/>
          <p:nvPr/>
        </p:nvSpPr>
        <p:spPr>
          <a:xfrm>
            <a:off x="148525" y="2759375"/>
            <a:ext cx="8512500" cy="1407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The Condition-independent changes in factors are very large compared to the specific location-object effects.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The timing for when there is the most variance for location and object are very similar, not location first and object second like in the papers published by Dr. Rouse</a:t>
            </a:r>
            <a:endParaRPr sz="1500">
              <a:solidFill>
                <a:schemeClr val="dk2"/>
              </a:solidFill>
            </a:endParaRPr>
          </a:p>
        </p:txBody>
      </p:sp>
      <p:pic>
        <p:nvPicPr>
          <p:cNvPr id="135" name="Google Shape;135;p22"/>
          <p:cNvPicPr preferRelativeResize="0"/>
          <p:nvPr/>
        </p:nvPicPr>
        <p:blipFill rotWithShape="1">
          <a:blip r:embed="rId4">
            <a:alphaModFix/>
          </a:blip>
          <a:srcRect b="5615" l="9130" r="17528" t="4107"/>
          <a:stretch/>
        </p:blipFill>
        <p:spPr>
          <a:xfrm>
            <a:off x="4446625" y="126675"/>
            <a:ext cx="4214227" cy="2610175"/>
          </a:xfrm>
          <a:prstGeom prst="rect">
            <a:avLst/>
          </a:prstGeom>
          <a:noFill/>
          <a:ln>
            <a:noFill/>
          </a:ln>
        </p:spPr>
      </p:pic>
      <p:pic>
        <p:nvPicPr>
          <p:cNvPr id="136" name="Google Shape;136;p22"/>
          <p:cNvPicPr preferRelativeResize="0"/>
          <p:nvPr/>
        </p:nvPicPr>
        <p:blipFill>
          <a:blip r:embed="rId5">
            <a:alphaModFix/>
          </a:blip>
          <a:stretch>
            <a:fillRect/>
          </a:stretch>
        </p:blipFill>
        <p:spPr>
          <a:xfrm>
            <a:off x="7191250" y="392500"/>
            <a:ext cx="1469600" cy="88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5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Improvements</a:t>
            </a:r>
            <a:endParaRPr/>
          </a:p>
        </p:txBody>
      </p:sp>
      <p:sp>
        <p:nvSpPr>
          <p:cNvPr id="142" name="Google Shape;142;p23"/>
          <p:cNvSpPr txBox="1"/>
          <p:nvPr>
            <p:ph idx="1" type="body"/>
          </p:nvPr>
        </p:nvSpPr>
        <p:spPr>
          <a:xfrm>
            <a:off x="417900" y="1152475"/>
            <a:ext cx="8414400" cy="3416400"/>
          </a:xfrm>
          <a:prstGeom prst="rect">
            <a:avLst/>
          </a:prstGeom>
        </p:spPr>
        <p:txBody>
          <a:bodyPr anchorCtr="0" anchor="t" bIns="91425" lIns="114300" spcFirstLastPara="1" rIns="91425" wrap="square" tIns="91425">
            <a:noAutofit/>
          </a:bodyPr>
          <a:lstStyle/>
          <a:p>
            <a:pPr indent="-241300" lvl="0" marL="171450" rtl="0" algn="l">
              <a:lnSpc>
                <a:spcPct val="100000"/>
              </a:lnSpc>
              <a:spcBef>
                <a:spcPts val="0"/>
              </a:spcBef>
              <a:spcAft>
                <a:spcPts val="0"/>
              </a:spcAft>
              <a:buClr>
                <a:srgbClr val="666666"/>
              </a:buClr>
              <a:buSzPts val="1100"/>
              <a:buChar char="●"/>
            </a:pPr>
            <a:r>
              <a:rPr lang="en" sz="1100">
                <a:solidFill>
                  <a:srgbClr val="666666"/>
                </a:solidFill>
              </a:rPr>
              <a:t>There is a new version of MATLAB Run Manager in the development - AutoLFADS. It is designed to be </a:t>
            </a:r>
            <a:r>
              <a:rPr lang="en" sz="1100">
                <a:solidFill>
                  <a:srgbClr val="666666"/>
                </a:solidFill>
              </a:rPr>
              <a:t>compatible</a:t>
            </a:r>
            <a:r>
              <a:rPr lang="en" sz="1100">
                <a:solidFill>
                  <a:srgbClr val="666666"/>
                </a:solidFill>
              </a:rPr>
              <a:t> with Google Cloud. We are currently looking into implementing it.</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We might have to experiment with learning rate because the network is slow to pick up changes to brain activity and relies on old data too much.</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Initial weights can be hit or miss, meaning the time it takes to run LFADS can fluctuate from run to run as initial learning conditions are generated closer or fa</a:t>
            </a:r>
            <a:r>
              <a:rPr lang="en" sz="1100">
                <a:solidFill>
                  <a:srgbClr val="666666"/>
                </a:solidFill>
              </a:rPr>
              <a:t>r</a:t>
            </a:r>
            <a:r>
              <a:rPr lang="en" sz="1100">
                <a:solidFill>
                  <a:srgbClr val="666666"/>
                </a:solidFill>
              </a:rPr>
              <a:t>ther from the expected result.</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Python implementation of LFADS is running on a deprecated version of Python - 2.7. It reached end of life on January 1st, 2020. </a:t>
            </a:r>
            <a:r>
              <a:rPr lang="en" sz="1100">
                <a:solidFill>
                  <a:srgbClr val="666666"/>
                </a:solidFill>
              </a:rPr>
              <a:t>Transitioning</a:t>
            </a:r>
            <a:r>
              <a:rPr lang="en" sz="1100">
                <a:solidFill>
                  <a:srgbClr val="666666"/>
                </a:solidFill>
              </a:rPr>
              <a:t> to </a:t>
            </a:r>
            <a:r>
              <a:rPr lang="en" sz="1100">
                <a:solidFill>
                  <a:srgbClr val="666666"/>
                </a:solidFill>
              </a:rPr>
              <a:t>AutoLFADS would fix this issue as it is built on Python 3</a:t>
            </a:r>
            <a:endParaRPr sz="1100">
              <a:solidFill>
                <a:srgbClr val="666666"/>
              </a:solidFill>
            </a:endParaRPr>
          </a:p>
          <a:p>
            <a:pPr indent="-241300" lvl="0" marL="171450" rtl="0" algn="l">
              <a:lnSpc>
                <a:spcPct val="100000"/>
              </a:lnSpc>
              <a:spcBef>
                <a:spcPts val="500"/>
              </a:spcBef>
              <a:spcAft>
                <a:spcPts val="500"/>
              </a:spcAft>
              <a:buClr>
                <a:srgbClr val="666666"/>
              </a:buClr>
              <a:buSzPts val="1100"/>
              <a:buChar char="●"/>
            </a:pPr>
            <a:r>
              <a:rPr lang="en" sz="1100">
                <a:solidFill>
                  <a:srgbClr val="666666"/>
                </a:solidFill>
              </a:rPr>
              <a:t>No Windows support is available for anything but plotting data. Transitioning to </a:t>
            </a:r>
            <a:r>
              <a:rPr lang="en" sz="1100">
                <a:solidFill>
                  <a:srgbClr val="666666"/>
                </a:solidFill>
              </a:rPr>
              <a:t>AutoLFADS will fix this issue as it more cloud-friendly.</a:t>
            </a:r>
            <a:endParaRPr sz="1100">
              <a:solidFill>
                <a:srgbClr val="666666"/>
              </a:solidFill>
            </a:endParaRPr>
          </a:p>
        </p:txBody>
      </p:sp>
      <p:sp>
        <p:nvSpPr>
          <p:cNvPr id="143" name="Google Shape;14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5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Citations and Resources Used</a:t>
            </a:r>
            <a:endParaRPr/>
          </a:p>
        </p:txBody>
      </p:sp>
      <p:sp>
        <p:nvSpPr>
          <p:cNvPr id="149" name="Google Shape;149;p24"/>
          <p:cNvSpPr txBox="1"/>
          <p:nvPr>
            <p:ph idx="1" type="body"/>
          </p:nvPr>
        </p:nvSpPr>
        <p:spPr>
          <a:xfrm>
            <a:off x="417900" y="1152475"/>
            <a:ext cx="8414400" cy="3696600"/>
          </a:xfrm>
          <a:prstGeom prst="rect">
            <a:avLst/>
          </a:prstGeom>
        </p:spPr>
        <p:txBody>
          <a:bodyPr anchorCtr="0" anchor="t" bIns="91425" lIns="114300" spcFirstLastPara="1" rIns="91425" wrap="square" tIns="91425">
            <a:noAutofit/>
          </a:bodyPr>
          <a:lstStyle/>
          <a:p>
            <a:pPr indent="-241300" lvl="0" marL="171450" rtl="0" algn="l">
              <a:lnSpc>
                <a:spcPct val="100000"/>
              </a:lnSpc>
              <a:spcBef>
                <a:spcPts val="0"/>
              </a:spcBef>
              <a:spcAft>
                <a:spcPts val="0"/>
              </a:spcAft>
              <a:buClr>
                <a:srgbClr val="666666"/>
              </a:buClr>
              <a:buSzPts val="1100"/>
              <a:buChar char="●"/>
            </a:pPr>
            <a:r>
              <a:rPr lang="en" sz="1100">
                <a:solidFill>
                  <a:srgbClr val="666666"/>
                </a:solidFill>
              </a:rPr>
              <a:t>Rouse, Adam G., and Marc H. Schieber. "Spatiotemporal distribution of location and object effects in primary motor cortex neurons during reach-to-grasp." Journal of Neuroscience 36.41 (2016): 10640-10653.</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Pandarinath, Chethan, et al. "Inferring single-trial neural population dynamics using sequential auto-encoders." Nature methods 15.10 (2018): 805-815.</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Simons Institute, and David Sussillo. “Inferring Single-Trial Neural Population Dynamics Using Sequential Auto-Encoders.” YouTube, uploaded by Simons Institute, 22 Mar. 2018, www.youtube.com/watch?v=08xa7bE5iTQ&amp;t=357s.</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Google Research. “Computation Through Dynamics.” GitHub, Google, 2018, github.com/google-research/computation-thru-dynamics.</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Yamanishi, K. “Latent Dynamics – In Pursuit of Simplicity in Complexity.” Latent Dynamics, University of Toronto, 2015, latent-dynamics.net.</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Pandarinath, Chethan, and Dan O’Shea. “LFADS Run Manager for Matlab Documentation.” GItHub Pages, Stanford University, 2017, lfads.github.io/lfads-run-manager.</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Rouse, Adam. “Precision Neural Dynamics Lab.” </a:t>
            </a:r>
            <a:r>
              <a:rPr i="1" lang="en" sz="1100">
                <a:solidFill>
                  <a:srgbClr val="666666"/>
                </a:solidFill>
              </a:rPr>
              <a:t>KUMC</a:t>
            </a:r>
            <a:r>
              <a:rPr lang="en" sz="1100">
                <a:solidFill>
                  <a:srgbClr val="666666"/>
                </a:solidFill>
              </a:rPr>
              <a:t>, KUMC, www.kumc.edu/school-of-medicine/neurosurgery/research/precision-neural-dynamics-lab.html. Accessed 17 Sept. 2020.</a:t>
            </a:r>
            <a:endParaRPr sz="1100">
              <a:solidFill>
                <a:srgbClr val="666666"/>
              </a:solidFill>
            </a:endParaRPr>
          </a:p>
          <a:p>
            <a:pPr indent="-241300" lvl="0" marL="171450" rtl="0" algn="l">
              <a:lnSpc>
                <a:spcPct val="100000"/>
              </a:lnSpc>
              <a:spcBef>
                <a:spcPts val="500"/>
              </a:spcBef>
              <a:spcAft>
                <a:spcPts val="0"/>
              </a:spcAft>
              <a:buClr>
                <a:srgbClr val="666666"/>
              </a:buClr>
              <a:buSzPts val="1100"/>
              <a:buChar char="●"/>
            </a:pPr>
            <a:r>
              <a:rPr lang="en" sz="1100">
                <a:solidFill>
                  <a:srgbClr val="666666"/>
                </a:solidFill>
              </a:rPr>
              <a:t>Rouse, Adam. “Adam G. Rouse.” </a:t>
            </a:r>
            <a:r>
              <a:rPr i="1" lang="en" sz="1100">
                <a:solidFill>
                  <a:srgbClr val="666666"/>
                </a:solidFill>
              </a:rPr>
              <a:t>Google Scholar</a:t>
            </a:r>
            <a:r>
              <a:rPr lang="en" sz="1100">
                <a:solidFill>
                  <a:srgbClr val="666666"/>
                </a:solidFill>
              </a:rPr>
              <a:t>, KUMC, scholar.google.com/citations?user=6GD9SU4AAAAJ. Accessed 17 Sept. 2020.</a:t>
            </a:r>
            <a:endParaRPr sz="1100">
              <a:solidFill>
                <a:srgbClr val="666666"/>
              </a:solidFill>
            </a:endParaRPr>
          </a:p>
          <a:p>
            <a:pPr indent="-241300" lvl="0" marL="171450" rtl="0" algn="l">
              <a:lnSpc>
                <a:spcPct val="100000"/>
              </a:lnSpc>
              <a:spcBef>
                <a:spcPts val="500"/>
              </a:spcBef>
              <a:spcAft>
                <a:spcPts val="500"/>
              </a:spcAft>
              <a:buClr>
                <a:srgbClr val="666666"/>
              </a:buClr>
              <a:buSzPts val="1100"/>
              <a:buChar char="●"/>
            </a:pPr>
            <a:r>
              <a:rPr lang="en" sz="1100">
                <a:solidFill>
                  <a:srgbClr val="666666"/>
                </a:solidFill>
                <a:highlight>
                  <a:srgbClr val="FFFFFF"/>
                </a:highlight>
              </a:rPr>
              <a:t>Rouse, Adam G., and Marc H. Schieber. "Condition-dependent neural dimensions progressively shift during reach to grasp." </a:t>
            </a:r>
            <a:r>
              <a:rPr i="1" lang="en" sz="1100">
                <a:solidFill>
                  <a:srgbClr val="666666"/>
                </a:solidFill>
                <a:highlight>
                  <a:srgbClr val="FFFFFF"/>
                </a:highlight>
              </a:rPr>
              <a:t>Cell reports</a:t>
            </a:r>
            <a:r>
              <a:rPr lang="en" sz="1100">
                <a:solidFill>
                  <a:srgbClr val="666666"/>
                </a:solidFill>
                <a:highlight>
                  <a:srgbClr val="FFFFFF"/>
                </a:highlight>
              </a:rPr>
              <a:t> 25.11 (2018): 3158-3168.</a:t>
            </a:r>
            <a:endParaRPr sz="1100">
              <a:solidFill>
                <a:srgbClr val="666666"/>
              </a:solidFill>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t>
            </a:r>
            <a:r>
              <a:rPr lang="en" sz="2300"/>
              <a:t>&amp;</a:t>
            </a:r>
            <a:r>
              <a:rPr lang="en"/>
              <a:t>A</a:t>
            </a:r>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5439300" y="1152475"/>
            <a:ext cx="3542700" cy="26988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About the task:</a:t>
            </a:r>
            <a:endParaRPr sz="1300">
              <a:solidFill>
                <a:schemeClr val="dk1"/>
              </a:solidFill>
            </a:endParaRPr>
          </a:p>
          <a:p>
            <a:pPr indent="0" lvl="0" marL="0" rtl="0" algn="l">
              <a:spcBef>
                <a:spcPts val="1000"/>
              </a:spcBef>
              <a:spcAft>
                <a:spcPts val="0"/>
              </a:spcAft>
              <a:buClr>
                <a:schemeClr val="dk1"/>
              </a:buClr>
              <a:buSzPts val="1100"/>
              <a:buFont typeface="Arial"/>
              <a:buNone/>
            </a:pPr>
            <a:r>
              <a:rPr lang="en" sz="1000">
                <a:solidFill>
                  <a:schemeClr val="dk1"/>
                </a:solidFill>
              </a:rPr>
              <a:t>Each monkey performed a behavioral task that dissociated the location to which the monkey reached from the object the monkey grasped and manipulated. Four objects—</a:t>
            </a:r>
            <a:r>
              <a:rPr b="1" lang="en" sz="1000">
                <a:solidFill>
                  <a:schemeClr val="dk1"/>
                </a:solidFill>
              </a:rPr>
              <a:t>a coaxial cylinder, a perpendicular cylinder, a button, and a sphere</a:t>
            </a:r>
            <a:r>
              <a:rPr lang="en" sz="1000">
                <a:solidFill>
                  <a:schemeClr val="dk1"/>
                </a:solidFill>
              </a:rPr>
              <a:t>—were arranged at 45° intervals on a circle. Each of these peripheral objects was positioned at a 13 cm radius from a fifth, center object, another coaxial cylinder. Between blocks of trials, the entire apparatus was rotated about the center object such that different peripheral objects were located at up to eight locations, spanning a range from 0° (to the monkey’s right on the horizontal meridian) to 157.5° (to the left, 22.5° above the horizontal meridian) in steps of 22.5°.</a:t>
            </a:r>
            <a:endParaRPr sz="1000">
              <a:solidFill>
                <a:schemeClr val="dk1"/>
              </a:solidFill>
            </a:endParaRPr>
          </a:p>
          <a:p>
            <a:pPr indent="0" lvl="0" marL="0" rtl="0" algn="l">
              <a:spcBef>
                <a:spcPts val="0"/>
              </a:spcBef>
              <a:spcAft>
                <a:spcPts val="0"/>
              </a:spcAft>
              <a:buNone/>
            </a:pPr>
            <a:r>
              <a:t/>
            </a:r>
            <a:endParaRPr/>
          </a:p>
        </p:txBody>
      </p:sp>
      <p:sp>
        <p:nvSpPr>
          <p:cNvPr id="60" name="Google Shape;60;p14"/>
          <p:cNvSpPr txBox="1"/>
          <p:nvPr>
            <p:ph type="title"/>
          </p:nvPr>
        </p:nvSpPr>
        <p:spPr>
          <a:xfrm>
            <a:off x="311700" y="45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5127600" cy="29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 2016 Dr. Rouse published a paper that quantified the extent to which variation in firing rates depended on location, on object, and on their interaction—all as a function of time.</a:t>
            </a:r>
            <a:endParaRPr sz="1300"/>
          </a:p>
          <a:p>
            <a:pPr indent="0" lvl="0" marL="0" rtl="0" algn="l">
              <a:spcBef>
                <a:spcPts val="1600"/>
              </a:spcBef>
              <a:spcAft>
                <a:spcPts val="0"/>
              </a:spcAft>
              <a:buClr>
                <a:schemeClr val="dk1"/>
              </a:buClr>
              <a:buSzPts val="1100"/>
              <a:buFont typeface="Arial"/>
              <a:buNone/>
            </a:pPr>
            <a:r>
              <a:rPr lang="en" sz="1300"/>
              <a:t>The data used in that paper represents activity of neurons as monkeys performed reaching, grasping, and manipulation of four different objects in up to eight different locations.</a:t>
            </a:r>
            <a:endParaRPr sz="1300"/>
          </a:p>
          <a:p>
            <a:pPr indent="0" lvl="0" marL="0" rtl="0" algn="l">
              <a:spcBef>
                <a:spcPts val="1600"/>
              </a:spcBef>
              <a:spcAft>
                <a:spcPts val="0"/>
              </a:spcAft>
              <a:buClr>
                <a:schemeClr val="dk1"/>
              </a:buClr>
              <a:buSzPts val="1100"/>
              <a:buFont typeface="Arial"/>
              <a:buNone/>
            </a:pPr>
            <a:r>
              <a:rPr lang="en" sz="1300"/>
              <a:t>Today we are going to compare the results of that study with what  LFADS produced after being run on the same dataset.</a:t>
            </a:r>
            <a:endParaRPr sz="1300"/>
          </a:p>
          <a:p>
            <a:pPr indent="0" lvl="0" marL="0" rtl="0" algn="l">
              <a:spcBef>
                <a:spcPts val="1600"/>
              </a:spcBef>
              <a:spcAft>
                <a:spcPts val="1600"/>
              </a:spcAft>
              <a:buNone/>
            </a:pPr>
            <a:r>
              <a:t/>
            </a:r>
            <a:endParaRPr sz="1300"/>
          </a:p>
        </p:txBody>
      </p:sp>
      <p:sp>
        <p:nvSpPr>
          <p:cNvPr id="62" name="Google Shape;62;p14"/>
          <p:cNvSpPr txBox="1"/>
          <p:nvPr>
            <p:ph idx="1" type="body"/>
          </p:nvPr>
        </p:nvSpPr>
        <p:spPr>
          <a:xfrm>
            <a:off x="311700" y="4069800"/>
            <a:ext cx="8520600" cy="49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rgbClr val="999999"/>
                </a:solidFill>
                <a:highlight>
                  <a:srgbClr val="FFFFFF"/>
                </a:highlight>
              </a:rPr>
              <a:t>Rouse, Adam G., and Marc H. Schieber. "Spatiotemporal distribution of location and object effects in primary motor cortex neurons during reach-to-grasp." </a:t>
            </a:r>
            <a:r>
              <a:rPr i="1" lang="en" sz="1000">
                <a:solidFill>
                  <a:srgbClr val="999999"/>
                </a:solidFill>
                <a:highlight>
                  <a:srgbClr val="FFFFFF"/>
                </a:highlight>
              </a:rPr>
              <a:t>Journal of Neuroscience</a:t>
            </a:r>
            <a:r>
              <a:rPr lang="en" sz="1000">
                <a:solidFill>
                  <a:srgbClr val="999999"/>
                </a:solidFill>
                <a:highlight>
                  <a:srgbClr val="FFFFFF"/>
                </a:highlight>
              </a:rPr>
              <a:t> 36.41 (2016): 10640-10653.</a:t>
            </a:r>
            <a:endParaRPr>
              <a:solidFill>
                <a:srgbClr val="999999"/>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88825" y="438600"/>
            <a:ext cx="840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LFADS</a:t>
            </a:r>
            <a:endParaRPr/>
          </a:p>
        </p:txBody>
      </p:sp>
      <p:sp>
        <p:nvSpPr>
          <p:cNvPr id="69" name="Google Shape;69;p15"/>
          <p:cNvSpPr txBox="1"/>
          <p:nvPr/>
        </p:nvSpPr>
        <p:spPr>
          <a:xfrm>
            <a:off x="5336375" y="1119475"/>
            <a:ext cx="363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3"/>
              </a:rPr>
              <a:t>Inferring Single-Trial Neural Population Dynamics Using Sequential Auto-Encoders</a:t>
            </a:r>
            <a:r>
              <a:rPr lang="en" sz="1200"/>
              <a:t> </a:t>
            </a:r>
            <a:r>
              <a:rPr lang="en" sz="1200">
                <a:solidFill>
                  <a:srgbClr val="999999"/>
                </a:solidFill>
              </a:rPr>
              <a:t>(1:36:07)</a:t>
            </a:r>
            <a:endParaRPr sz="1200">
              <a:solidFill>
                <a:srgbClr val="999999"/>
              </a:solidFill>
            </a:endParaRPr>
          </a:p>
        </p:txBody>
      </p:sp>
      <p:sp>
        <p:nvSpPr>
          <p:cNvPr id="70" name="Google Shape;70;p15"/>
          <p:cNvSpPr txBox="1"/>
          <p:nvPr>
            <p:ph idx="1" type="body"/>
          </p:nvPr>
        </p:nvSpPr>
        <p:spPr>
          <a:xfrm>
            <a:off x="388825" y="1101425"/>
            <a:ext cx="4844700" cy="32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Neuroscience is experiencing a revolution in which simultaneous recording of thousands of neurons is revealing population dynamics that are not apparent from single-neuron responses. This structure is typically extracted from data averaged across many trials, but deeper understanding requires studying phenomena detected in single trials, which is challenging due to incomplete sampling of the neural population, trial-to-trial variability, and fluctuations in action potential timing.</a:t>
            </a:r>
            <a:endParaRPr sz="1100"/>
          </a:p>
          <a:p>
            <a:pPr indent="0" lvl="0" marL="0" rtl="0" algn="l">
              <a:spcBef>
                <a:spcPts val="1600"/>
              </a:spcBef>
              <a:spcAft>
                <a:spcPts val="1600"/>
              </a:spcAft>
              <a:buNone/>
            </a:pPr>
            <a:r>
              <a:rPr lang="en" sz="1100"/>
              <a:t>Latent factor analysis via dynamical systems (LFADS) is a deep learning method to infer hidden dynamics from single-trial neural spiking data. When applied to motor cortical datasets, LFADS predicts observed behavioral variables, extracts precise firing rate estimates of neural dynamics on single trials and combines data from non-overlapping recording sessions spanning months to improve inference of underlying dynamics.</a:t>
            </a:r>
            <a:endParaRPr sz="1100"/>
          </a:p>
        </p:txBody>
      </p:sp>
      <p:sp>
        <p:nvSpPr>
          <p:cNvPr id="71" name="Google Shape;71;p15"/>
          <p:cNvSpPr txBox="1"/>
          <p:nvPr/>
        </p:nvSpPr>
        <p:spPr>
          <a:xfrm>
            <a:off x="370350" y="4519850"/>
            <a:ext cx="8403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999999"/>
                </a:solidFill>
                <a:highlight>
                  <a:srgbClr val="FFFFFF"/>
                </a:highlight>
              </a:rPr>
              <a:t>Pandarinath, Chethan, et al. "Inferring single-trial neural population dynamics using sequential auto-encoders." </a:t>
            </a:r>
            <a:r>
              <a:rPr i="1" lang="en" sz="1000">
                <a:solidFill>
                  <a:srgbClr val="999999"/>
                </a:solidFill>
                <a:highlight>
                  <a:srgbClr val="FFFFFF"/>
                </a:highlight>
              </a:rPr>
              <a:t>Nature methods</a:t>
            </a:r>
            <a:r>
              <a:rPr lang="en" sz="1000">
                <a:solidFill>
                  <a:srgbClr val="999999"/>
                </a:solidFill>
                <a:highlight>
                  <a:srgbClr val="FFFFFF"/>
                </a:highlight>
              </a:rPr>
              <a:t> 15.10 (2018): 805-815.</a:t>
            </a:r>
            <a:endParaRPr/>
          </a:p>
        </p:txBody>
      </p:sp>
      <p:pic>
        <p:nvPicPr>
          <p:cNvPr id="72" name="Google Shape;72;p15"/>
          <p:cNvPicPr preferRelativeResize="0"/>
          <p:nvPr/>
        </p:nvPicPr>
        <p:blipFill>
          <a:blip r:embed="rId4">
            <a:alphaModFix/>
          </a:blip>
          <a:stretch>
            <a:fillRect/>
          </a:stretch>
        </p:blipFill>
        <p:spPr>
          <a:xfrm>
            <a:off x="5428700" y="1692175"/>
            <a:ext cx="3448050" cy="2174525"/>
          </a:xfrm>
          <a:prstGeom prst="rect">
            <a:avLst/>
          </a:prstGeom>
          <a:noFill/>
          <a:ln>
            <a:noFill/>
          </a:ln>
        </p:spPr>
      </p:pic>
      <p:sp>
        <p:nvSpPr>
          <p:cNvPr id="73" name="Google Shape;73;p15"/>
          <p:cNvSpPr txBox="1"/>
          <p:nvPr/>
        </p:nvSpPr>
        <p:spPr>
          <a:xfrm>
            <a:off x="5413525" y="3915500"/>
            <a:ext cx="3471900" cy="3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999999"/>
                </a:solidFill>
              </a:rPr>
              <a:t>Example of the underlying RNN used by LFADS</a:t>
            </a:r>
            <a:endParaRPr sz="800">
              <a:solidFill>
                <a:srgbClr val="999999"/>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88825" y="451450"/>
            <a:ext cx="840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LFADS Run Manager</a:t>
            </a:r>
            <a:endParaRPr/>
          </a:p>
        </p:txBody>
      </p:sp>
      <p:sp>
        <p:nvSpPr>
          <p:cNvPr id="80" name="Google Shape;80;p16"/>
          <p:cNvSpPr txBox="1"/>
          <p:nvPr>
            <p:ph idx="1" type="body"/>
          </p:nvPr>
        </p:nvSpPr>
        <p:spPr>
          <a:xfrm>
            <a:off x="388825" y="1101425"/>
            <a:ext cx="4002300" cy="32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LFADS Run Manager is a set of tools, written in Matlab with some accompanying Python code, that helps organize, train, and analyze LFADS models.</a:t>
            </a:r>
            <a:endParaRPr sz="1300">
              <a:solidFill>
                <a:schemeClr val="dk1"/>
              </a:solidFill>
              <a:latin typeface="Roboto"/>
              <a:ea typeface="Roboto"/>
              <a:cs typeface="Roboto"/>
              <a:sym typeface="Roboto"/>
            </a:endParaRPr>
          </a:p>
          <a:p>
            <a:pPr indent="0" lvl="0" marL="0" rtl="0" algn="l">
              <a:spcBef>
                <a:spcPts val="1600"/>
              </a:spcBef>
              <a:spcAft>
                <a:spcPts val="0"/>
              </a:spcAft>
              <a:buNone/>
            </a:pPr>
            <a:r>
              <a:rPr lang="en" sz="1300">
                <a:solidFill>
                  <a:schemeClr val="dk1"/>
                </a:solidFill>
                <a:latin typeface="Roboto"/>
                <a:ea typeface="Roboto"/>
                <a:cs typeface="Roboto"/>
                <a:sym typeface="Roboto"/>
              </a:rPr>
              <a:t>It accompanies the actual Python and Tensorflow LFADS code. </a:t>
            </a:r>
            <a:endParaRPr sz="1300">
              <a:solidFill>
                <a:schemeClr val="dk1"/>
              </a:solidFill>
              <a:latin typeface="Roboto"/>
              <a:ea typeface="Roboto"/>
              <a:cs typeface="Roboto"/>
              <a:sym typeface="Roboto"/>
            </a:endParaRPr>
          </a:p>
          <a:p>
            <a:pPr indent="0" lvl="0" marL="0" rtl="0" algn="l">
              <a:spcBef>
                <a:spcPts val="1600"/>
              </a:spcBef>
              <a:spcAft>
                <a:spcPts val="1600"/>
              </a:spcAft>
              <a:buNone/>
            </a:pPr>
            <a:r>
              <a:rPr lang="en" sz="1300">
                <a:solidFill>
                  <a:schemeClr val="dk1"/>
                </a:solidFill>
                <a:latin typeface="Roboto"/>
                <a:ea typeface="Roboto"/>
                <a:cs typeface="Roboto"/>
                <a:sym typeface="Roboto"/>
              </a:rPr>
              <a:t>Run Manager is used to organize LFADS</a:t>
            </a:r>
            <a:r>
              <a:rPr lang="en" sz="1300">
                <a:solidFill>
                  <a:schemeClr val="dk1"/>
                </a:solidFill>
                <a:latin typeface="Roboto"/>
                <a:ea typeface="Roboto"/>
                <a:cs typeface="Roboto"/>
                <a:sym typeface="Roboto"/>
              </a:rPr>
              <a:t> runs and to facilitate generation of the appropriate scripts to train models and loading of the resulting model predictions for further analysis.</a:t>
            </a:r>
            <a:endParaRPr sz="1100"/>
          </a:p>
        </p:txBody>
      </p:sp>
      <p:sp>
        <p:nvSpPr>
          <p:cNvPr id="81" name="Google Shape;81;p16"/>
          <p:cNvSpPr txBox="1"/>
          <p:nvPr/>
        </p:nvSpPr>
        <p:spPr>
          <a:xfrm>
            <a:off x="370350" y="4519850"/>
            <a:ext cx="8403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00"/>
              </a:spcAft>
              <a:buNone/>
            </a:pPr>
            <a:r>
              <a:rPr lang="en" sz="1000">
                <a:solidFill>
                  <a:srgbClr val="999999"/>
                </a:solidFill>
              </a:rPr>
              <a:t>Pandarinath, Chethan, and Dan O’Shea. “LFADS Run Manager for Matlab Documentation.” GItHub Pages, Stanford University, 2017, lfads.github.io/lfads-run-manager.</a:t>
            </a:r>
            <a:endParaRPr>
              <a:solidFill>
                <a:srgbClr val="999999"/>
              </a:solidFill>
            </a:endParaRPr>
          </a:p>
        </p:txBody>
      </p:sp>
      <p:pic>
        <p:nvPicPr>
          <p:cNvPr id="82" name="Google Shape;82;p16"/>
          <p:cNvPicPr preferRelativeResize="0"/>
          <p:nvPr/>
        </p:nvPicPr>
        <p:blipFill rotWithShape="1">
          <a:blip r:embed="rId3">
            <a:alphaModFix/>
          </a:blip>
          <a:srcRect b="11731" l="4888" r="10099" t="11539"/>
          <a:stretch/>
        </p:blipFill>
        <p:spPr>
          <a:xfrm>
            <a:off x="5898050" y="1282475"/>
            <a:ext cx="2247975" cy="2028825"/>
          </a:xfrm>
          <a:prstGeom prst="rect">
            <a:avLst/>
          </a:prstGeom>
          <a:noFill/>
          <a:ln>
            <a:noFill/>
          </a:ln>
        </p:spPr>
      </p:pic>
      <p:sp>
        <p:nvSpPr>
          <p:cNvPr id="83" name="Google Shape;83;p16"/>
          <p:cNvSpPr txBox="1"/>
          <p:nvPr/>
        </p:nvSpPr>
        <p:spPr>
          <a:xfrm>
            <a:off x="5400650" y="3386550"/>
            <a:ext cx="3471900" cy="3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999999"/>
                </a:solidFill>
              </a:rPr>
              <a:t>MATLAB</a:t>
            </a:r>
            <a:r>
              <a:rPr lang="en" sz="800">
                <a:solidFill>
                  <a:srgbClr val="999999"/>
                </a:solidFill>
                <a:highlight>
                  <a:srgbClr val="FFFFFF"/>
                </a:highlight>
              </a:rPr>
              <a:t>®</a:t>
            </a:r>
            <a:r>
              <a:rPr lang="en" sz="800">
                <a:solidFill>
                  <a:srgbClr val="999999"/>
                </a:solidFill>
              </a:rPr>
              <a:t> Logotype</a:t>
            </a:r>
            <a:endParaRPr sz="800">
              <a:solidFill>
                <a:srgbClr val="999999"/>
              </a:solidFill>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8825" y="457900"/>
            <a:ext cx="840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Run Manager cross-platform</a:t>
            </a:r>
            <a:endParaRPr/>
          </a:p>
        </p:txBody>
      </p:sp>
      <p:sp>
        <p:nvSpPr>
          <p:cNvPr id="90" name="Google Shape;90;p17"/>
          <p:cNvSpPr txBox="1"/>
          <p:nvPr>
            <p:ph idx="1" type="body"/>
          </p:nvPr>
        </p:nvSpPr>
        <p:spPr>
          <a:xfrm>
            <a:off x="388825" y="1101425"/>
            <a:ext cx="4902600" cy="32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LFADS Run Manager and LFADS python scripts were intended to be run on the same machine.</a:t>
            </a:r>
            <a:endParaRPr sz="1300">
              <a:solidFill>
                <a:schemeClr val="dk1"/>
              </a:solidFill>
              <a:latin typeface="Roboto"/>
              <a:ea typeface="Roboto"/>
              <a:cs typeface="Roboto"/>
              <a:sym typeface="Roboto"/>
            </a:endParaRPr>
          </a:p>
          <a:p>
            <a:pPr indent="0" lvl="0" marL="0" rtl="0" algn="l">
              <a:spcBef>
                <a:spcPts val="1600"/>
              </a:spcBef>
              <a:spcAft>
                <a:spcPts val="0"/>
              </a:spcAft>
              <a:buNone/>
            </a:pPr>
            <a:r>
              <a:rPr lang="en" sz="1300">
                <a:solidFill>
                  <a:schemeClr val="dk1"/>
                </a:solidFill>
                <a:latin typeface="Roboto"/>
                <a:ea typeface="Roboto"/>
                <a:cs typeface="Roboto"/>
                <a:sym typeface="Roboto"/>
              </a:rPr>
              <a:t>We decided to use cloud computing to make every step of running LFADS cross-platform. Meaning you can prepare your dataset on one machine, run analysis on a remote server and plot results on a yet different computer.</a:t>
            </a:r>
            <a:endParaRPr sz="1300">
              <a:solidFill>
                <a:schemeClr val="dk1"/>
              </a:solidFill>
              <a:latin typeface="Roboto"/>
              <a:ea typeface="Roboto"/>
              <a:cs typeface="Roboto"/>
              <a:sym typeface="Roboto"/>
            </a:endParaRPr>
          </a:p>
          <a:p>
            <a:pPr indent="0" lvl="0" marL="0" rtl="0" algn="l">
              <a:spcBef>
                <a:spcPts val="1600"/>
              </a:spcBef>
              <a:spcAft>
                <a:spcPts val="1600"/>
              </a:spcAft>
              <a:buNone/>
            </a:pPr>
            <a:r>
              <a:rPr lang="en" sz="1300">
                <a:solidFill>
                  <a:schemeClr val="dk1"/>
                </a:solidFill>
                <a:latin typeface="Roboto"/>
                <a:ea typeface="Roboto"/>
                <a:cs typeface="Roboto"/>
                <a:sym typeface="Roboto"/>
              </a:rPr>
              <a:t>We used Google Colaboratory to accomplish part of this goal. It </a:t>
            </a:r>
            <a:r>
              <a:rPr lang="en" sz="1300">
                <a:solidFill>
                  <a:schemeClr val="dk1"/>
                </a:solidFill>
              </a:rPr>
              <a:t>is a hosted Jupyter notebook service that requires no setup to use, while providing free and paid access to computing resources, GPUs and compatible TensorFlow libraries.</a:t>
            </a:r>
            <a:endParaRPr sz="1300">
              <a:solidFill>
                <a:schemeClr val="dk1"/>
              </a:solidFill>
            </a:endParaRPr>
          </a:p>
        </p:txBody>
      </p:sp>
      <p:sp>
        <p:nvSpPr>
          <p:cNvPr id="91" name="Google Shape;91;p17"/>
          <p:cNvSpPr txBox="1"/>
          <p:nvPr/>
        </p:nvSpPr>
        <p:spPr>
          <a:xfrm>
            <a:off x="370350" y="4519850"/>
            <a:ext cx="8403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00"/>
              </a:spcAft>
              <a:buNone/>
            </a:pPr>
            <a:r>
              <a:rPr lang="en" sz="1000">
                <a:solidFill>
                  <a:srgbClr val="999999"/>
                </a:solidFill>
              </a:rPr>
              <a:t>Google Research. “Computation Through Dynamics.” GitHub, Google, 2018, github.com/google-research/computation-thru-dynamic</a:t>
            </a:r>
            <a:endParaRPr sz="1000">
              <a:solidFill>
                <a:srgbClr val="999999"/>
              </a:solidFill>
            </a:endParaRPr>
          </a:p>
        </p:txBody>
      </p:sp>
      <p:sp>
        <p:nvSpPr>
          <p:cNvPr id="92" name="Google Shape;92;p17"/>
          <p:cNvSpPr txBox="1"/>
          <p:nvPr/>
        </p:nvSpPr>
        <p:spPr>
          <a:xfrm>
            <a:off x="5413500" y="3562050"/>
            <a:ext cx="3471900" cy="3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999999"/>
                </a:solidFill>
              </a:rPr>
              <a:t>Google Colaboratory</a:t>
            </a:r>
            <a:r>
              <a:rPr lang="en" sz="800">
                <a:solidFill>
                  <a:srgbClr val="999999"/>
                </a:solidFill>
                <a:highlight>
                  <a:srgbClr val="FFFFFF"/>
                </a:highlight>
              </a:rPr>
              <a:t>®</a:t>
            </a:r>
            <a:r>
              <a:rPr lang="en" sz="800">
                <a:solidFill>
                  <a:srgbClr val="999999"/>
                </a:solidFill>
              </a:rPr>
              <a:t> Logotype</a:t>
            </a:r>
            <a:endParaRPr sz="800">
              <a:solidFill>
                <a:srgbClr val="999999"/>
              </a:solidFill>
            </a:endParaRPr>
          </a:p>
        </p:txBody>
      </p:sp>
      <p:pic>
        <p:nvPicPr>
          <p:cNvPr id="93" name="Google Shape;93;p17"/>
          <p:cNvPicPr preferRelativeResize="0"/>
          <p:nvPr/>
        </p:nvPicPr>
        <p:blipFill>
          <a:blip r:embed="rId3">
            <a:alphaModFix/>
          </a:blip>
          <a:stretch>
            <a:fillRect/>
          </a:stretch>
        </p:blipFill>
        <p:spPr>
          <a:xfrm>
            <a:off x="5429458" y="1970376"/>
            <a:ext cx="3439992" cy="1031250"/>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5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LFADS and extracting results</a:t>
            </a:r>
            <a:endParaRPr/>
          </a:p>
        </p:txBody>
      </p:sp>
      <p:sp>
        <p:nvSpPr>
          <p:cNvPr id="100" name="Google Shape;100;p18"/>
          <p:cNvSpPr txBox="1"/>
          <p:nvPr>
            <p:ph idx="1" type="body"/>
          </p:nvPr>
        </p:nvSpPr>
        <p:spPr>
          <a:xfrm>
            <a:off x="311700" y="1152475"/>
            <a:ext cx="8520600" cy="35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Transform .mat dataset into a format supported by LFADS Run Manager.</a:t>
            </a:r>
            <a:endParaRPr/>
          </a:p>
          <a:p>
            <a:pPr indent="-342900" lvl="0" marL="457200" rtl="0" algn="l">
              <a:spcBef>
                <a:spcPts val="0"/>
              </a:spcBef>
              <a:spcAft>
                <a:spcPts val="0"/>
              </a:spcAft>
              <a:buSzPts val="1800"/>
              <a:buAutoNum type="arabicPeriod"/>
            </a:pPr>
            <a:r>
              <a:rPr lang="en"/>
              <a:t>Run LFADS Run Manager to generate initial weights for the RNN.</a:t>
            </a:r>
            <a:endParaRPr/>
          </a:p>
          <a:p>
            <a:pPr indent="-342900" lvl="0" marL="457200" rtl="0" algn="l">
              <a:spcBef>
                <a:spcPts val="0"/>
              </a:spcBef>
              <a:spcAft>
                <a:spcPts val="0"/>
              </a:spcAft>
              <a:buSzPts val="1800"/>
              <a:buAutoNum type="arabicPeriod"/>
            </a:pPr>
            <a:r>
              <a:rPr lang="en"/>
              <a:t>Upload resulting dataset to Google Drive and mount it in a Shared Colab Runtime.</a:t>
            </a:r>
            <a:endParaRPr/>
          </a:p>
          <a:p>
            <a:pPr indent="-342900" lvl="0" marL="457200" rtl="0" algn="l">
              <a:spcBef>
                <a:spcPts val="0"/>
              </a:spcBef>
              <a:spcAft>
                <a:spcPts val="0"/>
              </a:spcAft>
              <a:buSzPts val="1800"/>
              <a:buAutoNum type="arabicPeriod"/>
            </a:pPr>
            <a:r>
              <a:rPr lang="en"/>
              <a:t>Run all steps of a </a:t>
            </a:r>
            <a:r>
              <a:rPr lang="en" u="sng">
                <a:solidFill>
                  <a:schemeClr val="hlink"/>
                </a:solidFill>
                <a:hlinkClick r:id="rId3"/>
              </a:rPr>
              <a:t>Jupiter Notebook</a:t>
            </a:r>
            <a:r>
              <a:rPr lang="en"/>
              <a:t>.</a:t>
            </a:r>
            <a:endParaRPr/>
          </a:p>
          <a:p>
            <a:pPr indent="-342900" lvl="0" marL="457200" rtl="0" algn="l">
              <a:spcBef>
                <a:spcPts val="0"/>
              </a:spcBef>
              <a:spcAft>
                <a:spcPts val="0"/>
              </a:spcAft>
              <a:buSzPts val="1800"/>
              <a:buAutoNum type="arabicPeriod"/>
            </a:pPr>
            <a:r>
              <a:rPr lang="en"/>
              <a:t>Download modified dataset from Google Drive.</a:t>
            </a:r>
            <a:endParaRPr/>
          </a:p>
          <a:p>
            <a:pPr indent="-342900" lvl="0" marL="457200" rtl="0" algn="l">
              <a:spcBef>
                <a:spcPts val="0"/>
              </a:spcBef>
              <a:spcAft>
                <a:spcPts val="0"/>
              </a:spcAft>
              <a:buSzPts val="1800"/>
              <a:buAutoNum type="arabicPeriod"/>
            </a:pPr>
            <a:r>
              <a:rPr lang="en"/>
              <a:t>Run MATLAB scripts that plot final results.</a:t>
            </a:r>
            <a:endParaRPr/>
          </a:p>
          <a:p>
            <a:pPr indent="0" lvl="0" marL="0" rtl="0" algn="l">
              <a:spcBef>
                <a:spcPts val="1600"/>
              </a:spcBef>
              <a:spcAft>
                <a:spcPts val="1600"/>
              </a:spcAft>
              <a:buNone/>
            </a:pPr>
            <a:r>
              <a:rPr lang="en"/>
              <a:t>Throughout</a:t>
            </a:r>
            <a:r>
              <a:rPr lang="en"/>
              <a:t> each of these steps there are customization options available for greater versatility.</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663225"/>
            <a:ext cx="8520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Factor 1</a:t>
            </a:r>
            <a:endParaRPr sz="1500"/>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9"/>
          <p:cNvPicPr preferRelativeResize="0"/>
          <p:nvPr/>
        </p:nvPicPr>
        <p:blipFill>
          <a:blip r:embed="rId3">
            <a:alphaModFix/>
          </a:blip>
          <a:stretch>
            <a:fillRect/>
          </a:stretch>
        </p:blipFill>
        <p:spPr>
          <a:xfrm>
            <a:off x="152400" y="152400"/>
            <a:ext cx="4331354" cy="4358425"/>
          </a:xfrm>
          <a:prstGeom prst="rect">
            <a:avLst/>
          </a:prstGeom>
          <a:noFill/>
          <a:ln>
            <a:noFill/>
          </a:ln>
        </p:spPr>
      </p:pic>
      <p:pic>
        <p:nvPicPr>
          <p:cNvPr id="109" name="Google Shape;109;p19"/>
          <p:cNvPicPr preferRelativeResize="0"/>
          <p:nvPr/>
        </p:nvPicPr>
        <p:blipFill>
          <a:blip r:embed="rId4">
            <a:alphaModFix/>
          </a:blip>
          <a:stretch>
            <a:fillRect/>
          </a:stretch>
        </p:blipFill>
        <p:spPr>
          <a:xfrm>
            <a:off x="4636154" y="152400"/>
            <a:ext cx="4331354" cy="435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663225"/>
            <a:ext cx="8520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Facto</a:t>
            </a:r>
            <a:r>
              <a:rPr lang="en" sz="1500"/>
              <a:t>r</a:t>
            </a:r>
            <a:r>
              <a:rPr lang="en" sz="1500"/>
              <a:t> 2</a:t>
            </a:r>
            <a:endParaRPr sz="1500"/>
          </a:p>
        </p:txBody>
      </p:sp>
      <p:sp>
        <p:nvSpPr>
          <p:cNvPr id="115" name="Google Shape;11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0"/>
          <p:cNvPicPr preferRelativeResize="0"/>
          <p:nvPr/>
        </p:nvPicPr>
        <p:blipFill>
          <a:blip r:embed="rId3">
            <a:alphaModFix/>
          </a:blip>
          <a:stretch>
            <a:fillRect/>
          </a:stretch>
        </p:blipFill>
        <p:spPr>
          <a:xfrm>
            <a:off x="152400" y="152400"/>
            <a:ext cx="4331354" cy="4358425"/>
          </a:xfrm>
          <a:prstGeom prst="rect">
            <a:avLst/>
          </a:prstGeom>
          <a:noFill/>
          <a:ln>
            <a:noFill/>
          </a:ln>
        </p:spPr>
      </p:pic>
      <p:pic>
        <p:nvPicPr>
          <p:cNvPr id="117" name="Google Shape;117;p20"/>
          <p:cNvPicPr preferRelativeResize="0"/>
          <p:nvPr/>
        </p:nvPicPr>
        <p:blipFill>
          <a:blip r:embed="rId4">
            <a:alphaModFix/>
          </a:blip>
          <a:stretch>
            <a:fillRect/>
          </a:stretch>
        </p:blipFill>
        <p:spPr>
          <a:xfrm>
            <a:off x="4636154" y="152400"/>
            <a:ext cx="4331354" cy="4358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663225"/>
            <a:ext cx="8520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Factor 6</a:t>
            </a:r>
            <a:endParaRPr sz="1500"/>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4" name="Google Shape;124;p21"/>
          <p:cNvPicPr preferRelativeResize="0"/>
          <p:nvPr/>
        </p:nvPicPr>
        <p:blipFill>
          <a:blip r:embed="rId3">
            <a:alphaModFix/>
          </a:blip>
          <a:stretch>
            <a:fillRect/>
          </a:stretch>
        </p:blipFill>
        <p:spPr>
          <a:xfrm>
            <a:off x="152400" y="152400"/>
            <a:ext cx="4331354" cy="4358425"/>
          </a:xfrm>
          <a:prstGeom prst="rect">
            <a:avLst/>
          </a:prstGeom>
          <a:noFill/>
          <a:ln>
            <a:noFill/>
          </a:ln>
        </p:spPr>
      </p:pic>
      <p:pic>
        <p:nvPicPr>
          <p:cNvPr id="125" name="Google Shape;125;p21"/>
          <p:cNvPicPr preferRelativeResize="0"/>
          <p:nvPr/>
        </p:nvPicPr>
        <p:blipFill>
          <a:blip r:embed="rId4">
            <a:alphaModFix/>
          </a:blip>
          <a:stretch>
            <a:fillRect/>
          </a:stretch>
        </p:blipFill>
        <p:spPr>
          <a:xfrm>
            <a:off x="4636154" y="152400"/>
            <a:ext cx="4331354" cy="4358425"/>
          </a:xfrm>
          <a:prstGeom prst="rect">
            <a:avLst/>
          </a:prstGeom>
          <a:noFill/>
          <a:ln>
            <a:noFill/>
          </a:ln>
        </p:spPr>
      </p:pic>
      <p:sp>
        <p:nvSpPr>
          <p:cNvPr id="126" name="Google Shape;126;p21"/>
          <p:cNvSpPr txBox="1"/>
          <p:nvPr/>
        </p:nvSpPr>
        <p:spPr>
          <a:xfrm>
            <a:off x="152400" y="4393225"/>
            <a:ext cx="34380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https://github.com/Precision-Neural-Dynamics-Lab-KUMC/LFADS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