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18.04.2014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18.04.2014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18.04.2014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5027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785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0FF-43D2-4685-BCCB-010498C049BE}" type="datetimeFigureOut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18.04.2014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AF1E1A-703F-47E2-A85F-CE26742EE19F}" type="slidenum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‹№›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73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0FF-43D2-4685-BCCB-010498C049BE}" type="datetimeFigureOut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18.04.2014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2"/>
            <a:ext cx="2895600" cy="288925"/>
          </a:xfrm>
        </p:spPr>
        <p:txBody>
          <a:bodyPr/>
          <a:lstStyle/>
          <a:p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FAF1E1A-703F-47E2-A85F-CE26742EE19F}" type="slidenum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‹№›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27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0FF-43D2-4685-BCCB-010498C049BE}" type="datetimeFigureOut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18.04.2014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1E1A-703F-47E2-A85F-CE26742EE19F}" type="slidenum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‹№›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9426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0FF-43D2-4685-BCCB-010498C049BE}" type="datetimeFigureOut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18.04.2014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1E1A-703F-47E2-A85F-CE26742EE19F}" type="slidenum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‹№›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9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212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40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40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0FF-43D2-4685-BCCB-010498C049BE}" type="datetimeFigureOut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18.04.2014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FAF1E1A-703F-47E2-A85F-CE26742EE19F}" type="slidenum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‹№›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20174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33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0FF-43D2-4685-BCCB-010498C049BE}" type="datetimeFigureOut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18.04.2014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1E1A-703F-47E2-A85F-CE26742EE19F}" type="slidenum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‹№›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00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0FF-43D2-4685-BCCB-010498C049BE}" type="datetimeFigureOut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18.04.2014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1E1A-703F-47E2-A85F-CE26742EE19F}" type="slidenum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‹№›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80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491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4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0FF-43D2-4685-BCCB-010498C049BE}" type="datetimeFigureOut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18.04.2014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1E1A-703F-47E2-A85F-CE26742EE19F}" type="slidenum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‹№›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2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18.04.2014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0FF-43D2-4685-BCCB-010498C049BE}" type="datetimeFigureOut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18.04.2014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1E1A-703F-47E2-A85F-CE26742EE19F}" type="slidenum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‹№›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267928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0FF-43D2-4685-BCCB-010498C049BE}" type="datetimeFigureOut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18.04.2014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1E1A-703F-47E2-A85F-CE26742EE19F}" type="slidenum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‹№›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477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8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8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0FF-43D2-4685-BCCB-010498C049BE}" type="datetimeFigureOut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18.04.2014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F1E1A-703F-47E2-A85F-CE26742EE19F}" type="slidenum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‹№›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3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18.04.2014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18.04.2014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18.04.2014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18.04.2014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18.04.2014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18.04.2014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66AE-81F5-474A-B74B-EE41E9320F19}" type="datetimeFigureOut">
              <a:rPr lang="uk-UA" smtClean="0"/>
              <a:t>18.04.2014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A66AE-81F5-474A-B74B-EE41E9320F19}" type="datetimeFigureOut">
              <a:rPr lang="uk-UA" smtClean="0"/>
              <a:t>18.04.2014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127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7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2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48DC0FF-43D2-4685-BCCB-010498C049BE}" type="datetimeFigureOut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18.04.2014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2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374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FAF1E1A-703F-47E2-A85F-CE26742EE19F}" type="slidenum">
              <a:rPr lang="ru-RU" smtClean="0">
                <a:solidFill>
                  <a:srgbClr val="F0A22E">
                    <a:shade val="75000"/>
                  </a:srgbClr>
                </a:solidFill>
              </a:rPr>
              <a:pPr/>
              <a:t>‹№›</a:t>
            </a:fld>
            <a:endParaRPr lang="ru-RU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127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836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5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768828"/>
            <a:ext cx="8686800" cy="838200"/>
          </a:xfrm>
        </p:spPr>
        <p:txBody>
          <a:bodyPr>
            <a:noAutofit/>
          </a:bodyPr>
          <a:lstStyle/>
          <a:p>
            <a:r>
              <a:rPr lang="uk-UA" sz="4000" i="1" dirty="0" smtClean="0"/>
              <a:t>Використання мультимедійних засобів навчання на уроках хімії</a:t>
            </a:r>
            <a:endParaRPr lang="ru-RU" sz="4000" i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90872" y="4005064"/>
            <a:ext cx="8229600" cy="2088232"/>
          </a:xfrm>
        </p:spPr>
        <p:txBody>
          <a:bodyPr/>
          <a:lstStyle/>
          <a:p>
            <a:pPr algn="r">
              <a:buNone/>
            </a:pPr>
            <a:r>
              <a:rPr lang="uk-UA" dirty="0" smtClean="0"/>
              <a:t>    </a:t>
            </a:r>
            <a:r>
              <a:rPr lang="uk-UA" b="1" i="1" dirty="0" smtClean="0"/>
              <a:t>Чи дозволяє 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uk-UA" b="1" i="1" dirty="0" err="1" smtClean="0"/>
              <a:t>мультимедіа</a:t>
            </a:r>
            <a:r>
              <a:rPr lang="uk-UA" b="1" i="1" dirty="0" smtClean="0"/>
              <a:t> забезпечити виконання всіх вимог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uk-UA" b="1" i="1" dirty="0" smtClean="0"/>
              <a:t>до сучасного уроку?</a:t>
            </a:r>
            <a:endParaRPr lang="ru-RU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518"/>
          <a:stretch>
            <a:fillRect/>
          </a:stretch>
        </p:blipFill>
        <p:spPr bwMode="auto">
          <a:xfrm>
            <a:off x="734194" y="2187302"/>
            <a:ext cx="3333750" cy="246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2772466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Педагогічні</a:t>
            </a:r>
            <a:r>
              <a:rPr lang="ru-RU" dirty="0" smtClean="0"/>
              <a:t> </a:t>
            </a:r>
            <a:r>
              <a:rPr lang="ru-RU" dirty="0" err="1" smtClean="0"/>
              <a:t>Програмні</a:t>
            </a:r>
            <a:r>
              <a:rPr lang="ru-RU" dirty="0" smtClean="0"/>
              <a:t> </a:t>
            </a:r>
            <a:r>
              <a:rPr lang="ru-RU" dirty="0" err="1" smtClean="0"/>
              <a:t>засоби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 smtClean="0"/>
              <a:t>Програмно</a:t>
            </a:r>
            <a:r>
              <a:rPr lang="ru-RU" dirty="0" smtClean="0"/>
              <a:t> – </a:t>
            </a:r>
            <a:r>
              <a:rPr lang="ru-RU" dirty="0" err="1" smtClean="0"/>
              <a:t>методичний</a:t>
            </a:r>
            <a:r>
              <a:rPr lang="ru-RU" dirty="0" smtClean="0"/>
              <a:t> комплекс «</a:t>
            </a:r>
            <a:r>
              <a:rPr lang="ru-RU" dirty="0" err="1" smtClean="0"/>
              <a:t>Таблиця</a:t>
            </a:r>
            <a:r>
              <a:rPr lang="ru-RU" dirty="0" smtClean="0"/>
              <a:t> </a:t>
            </a:r>
            <a:r>
              <a:rPr lang="ru-RU" dirty="0" err="1" smtClean="0"/>
              <a:t>Менделєєва</a:t>
            </a:r>
            <a:r>
              <a:rPr lang="ru-RU" dirty="0" smtClean="0"/>
              <a:t>»</a:t>
            </a:r>
          </a:p>
          <a:p>
            <a:r>
              <a:rPr lang="ru-RU" dirty="0" err="1" smtClean="0"/>
              <a:t>Бібліотека</a:t>
            </a:r>
            <a:r>
              <a:rPr lang="ru-RU" dirty="0" smtClean="0"/>
              <a:t> </a:t>
            </a:r>
            <a:r>
              <a:rPr lang="ru-RU" dirty="0" err="1" smtClean="0"/>
              <a:t>електронних</a:t>
            </a:r>
            <a:r>
              <a:rPr lang="ru-RU" dirty="0" smtClean="0"/>
              <a:t> </a:t>
            </a:r>
            <a:r>
              <a:rPr lang="ru-RU" dirty="0" err="1" smtClean="0"/>
              <a:t>наочностей</a:t>
            </a:r>
            <a:r>
              <a:rPr lang="ru-RU" dirty="0" smtClean="0"/>
              <a:t>. (  8-9 </a:t>
            </a:r>
            <a:r>
              <a:rPr lang="ru-RU" dirty="0" err="1" smtClean="0"/>
              <a:t>кл</a:t>
            </a:r>
            <a:r>
              <a:rPr lang="ru-RU" dirty="0" smtClean="0"/>
              <a:t>.)</a:t>
            </a:r>
          </a:p>
          <a:p>
            <a:r>
              <a:rPr lang="ru-RU" dirty="0" smtClean="0"/>
              <a:t>ДК «</a:t>
            </a:r>
            <a:r>
              <a:rPr lang="ru-RU" dirty="0" err="1" smtClean="0"/>
              <a:t>Шкільний</a:t>
            </a:r>
            <a:r>
              <a:rPr lang="ru-RU" dirty="0" smtClean="0"/>
              <a:t> курс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хімії</a:t>
            </a:r>
            <a:r>
              <a:rPr lang="ru-RU" dirty="0" smtClean="0"/>
              <a:t>. (8-11 </a:t>
            </a:r>
            <a:r>
              <a:rPr lang="ru-RU" dirty="0" err="1" smtClean="0"/>
              <a:t>кл</a:t>
            </a:r>
            <a:r>
              <a:rPr lang="ru-RU" dirty="0" smtClean="0"/>
              <a:t>.)»</a:t>
            </a:r>
          </a:p>
          <a:p>
            <a:r>
              <a:rPr lang="ru-RU" dirty="0" smtClean="0"/>
              <a:t>НПЗ «</a:t>
            </a:r>
            <a:r>
              <a:rPr lang="ru-RU" dirty="0" err="1" smtClean="0"/>
              <a:t>Хімія</a:t>
            </a:r>
            <a:r>
              <a:rPr lang="ru-RU" dirty="0" smtClean="0"/>
              <a:t>.( 8 </a:t>
            </a:r>
            <a:r>
              <a:rPr lang="ru-RU" dirty="0" err="1" smtClean="0"/>
              <a:t>кл</a:t>
            </a:r>
            <a:r>
              <a:rPr lang="ru-RU" dirty="0" smtClean="0"/>
              <a:t>.)»</a:t>
            </a:r>
          </a:p>
          <a:p>
            <a:r>
              <a:rPr lang="ru-RU" dirty="0" err="1" smtClean="0"/>
              <a:t>Хімія</a:t>
            </a:r>
            <a:r>
              <a:rPr lang="ru-RU" dirty="0" smtClean="0"/>
              <a:t> (8-11 </a:t>
            </a:r>
            <a:r>
              <a:rPr lang="ru-RU" dirty="0" err="1" smtClean="0"/>
              <a:t>кл</a:t>
            </a:r>
            <a:r>
              <a:rPr lang="ru-RU" dirty="0" smtClean="0"/>
              <a:t>.). </a:t>
            </a:r>
            <a:r>
              <a:rPr lang="ru-RU" dirty="0" err="1" smtClean="0"/>
              <a:t>Віртуальна</a:t>
            </a:r>
            <a:r>
              <a:rPr lang="ru-RU" dirty="0" smtClean="0"/>
              <a:t> </a:t>
            </a:r>
            <a:r>
              <a:rPr lang="ru-RU" dirty="0" err="1" smtClean="0"/>
              <a:t>хімічна</a:t>
            </a:r>
            <a:r>
              <a:rPr lang="ru-RU" dirty="0" smtClean="0"/>
              <a:t> </a:t>
            </a:r>
            <a:r>
              <a:rPr lang="ru-RU" dirty="0" err="1" smtClean="0"/>
              <a:t>лабораторія</a:t>
            </a:r>
            <a:endParaRPr lang="ru-RU" dirty="0" smtClean="0"/>
          </a:p>
          <a:p>
            <a:r>
              <a:rPr lang="ru-RU" dirty="0" err="1" smtClean="0"/>
              <a:t>Програмно</a:t>
            </a:r>
            <a:r>
              <a:rPr lang="ru-RU" dirty="0" smtClean="0"/>
              <a:t> - </a:t>
            </a:r>
            <a:r>
              <a:rPr lang="ru-RU" dirty="0" err="1" smtClean="0"/>
              <a:t>методичний</a:t>
            </a:r>
            <a:r>
              <a:rPr lang="ru-RU" dirty="0" smtClean="0"/>
              <a:t> комплекс </a:t>
            </a:r>
            <a:r>
              <a:rPr lang="ru-RU" dirty="0" err="1" smtClean="0"/>
              <a:t>навчального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r>
              <a:rPr lang="ru-RU" dirty="0" smtClean="0"/>
              <a:t> для ЗОНЗ. </a:t>
            </a:r>
            <a:r>
              <a:rPr lang="ru-RU" dirty="0" err="1" smtClean="0"/>
              <a:t>Хімія</a:t>
            </a:r>
            <a:r>
              <a:rPr lang="ru-RU" dirty="0" smtClean="0"/>
              <a:t> (9кл.)</a:t>
            </a:r>
          </a:p>
          <a:p>
            <a:r>
              <a:rPr lang="ru-RU" dirty="0" err="1" smtClean="0"/>
              <a:t>Програмно</a:t>
            </a:r>
            <a:r>
              <a:rPr lang="ru-RU" dirty="0" smtClean="0"/>
              <a:t> – </a:t>
            </a:r>
            <a:r>
              <a:rPr lang="ru-RU" dirty="0" err="1" smtClean="0"/>
              <a:t>методичний</a:t>
            </a:r>
            <a:r>
              <a:rPr lang="ru-RU" dirty="0" smtClean="0"/>
              <a:t> комплекс </a:t>
            </a:r>
            <a:r>
              <a:rPr lang="ru-RU" dirty="0" err="1" smtClean="0"/>
              <a:t>навчального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r>
              <a:rPr lang="ru-RU" dirty="0" smtClean="0"/>
              <a:t> «</a:t>
            </a:r>
            <a:r>
              <a:rPr lang="ru-RU" dirty="0" err="1" smtClean="0"/>
              <a:t>Органічна</a:t>
            </a:r>
            <a:r>
              <a:rPr lang="ru-RU" dirty="0" smtClean="0"/>
              <a:t> </a:t>
            </a:r>
            <a:r>
              <a:rPr lang="ru-RU" dirty="0" err="1" smtClean="0"/>
              <a:t>хімія</a:t>
            </a:r>
            <a:r>
              <a:rPr lang="ru-RU" dirty="0" smtClean="0"/>
              <a:t>. 10 – 11 </a:t>
            </a:r>
            <a:r>
              <a:rPr lang="ru-RU" dirty="0" err="1" smtClean="0"/>
              <a:t>кл</a:t>
            </a:r>
            <a:r>
              <a:rPr lang="ru-RU" dirty="0" smtClean="0"/>
              <a:t>.» для ЗОНЗ</a:t>
            </a:r>
          </a:p>
          <a:p>
            <a:r>
              <a:rPr lang="uk-UA" dirty="0" smtClean="0"/>
              <a:t>Хімія(8-9) </a:t>
            </a:r>
            <a:r>
              <a:rPr lang="uk-UA" dirty="0" err="1" smtClean="0"/>
              <a:t>бібіліотека</a:t>
            </a:r>
            <a:r>
              <a:rPr lang="uk-UA" dirty="0" smtClean="0"/>
              <a:t> електронних </a:t>
            </a:r>
            <a:r>
              <a:rPr lang="uk-UA" dirty="0" err="1" smtClean="0"/>
              <a:t>наочностей</a:t>
            </a:r>
            <a:r>
              <a:rPr lang="uk-UA" dirty="0" smtClean="0"/>
              <a:t> </a:t>
            </a:r>
            <a:endParaRPr lang="ru-RU" dirty="0" smtClean="0"/>
          </a:p>
          <a:p>
            <a:r>
              <a:rPr lang="uk-UA" dirty="0" smtClean="0"/>
              <a:t>Хімія 10-11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5916934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rmAutofit/>
          </a:bodyPr>
          <a:lstStyle/>
          <a:p>
            <a:r>
              <a:rPr lang="uk-UA" sz="3200" dirty="0" smtClean="0"/>
              <a:t>Що таке </a:t>
            </a:r>
            <a:r>
              <a:rPr lang="uk-UA" sz="3200" dirty="0" err="1" smtClean="0"/>
              <a:t>мультимедіа</a:t>
            </a:r>
            <a:r>
              <a:rPr lang="uk-UA" sz="3200" dirty="0" smtClean="0"/>
              <a:t>?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71182"/>
          </a:xfrm>
        </p:spPr>
        <p:txBody>
          <a:bodyPr>
            <a:noAutofit/>
          </a:bodyPr>
          <a:lstStyle/>
          <a:p>
            <a:r>
              <a:rPr lang="uk-UA" sz="2000" dirty="0" err="1" smtClean="0"/>
              <a:t>“Мультимедіа”</a:t>
            </a:r>
            <a:r>
              <a:rPr lang="uk-UA" sz="2000" dirty="0" smtClean="0"/>
              <a:t> – (від англ. </a:t>
            </a:r>
            <a:r>
              <a:rPr lang="en-US" sz="2000" dirty="0"/>
              <a:t>m</a:t>
            </a:r>
            <a:r>
              <a:rPr lang="en-US" sz="2000" dirty="0" smtClean="0"/>
              <a:t>ulti – </a:t>
            </a:r>
            <a:r>
              <a:rPr lang="uk-UA" sz="2000" dirty="0" smtClean="0"/>
              <a:t>багато, від лат. м</a:t>
            </a:r>
            <a:r>
              <a:rPr lang="en-US" sz="2000" dirty="0" err="1" smtClean="0"/>
              <a:t>edia</a:t>
            </a:r>
            <a:r>
              <a:rPr lang="en-US" sz="2000" dirty="0" smtClean="0"/>
              <a:t> – </a:t>
            </a:r>
            <a:r>
              <a:rPr lang="uk-UA" sz="2000" dirty="0" smtClean="0"/>
              <a:t>носій, засіб, середовище, посередник) часто вживається як аналог терміну </a:t>
            </a:r>
            <a:r>
              <a:rPr lang="uk-UA" sz="2000" dirty="0" err="1" smtClean="0"/>
              <a:t>“засоби</a:t>
            </a:r>
            <a:r>
              <a:rPr lang="uk-UA" sz="2000" dirty="0" smtClean="0"/>
              <a:t> масової </a:t>
            </a:r>
            <a:r>
              <a:rPr lang="uk-UA" sz="2000" dirty="0" err="1" smtClean="0"/>
              <a:t>комунікації”</a:t>
            </a:r>
            <a:r>
              <a:rPr lang="uk-UA" sz="2000" dirty="0" smtClean="0"/>
              <a:t>.</a:t>
            </a:r>
          </a:p>
          <a:p>
            <a:r>
              <a:rPr lang="uk-UA" sz="2000" dirty="0" smtClean="0"/>
              <a:t>В загальноприйнятому визначенні </a:t>
            </a:r>
            <a:r>
              <a:rPr lang="uk-UA" sz="2000" dirty="0" err="1" smtClean="0"/>
              <a:t>“мультимедіа”</a:t>
            </a:r>
            <a:r>
              <a:rPr lang="uk-UA" sz="2000" dirty="0" smtClean="0"/>
              <a:t> – спеціальна інтерактивна технологія, що за допомогою те</a:t>
            </a:r>
            <a:r>
              <a:rPr lang="en-US" sz="2000" dirty="0" smtClean="0"/>
              <a:t>x</a:t>
            </a:r>
            <a:r>
              <a:rPr lang="uk-UA" sz="2000" dirty="0" smtClean="0"/>
              <a:t>нічних і програмних засобів забезпечує роботу  з </a:t>
            </a:r>
            <a:r>
              <a:rPr lang="uk-UA" sz="2000" dirty="0" err="1" smtClean="0"/>
              <a:t>комп</a:t>
            </a:r>
            <a:r>
              <a:rPr lang="ru-RU" sz="2000" dirty="0" smtClean="0"/>
              <a:t>’</a:t>
            </a:r>
            <a:r>
              <a:rPr lang="uk-UA" sz="2000" dirty="0" err="1" smtClean="0"/>
              <a:t>ютерною</a:t>
            </a:r>
            <a:r>
              <a:rPr lang="uk-UA" sz="2000" dirty="0" smtClean="0"/>
              <a:t> графікою, текстом, мовленнєвим супроводом, високоякісним звуком, статистичними зображеннями і відео.</a:t>
            </a:r>
          </a:p>
          <a:p>
            <a:r>
              <a:rPr lang="uk-UA" sz="2000" dirty="0" smtClean="0"/>
              <a:t>У електронних тлумачниках </a:t>
            </a:r>
            <a:r>
              <a:rPr lang="uk-UA" sz="2000" dirty="0" err="1" smtClean="0"/>
              <a:t>“мультимедіа”</a:t>
            </a:r>
            <a:r>
              <a:rPr lang="uk-UA" sz="2000" dirty="0" smtClean="0"/>
              <a:t> визначено у різний спосіб: як взаємодія візуальних і </a:t>
            </a:r>
            <a:r>
              <a:rPr lang="uk-UA" sz="2000" dirty="0" err="1" smtClean="0"/>
              <a:t>аудіоефектів</a:t>
            </a:r>
            <a:r>
              <a:rPr lang="uk-UA" sz="2000" dirty="0" smtClean="0"/>
              <a:t> під керуванням інтерактивного програмного забезпечення; дані, що включають в себе різні форми природної для людини інформації (звук, відео); одночасне використання різних форм представлення інформації та її обробка в єдиному об</a:t>
            </a:r>
            <a:r>
              <a:rPr lang="ru-RU" sz="2000" dirty="0" smtClean="0"/>
              <a:t>’</a:t>
            </a:r>
            <a:r>
              <a:rPr lang="uk-UA" sz="2000" dirty="0" err="1" smtClean="0"/>
              <a:t>єкті</a:t>
            </a:r>
            <a:r>
              <a:rPr lang="uk-UA" sz="2000" dirty="0" smtClean="0"/>
              <a:t> – контейнері.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862342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err="1" smtClean="0"/>
              <a:t>Мультимедіа</a:t>
            </a:r>
            <a:r>
              <a:rPr lang="uk-UA" sz="2400" dirty="0" smtClean="0"/>
              <a:t> </a:t>
            </a:r>
            <a:r>
              <a:rPr lang="uk-UA" sz="2400" dirty="0" err="1" smtClean="0"/>
              <a:t>–мультимедіа</a:t>
            </a:r>
            <a:r>
              <a:rPr lang="uk-UA" sz="2400" dirty="0" smtClean="0"/>
              <a:t> належить до інформаційно-комунікаційних технологій навчання (ІКТ).</a:t>
            </a:r>
          </a:p>
          <a:p>
            <a:r>
              <a:rPr lang="uk-UA" sz="2400" dirty="0" smtClean="0"/>
              <a:t>ІКТ – це  сукупність методів,виробничих процесів і  програмно-технічних засобів , інтегрованих з метою збирання,зберігання,обробки,розповсюдження,відображення і використання інформації в інтересах її користувачів </a:t>
            </a:r>
            <a:r>
              <a:rPr lang="uk-UA" sz="2400" dirty="0" err="1" smtClean="0"/>
              <a:t>.Основним</a:t>
            </a:r>
            <a:r>
              <a:rPr lang="uk-UA" sz="2400" dirty="0" smtClean="0"/>
              <a:t> засобом ІКТ є персональний комп’ютер, можливості якого визначаються його технічними характеристиками та встановленим програмним забезпеченням 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8428150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Види інформаційно-комунікаційних технологій.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1.Мультимедіа як основа ІКТ – сукупність різноманітних програмних та технічних засобів, які використовуються з метою найефективнішого впливу на </a:t>
            </a:r>
            <a:r>
              <a:rPr lang="uk-UA" dirty="0" err="1" smtClean="0"/>
              <a:t>користувачя</a:t>
            </a:r>
            <a:r>
              <a:rPr lang="uk-UA" dirty="0" smtClean="0"/>
              <a:t> , що одночасно стає читачем , слухачем та глядачем.</a:t>
            </a:r>
          </a:p>
          <a:p>
            <a:r>
              <a:rPr lang="uk-UA" dirty="0" smtClean="0"/>
              <a:t>2.Інтернет з його постійно зростаючими можливостями .</a:t>
            </a:r>
          </a:p>
          <a:p>
            <a:r>
              <a:rPr lang="uk-UA" dirty="0" smtClean="0"/>
              <a:t>3</a:t>
            </a:r>
            <a:r>
              <a:rPr lang="ru-RU" dirty="0" smtClean="0"/>
              <a:t>.</a:t>
            </a:r>
            <a:r>
              <a:rPr lang="ru-RU" dirty="0" err="1" smtClean="0"/>
              <a:t>Телебачення</a:t>
            </a:r>
            <a:r>
              <a:rPr lang="ru-RU" dirty="0" smtClean="0"/>
              <a:t> . </a:t>
            </a:r>
            <a:r>
              <a:rPr lang="ru-RU" dirty="0" err="1" smtClean="0"/>
              <a:t>Забезпечує</a:t>
            </a:r>
            <a:r>
              <a:rPr lang="ru-RU" dirty="0" smtClean="0"/>
              <a:t> </a:t>
            </a:r>
            <a:r>
              <a:rPr lang="ru-RU" dirty="0" err="1" smtClean="0"/>
              <a:t>дозвілля</a:t>
            </a:r>
            <a:r>
              <a:rPr lang="ru-RU" dirty="0" smtClean="0"/>
              <a:t> , </a:t>
            </a:r>
            <a:r>
              <a:rPr lang="ru-RU" dirty="0" err="1" smtClean="0"/>
              <a:t>орієнтацію</a:t>
            </a:r>
            <a:r>
              <a:rPr lang="ru-RU" dirty="0" smtClean="0"/>
              <a:t> в </a:t>
            </a:r>
            <a:r>
              <a:rPr lang="ru-RU" dirty="0" err="1" smtClean="0"/>
              <a:t>суспільних</a:t>
            </a:r>
            <a:r>
              <a:rPr lang="ru-RU" dirty="0" smtClean="0"/>
              <a:t> </a:t>
            </a:r>
            <a:r>
              <a:rPr lang="ru-RU" dirty="0" err="1" smtClean="0"/>
              <a:t>процесах</a:t>
            </a:r>
            <a:r>
              <a:rPr lang="ru-RU" dirty="0" smtClean="0"/>
              <a:t>,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великі</a:t>
            </a:r>
            <a:r>
              <a:rPr lang="ru-RU" dirty="0" smtClean="0"/>
              <a:t> </a:t>
            </a:r>
            <a:r>
              <a:rPr lang="ru-RU" dirty="0" err="1" smtClean="0"/>
              <a:t>можливості</a:t>
            </a:r>
            <a:r>
              <a:rPr lang="ru-RU" dirty="0" smtClean="0"/>
              <a:t>  для </a:t>
            </a:r>
            <a:r>
              <a:rPr lang="ru-RU" dirty="0" err="1" smtClean="0"/>
              <a:t>розширення</a:t>
            </a:r>
            <a:r>
              <a:rPr lang="ru-RU" dirty="0" smtClean="0"/>
              <a:t> </a:t>
            </a:r>
            <a:r>
              <a:rPr lang="ru-RU" dirty="0" err="1" smtClean="0"/>
              <a:t>світогляду</a:t>
            </a:r>
            <a:r>
              <a:rPr lang="ru-RU" dirty="0" smtClean="0"/>
              <a:t> </a:t>
            </a:r>
            <a:r>
              <a:rPr lang="ru-RU" dirty="0" err="1" smtClean="0"/>
              <a:t>людини</a:t>
            </a:r>
            <a:r>
              <a:rPr lang="ru-RU" dirty="0" smtClean="0"/>
              <a:t>.</a:t>
            </a:r>
          </a:p>
          <a:p>
            <a:r>
              <a:rPr lang="uk-UA" dirty="0" smtClean="0"/>
              <a:t>4.Відеозаписи . Сьогодні вони поширюються головним чином на цифровим носіях і в сукупності  з відповідними засобами ІКТ  можуть забезпечити як дозвілля , так і дистанційне навчання учнів .</a:t>
            </a:r>
          </a:p>
        </p:txBody>
      </p:sp>
    </p:spTree>
    <p:extLst>
      <p:ext uri="{BB962C8B-B14F-4D97-AF65-F5344CB8AC3E}">
        <p14:creationId xmlns:p14="http://schemas.microsoft.com/office/powerpoint/2010/main" val="191450267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Напрями використання ІКТ в начальному процесі 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uk-UA" dirty="0" smtClean="0"/>
              <a:t>1.Вивчення нового матеріалу – візуалізація знань за допомогою </a:t>
            </a:r>
            <a:r>
              <a:rPr lang="uk-UA" dirty="0" err="1" smtClean="0"/>
              <a:t>демонстаційно-енциклопедичних</a:t>
            </a:r>
            <a:r>
              <a:rPr lang="uk-UA" dirty="0" smtClean="0"/>
              <a:t> програм та презентацій </a:t>
            </a:r>
            <a:r>
              <a:rPr lang="en-US" dirty="0" smtClean="0"/>
              <a:t>PowerPoint </a:t>
            </a:r>
            <a:r>
              <a:rPr lang="uk-UA" dirty="0" smtClean="0"/>
              <a:t>(показ слайдів, ілюстрацій, відеофільмів, діаграм, таблиць хімічних об</a:t>
            </a:r>
            <a:r>
              <a:rPr lang="en-US" dirty="0" smtClean="0"/>
              <a:t>’</a:t>
            </a:r>
            <a:r>
              <a:rPr lang="uk-UA" dirty="0" err="1" smtClean="0"/>
              <a:t>єктів</a:t>
            </a:r>
            <a:r>
              <a:rPr lang="uk-UA" dirty="0" smtClean="0"/>
              <a:t>).</a:t>
            </a:r>
          </a:p>
          <a:p>
            <a:pPr>
              <a:buNone/>
            </a:pPr>
            <a:r>
              <a:rPr lang="uk-UA" dirty="0" smtClean="0"/>
              <a:t>2.Проведення віртуальних лабораторних і практичних робіт з використанням навчальних програм .</a:t>
            </a:r>
          </a:p>
          <a:p>
            <a:pPr>
              <a:buNone/>
            </a:pPr>
            <a:r>
              <a:rPr lang="uk-UA" dirty="0" smtClean="0"/>
              <a:t>3.Закріплення знань – проведення тренінгів за допомогою різноманітних навчальних програм .</a:t>
            </a:r>
          </a:p>
          <a:p>
            <a:pPr>
              <a:buNone/>
            </a:pPr>
            <a:r>
              <a:rPr lang="uk-UA" dirty="0" smtClean="0"/>
              <a:t>4.Система контролю та перевірки – програми тестування і оцінювання , контролюючі програми . </a:t>
            </a:r>
          </a:p>
          <a:p>
            <a:pPr>
              <a:buNone/>
            </a:pPr>
            <a:r>
              <a:rPr lang="uk-UA" dirty="0" smtClean="0"/>
              <a:t>5</a:t>
            </a:r>
            <a:r>
              <a:rPr lang="ru-RU" dirty="0" smtClean="0"/>
              <a:t>.</a:t>
            </a:r>
            <a:r>
              <a:rPr lang="ru-RU" dirty="0" err="1" smtClean="0"/>
              <a:t>Самостійна</a:t>
            </a:r>
            <a:r>
              <a:rPr lang="ru-RU" dirty="0" smtClean="0"/>
              <a:t> робота </a:t>
            </a:r>
            <a:r>
              <a:rPr lang="ru-RU" dirty="0" err="1" smtClean="0"/>
              <a:t>учнів</a:t>
            </a:r>
            <a:r>
              <a:rPr lang="ru-RU" dirty="0" smtClean="0"/>
              <a:t> у </a:t>
            </a:r>
            <a:r>
              <a:rPr lang="ru-RU" dirty="0" err="1" smtClean="0"/>
              <a:t>програмах</a:t>
            </a:r>
            <a:r>
              <a:rPr lang="ru-RU" dirty="0" smtClean="0"/>
              <a:t>  ,,репетитор’’, </a:t>
            </a:r>
            <a:r>
              <a:rPr lang="ru-RU" dirty="0" err="1" smtClean="0"/>
              <a:t>енциклопедії</a:t>
            </a:r>
            <a:r>
              <a:rPr lang="ru-RU" dirty="0" smtClean="0"/>
              <a:t> , </a:t>
            </a:r>
            <a:r>
              <a:rPr lang="en-US" dirty="0" smtClean="0"/>
              <a:t> </a:t>
            </a:r>
            <a:r>
              <a:rPr lang="ru-RU" dirty="0" err="1" smtClean="0"/>
              <a:t>різноманітні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err="1" smtClean="0"/>
              <a:t>розвивальні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ru-RU" dirty="0" err="1" smtClean="0"/>
              <a:t>програми</a:t>
            </a:r>
            <a:r>
              <a:rPr lang="ru-RU" dirty="0" smtClean="0"/>
              <a:t> .</a:t>
            </a:r>
          </a:p>
          <a:p>
            <a:pPr>
              <a:buNone/>
            </a:pPr>
            <a:r>
              <a:rPr lang="uk-UA" dirty="0" smtClean="0"/>
              <a:t>6.Інтернет-джерело хімічної інформації  (отримання </a:t>
            </a:r>
            <a:r>
              <a:rPr lang="en-US" dirty="0" smtClean="0"/>
              <a:t> </a:t>
            </a:r>
            <a:r>
              <a:rPr lang="uk-UA" dirty="0" err="1" smtClean="0"/>
              <a:t>ітерактивних</a:t>
            </a:r>
            <a:r>
              <a:rPr lang="uk-UA" dirty="0" smtClean="0"/>
              <a:t> та мультимедійних  зображень , анімаційних фільмів, робота з періодичною системою, </a:t>
            </a:r>
            <a:r>
              <a:rPr lang="en-US" dirty="0" smtClean="0"/>
              <a:t> </a:t>
            </a:r>
            <a:r>
              <a:rPr lang="uk-UA" dirty="0" err="1" smtClean="0"/>
              <a:t>інтернет-посібники</a:t>
            </a:r>
            <a:r>
              <a:rPr lang="uk-UA" dirty="0" smtClean="0"/>
              <a:t>)</a:t>
            </a:r>
          </a:p>
          <a:p>
            <a:pPr>
              <a:buNone/>
            </a:pPr>
            <a:r>
              <a:rPr lang="ru-RU" dirty="0" smtClean="0"/>
              <a:t>7.</a:t>
            </a:r>
            <a:r>
              <a:rPr lang="uk-UA" dirty="0" smtClean="0"/>
              <a:t> Показ процесів у динаміці (моделі  мікросвіту</a:t>
            </a:r>
            <a:r>
              <a:rPr lang="en-US" dirty="0" smtClean="0"/>
              <a:t>:</a:t>
            </a:r>
            <a:r>
              <a:rPr lang="uk-UA" dirty="0" smtClean="0"/>
              <a:t> моделі будови атома, типів хімічного </a:t>
            </a:r>
            <a:r>
              <a:rPr lang="uk-UA" dirty="0" err="1" smtClean="0"/>
              <a:t>зв</a:t>
            </a:r>
            <a:r>
              <a:rPr lang="en-US" dirty="0" smtClean="0"/>
              <a:t>’</a:t>
            </a:r>
            <a:r>
              <a:rPr lang="ru-RU" dirty="0" smtClean="0"/>
              <a:t>я</a:t>
            </a:r>
            <a:r>
              <a:rPr lang="uk-UA" dirty="0" err="1" smtClean="0"/>
              <a:t>зку</a:t>
            </a:r>
            <a:r>
              <a:rPr lang="uk-UA" dirty="0" smtClean="0"/>
              <a:t>, будови речовини, теорії </a:t>
            </a:r>
            <a:r>
              <a:rPr lang="uk-UA" dirty="0" err="1" smtClean="0"/>
              <a:t>елекролітичної</a:t>
            </a:r>
            <a:r>
              <a:rPr lang="uk-UA" dirty="0" smtClean="0"/>
              <a:t> дисоціації, механізмів хімічної реакції, стереохімічних уявлень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uk-UA" dirty="0" smtClean="0"/>
              <a:t>і макросвіту</a:t>
            </a:r>
            <a:r>
              <a:rPr lang="en-US" dirty="0" smtClean="0"/>
              <a:t>: </a:t>
            </a:r>
            <a:r>
              <a:rPr lang="uk-UA" dirty="0" smtClean="0"/>
              <a:t>моделі хімічних реакцій, лабораторних робіт, хімічних виробництв, приладі).</a:t>
            </a:r>
          </a:p>
          <a:p>
            <a:pPr>
              <a:buNone/>
            </a:pPr>
            <a:r>
              <a:rPr lang="uk-UA" dirty="0" smtClean="0"/>
              <a:t>8. Перевірка знань на різних етапах уроку (виконання тестових завдань, вибір правильної відповіді, закінчення думки, встановлення відповідностей).</a:t>
            </a:r>
          </a:p>
          <a:p>
            <a:pPr>
              <a:buNone/>
            </a:pPr>
            <a:r>
              <a:rPr lang="uk-UA" dirty="0" smtClean="0"/>
              <a:t>9. Створення власних  творчих продуктів (презентація домашніх, групових та індивідуальних проектів, створення моделей,  малюнків, </a:t>
            </a:r>
            <a:r>
              <a:rPr lang="en-US" dirty="0" smtClean="0"/>
              <a:t> </a:t>
            </a:r>
            <a:r>
              <a:rPr lang="uk-UA" dirty="0" err="1" smtClean="0"/>
              <a:t>сенканів</a:t>
            </a:r>
            <a:r>
              <a:rPr lang="uk-UA" dirty="0" smtClean="0"/>
              <a:t>).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     </a:t>
            </a:r>
            <a:endParaRPr lang="ru-RU" dirty="0" smtClean="0"/>
          </a:p>
          <a:p>
            <a:pPr>
              <a:buNone/>
            </a:pPr>
            <a:endParaRPr lang="uk-UA" dirty="0" smtClean="0"/>
          </a:p>
        </p:txBody>
      </p:sp>
    </p:spTree>
    <p:extLst>
      <p:ext uri="{BB962C8B-B14F-4D97-AF65-F5344CB8AC3E}">
        <p14:creationId xmlns:p14="http://schemas.microsoft.com/office/powerpoint/2010/main" val="2153275772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Використання </a:t>
            </a:r>
            <a:r>
              <a:rPr lang="uk-UA" dirty="0" err="1" smtClean="0"/>
              <a:t>мультимедіа</a:t>
            </a:r>
            <a:r>
              <a:rPr lang="uk-UA" dirty="0" smtClean="0"/>
              <a:t> на уроках з метою: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sz="2400" i="1" dirty="0" smtClean="0"/>
              <a:t>Вивчення нового матеріалу,повторення, узагальнення, систематизації знань </a:t>
            </a:r>
            <a:r>
              <a:rPr lang="uk-UA" sz="2400" dirty="0" smtClean="0"/>
              <a:t>: допомагає створити конкретне наочно-образне уявлення про предмет, явище, подію, які вивчаються, доповнює новими даними підібраний матеріал ,</a:t>
            </a:r>
            <a:r>
              <a:rPr lang="uk-UA" sz="2400" i="1" dirty="0" smtClean="0"/>
              <a:t>активізації роботи під час повторення матеріалу:</a:t>
            </a:r>
            <a:r>
              <a:rPr lang="uk-UA" sz="2400" dirty="0" smtClean="0"/>
              <a:t> надання уроку новизни, яка за своїм змістом і формою викладання має можливість за короткий час відібрати значний за обсягом матеріал, подати його в незвичному аспекті, деталізувати нечітко сформовані уявлення, поглибити здобуті знання.</a:t>
            </a:r>
          </a:p>
          <a:p>
            <a:r>
              <a:rPr lang="uk-UA" sz="2400" i="1" dirty="0" smtClean="0"/>
              <a:t>Проведення віртуальних лабораторних і практичних робіт з використанням навчальних програм.</a:t>
            </a:r>
          </a:p>
          <a:p>
            <a:r>
              <a:rPr lang="uk-UA" sz="2400" i="1" dirty="0" smtClean="0"/>
              <a:t>Створення власних продуктів : презентації проектів, моделей, малюнків.</a:t>
            </a:r>
          </a:p>
          <a:p>
            <a:r>
              <a:rPr lang="uk-UA" sz="2400" i="1" dirty="0" smtClean="0"/>
              <a:t>Самостійна робота в програмах </a:t>
            </a:r>
            <a:r>
              <a:rPr lang="uk-UA" sz="2400" i="1" dirty="0" err="1" smtClean="0"/>
              <a:t>“репетитор”</a:t>
            </a:r>
            <a:r>
              <a:rPr lang="uk-UA" sz="2400" i="1" dirty="0" smtClean="0"/>
              <a:t>.</a:t>
            </a:r>
          </a:p>
          <a:p>
            <a:endParaRPr lang="uk-UA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1481117133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Впровадження інформаційних технологій на різних етапах уроку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900106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uk-UA" dirty="0" smtClean="0"/>
                        <a:t>Мотивація</a:t>
                      </a:r>
                      <a:r>
                        <a:rPr lang="uk-UA" baseline="0" dirty="0" smtClean="0"/>
                        <a:t> навальної діяльності</a:t>
                      </a:r>
                      <a:endParaRPr lang="ru-RU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uk-UA" dirty="0" smtClean="0"/>
                        <a:t>Перевірка домашнього</a:t>
                      </a:r>
                      <a:r>
                        <a:rPr lang="uk-UA" baseline="0" dirty="0" smtClean="0"/>
                        <a:t> завдання</a:t>
                      </a:r>
                      <a:endParaRPr lang="ru-RU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uk-UA" dirty="0" smtClean="0"/>
                        <a:t>Вивчення нового матеріалу</a:t>
                      </a:r>
                      <a:endParaRPr lang="ru-RU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uk-UA" dirty="0" smtClean="0"/>
                        <a:t>Закріплення</a:t>
                      </a:r>
                      <a:r>
                        <a:rPr lang="uk-UA" baseline="0" dirty="0" smtClean="0"/>
                        <a:t> знань</a:t>
                      </a:r>
                      <a:endParaRPr lang="ru-RU" dirty="0"/>
                    </a:p>
                  </a:txBody>
                  <a:tcPr marL="96520" marR="96520"/>
                </a:tc>
              </a:tr>
              <a:tr h="739765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uk-UA" dirty="0" smtClean="0"/>
                        <a:t> Постановка проблеми при підведенні до нової теми</a:t>
                      </a:r>
                      <a:endParaRPr lang="ru-RU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uk-UA" dirty="0" smtClean="0"/>
                        <a:t> Тестування</a:t>
                      </a:r>
                      <a:r>
                        <a:rPr lang="uk-UA" baseline="0" dirty="0" smtClean="0"/>
                        <a:t> з теми</a:t>
                      </a:r>
                      <a:br>
                        <a:rPr lang="uk-UA" baseline="0" dirty="0" smtClean="0"/>
                      </a:br>
                      <a:endParaRPr lang="ru-RU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uk-UA" dirty="0" smtClean="0"/>
                        <a:t> Перегляд нового </a:t>
                      </a:r>
                      <a:r>
                        <a:rPr lang="uk-UA" dirty="0" err="1" smtClean="0"/>
                        <a:t>матеріялу</a:t>
                      </a:r>
                      <a:r>
                        <a:rPr lang="uk-UA" dirty="0" smtClean="0"/>
                        <a:t> на електронному носії</a:t>
                      </a:r>
                      <a:endParaRPr lang="ru-RU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uk-UA" dirty="0" smtClean="0"/>
                        <a:t> Створення</a:t>
                      </a:r>
                      <a:r>
                        <a:rPr lang="uk-UA" baseline="0" dirty="0" smtClean="0"/>
                        <a:t> тестових завдань та їх виконання</a:t>
                      </a:r>
                      <a:endParaRPr lang="ru-RU" dirty="0"/>
                    </a:p>
                  </a:txBody>
                  <a:tcPr marL="96520" marR="96520"/>
                </a:tc>
              </a:tr>
              <a:tr h="739765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uk-UA" dirty="0" smtClean="0"/>
                        <a:t> розгляд цікавої інформації</a:t>
                      </a:r>
                      <a:endParaRPr lang="ru-RU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uk-UA" baseline="0" dirty="0" smtClean="0"/>
                        <a:t> Створення учнями кросвордів, </a:t>
                      </a:r>
                      <a:r>
                        <a:rPr lang="uk-UA" baseline="0" dirty="0" err="1" smtClean="0"/>
                        <a:t>розв</a:t>
                      </a:r>
                      <a:r>
                        <a:rPr lang="en-US" baseline="0" dirty="0" smtClean="0"/>
                        <a:t>’</a:t>
                      </a:r>
                      <a:r>
                        <a:rPr lang="ru-RU" baseline="0" dirty="0" err="1" smtClean="0"/>
                        <a:t>язування</a:t>
                      </a:r>
                      <a:r>
                        <a:rPr lang="ru-RU" baseline="0" dirty="0" smtClean="0"/>
                        <a:t> задач на </a:t>
                      </a:r>
                      <a:r>
                        <a:rPr lang="ru-RU" baseline="0" dirty="0" err="1" smtClean="0"/>
                        <a:t>уроц</a:t>
                      </a:r>
                      <a:r>
                        <a:rPr lang="uk-UA" baseline="0" dirty="0" smtClean="0"/>
                        <a:t>і</a:t>
                      </a:r>
                      <a:endParaRPr lang="ru-RU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uk-UA" dirty="0" smtClean="0"/>
                        <a:t> Перегляд електронної</a:t>
                      </a:r>
                      <a:r>
                        <a:rPr lang="uk-UA" baseline="0" dirty="0" smtClean="0"/>
                        <a:t> наочності</a:t>
                      </a:r>
                      <a:endParaRPr lang="ru-RU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uk-UA" dirty="0" smtClean="0"/>
                        <a:t> Первинне</a:t>
                      </a:r>
                      <a:r>
                        <a:rPr lang="uk-UA" baseline="0" dirty="0" smtClean="0"/>
                        <a:t> тестування з теми на електронному носії</a:t>
                      </a:r>
                      <a:endParaRPr lang="ru-RU" dirty="0"/>
                    </a:p>
                  </a:txBody>
                  <a:tcPr marL="96520" marR="96520"/>
                </a:tc>
              </a:tr>
              <a:tr h="739765"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uk-UA" dirty="0" smtClean="0"/>
                        <a:t> Вислови відомих людей, цитати </a:t>
                      </a:r>
                      <a:r>
                        <a:rPr lang="uk-UA" smtClean="0"/>
                        <a:t>з творів</a:t>
                      </a:r>
                      <a:endParaRPr lang="ru-RU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uk-UA" baseline="0" dirty="0" smtClean="0"/>
                        <a:t> Презентація матеріалу , опрацьованого самостійно вдома</a:t>
                      </a:r>
                      <a:endParaRPr lang="ru-RU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uk-UA" dirty="0" smtClean="0"/>
                        <a:t> Перегляд мультимедійних</a:t>
                      </a:r>
                      <a:r>
                        <a:rPr lang="uk-UA" baseline="0" dirty="0" smtClean="0"/>
                        <a:t> презентацій, підготовлених вчителем чи учнем</a:t>
                      </a:r>
                      <a:endParaRPr lang="ru-RU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uk-UA" dirty="0" smtClean="0"/>
                        <a:t> Презентація результатів діяльності</a:t>
                      </a:r>
                      <a:r>
                        <a:rPr lang="uk-UA" baseline="0" dirty="0" smtClean="0"/>
                        <a:t> (індивідуальна чи групова)</a:t>
                      </a:r>
                      <a:endParaRPr lang="ru-RU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013088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Переваги презентацій порівняно із традиційними засобами наочності 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Послідовність подання матеріалу може змінюватись , залежно від мети доповіді , є можливість повернутись до вже розглянутих питань;</a:t>
            </a:r>
          </a:p>
          <a:p>
            <a:r>
              <a:rPr lang="uk-UA" dirty="0" smtClean="0"/>
              <a:t>Використання мультимедійних ефектів при </a:t>
            </a:r>
            <a:r>
              <a:rPr lang="uk-UA" dirty="0" err="1" smtClean="0"/>
              <a:t>при</a:t>
            </a:r>
            <a:r>
              <a:rPr lang="uk-UA" dirty="0" smtClean="0"/>
              <a:t> презентації дають змогу зосередити увагу слухачів на основному і сприяють кращому запам’ятовуванню інформації;</a:t>
            </a:r>
          </a:p>
          <a:p>
            <a:r>
              <a:rPr lang="uk-UA" dirty="0" smtClean="0"/>
              <a:t>Можна досить швидко створити потрібну кількість копій електронної презентації ;</a:t>
            </a:r>
          </a:p>
          <a:p>
            <a:r>
              <a:rPr lang="uk-UA" dirty="0" smtClean="0"/>
              <a:t>Зручна </a:t>
            </a:r>
            <a:r>
              <a:rPr lang="uk-UA" dirty="0" err="1" smtClean="0"/>
              <a:t>траспортабельність</a:t>
            </a:r>
            <a:r>
              <a:rPr lang="uk-UA" dirty="0" smtClean="0"/>
              <a:t> презентації – невеликий обсяг  та можливість пересилати матеріали електронною поштою .</a:t>
            </a:r>
          </a:p>
          <a:p>
            <a:pPr>
              <a:buNone/>
            </a:pP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8403857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ППЗ , що використовуються під час проведення уроків хімії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402738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Екран (4:3)</PresentationFormat>
  <Paragraphs>65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слайдів</vt:lpstr>
      </vt:variant>
      <vt:variant>
        <vt:i4>10</vt:i4>
      </vt:variant>
    </vt:vector>
  </HeadingPairs>
  <TitlesOfParts>
    <vt:vector size="12" baseType="lpstr">
      <vt:lpstr>Тема Office</vt:lpstr>
      <vt:lpstr>Трек</vt:lpstr>
      <vt:lpstr>Використання мультимедійних засобів навчання на уроках хімії</vt:lpstr>
      <vt:lpstr>Що таке мультимедіа?</vt:lpstr>
      <vt:lpstr>Презентація PowerPoint</vt:lpstr>
      <vt:lpstr>Види інформаційно-комунікаційних технологій.</vt:lpstr>
      <vt:lpstr>Напрями використання ІКТ в начальному процесі .</vt:lpstr>
      <vt:lpstr>Використання мультимедіа на уроках з метою:</vt:lpstr>
      <vt:lpstr>Впровадження інформаційних технологій на різних етапах уроку</vt:lpstr>
      <vt:lpstr>Переваги презентацій порівняно із традиційними засобами наочності .</vt:lpstr>
      <vt:lpstr>ППЗ , що використовуються під час проведення уроків хімії</vt:lpstr>
      <vt:lpstr>Педагогічні Програмні засоби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Використання мультимедійних засобів навчання на уроках хімії</dc:title>
  <dc:creator>Sara Yasmeen (Wipro Technologies)</dc:creator>
  <cp:lastModifiedBy>school-18</cp:lastModifiedBy>
  <cp:revision>2</cp:revision>
  <dcterms:created xsi:type="dcterms:W3CDTF">2010-02-23T11:30:32Z</dcterms:created>
  <dcterms:modified xsi:type="dcterms:W3CDTF">2014-04-18T08:17:42Z</dcterms:modified>
</cp:coreProperties>
</file>