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ий слайд">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uk-UA" smtClean="0"/>
              <a:t>Зразок заголовка</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uk-UA" smtClean="0"/>
              <a:t>Клацніть, щоб редагувати стиль зразка підзаголовка</a:t>
            </a:r>
            <a:endParaRPr lang="en-US" dirty="0"/>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 фотографі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uk-UA" smtClean="0"/>
              <a:t>Зразок заголовка</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Назва та підпис">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uk-UA" smtClean="0"/>
              <a:t>Зразок заголовка</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uk-UA" smtClean="0"/>
              <a:t>Зразок заголовка</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uk-UA" smtClean="0"/>
              <a:t>Редагувати стиль зразка тексту</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ка назви">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uk-UA" smtClean="0"/>
              <a:t>Зразок заголовка</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Картка назви цитати">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uk-UA" smtClean="0"/>
              <a:t>Зразок заголовка</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Істина/хибність">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uk-UA" smtClean="0"/>
              <a:t>Зразок заголовка</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і вертикальни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uk-UA" smtClean="0"/>
              <a:t>Зразок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ий заголовок і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uk-UA" smtClean="0"/>
              <a:t>Зразок заголовка</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і об’єкт">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idx="1"/>
          </p:nvPr>
        </p:nvSpPr>
        <p:spPr/>
        <p:txBody>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dirty="0"/>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озділу">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uk-UA" smtClean="0"/>
              <a:t>Зразок заголовка</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uk-UA" smtClean="0"/>
              <a:t>Редагувати стиль зразка тексту</a:t>
            </a:r>
          </a:p>
        </p:txBody>
      </p:sp>
      <p:sp>
        <p:nvSpPr>
          <p:cNvPr id="4" name="Date Placeholder 3"/>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єкти">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uk-UA" smtClean="0"/>
              <a:t>Зразок заголовка</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dirty="0"/>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Порівняння">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uk-UA" smtClean="0"/>
              <a:t>Зразок заголовка</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uk-UA" smtClean="0"/>
              <a:t>Редагувати стиль зразка тексту</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Лише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uk-UA" smtClean="0"/>
              <a:t>Зразок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и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Вміст і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uk-UA" smtClean="0"/>
              <a:t>Зразок заголовка</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Зображення з підписом">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uk-UA" smtClean="0"/>
              <a:t>Зразок заголовка</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uk-UA" smtClean="0"/>
              <a:t>Клацніть піктограму, щоб додати зображення</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uk-UA" smtClean="0"/>
              <a:t>Редагувати стиль зразка тексту</a:t>
            </a:r>
          </a:p>
        </p:txBody>
      </p:sp>
      <p:sp>
        <p:nvSpPr>
          <p:cNvPr id="5" name="Date Placeholder 4"/>
          <p:cNvSpPr>
            <a:spLocks noGrp="1"/>
          </p:cNvSpPr>
          <p:nvPr>
            <p:ph type="dt" sz="half" idx="10"/>
          </p:nvPr>
        </p:nvSpPr>
        <p:spPr/>
        <p:txBody>
          <a:bodyPr/>
          <a:lstStyle/>
          <a:p>
            <a:fld id="{B61BEF0D-F0BB-DE4B-95CE-6DB70DBA9567}" type="datetimeFigureOut">
              <a:rPr lang="en-US" dirty="0"/>
              <a:pPr/>
              <a:t>3/27/2020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uk-UA" smtClean="0"/>
              <a:t>Зразок заголовка</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uk-UA" smtClean="0"/>
              <a:t>Редагувати стиль зразка тексту</a:t>
            </a:r>
          </a:p>
          <a:p>
            <a:pPr lvl="1"/>
            <a:r>
              <a:rPr lang="uk-UA" smtClean="0"/>
              <a:t>Другий рівень</a:t>
            </a:r>
          </a:p>
          <a:p>
            <a:pPr lvl="2"/>
            <a:r>
              <a:rPr lang="uk-UA" smtClean="0"/>
              <a:t>Третій рівень</a:t>
            </a:r>
          </a:p>
          <a:p>
            <a:pPr lvl="3"/>
            <a:r>
              <a:rPr lang="uk-UA" smtClean="0"/>
              <a:t>Четвертий рівень</a:t>
            </a:r>
          </a:p>
          <a:p>
            <a:pPr lvl="4"/>
            <a:r>
              <a:rPr lang="uk-UA" smtClean="0"/>
              <a:t>П’ятий рівень</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3/27/2020</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es-ES" b="1" dirty="0"/>
              <a:t> </a:t>
            </a:r>
            <a:r>
              <a:rPr lang="es-ES" b="1" dirty="0" smtClean="0"/>
              <a:t>EL CALENDARIO Y EL TIEMPO</a:t>
            </a:r>
            <a:endParaRPr lang="uk-UA" b="1" dirty="0"/>
          </a:p>
        </p:txBody>
      </p:sp>
    </p:spTree>
    <p:extLst>
      <p:ext uri="{BB962C8B-B14F-4D97-AF65-F5344CB8AC3E}">
        <p14:creationId xmlns:p14="http://schemas.microsoft.com/office/powerpoint/2010/main" val="1777373806"/>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1" y="982132"/>
            <a:ext cx="9601196" cy="1303867"/>
          </a:xfrm>
        </p:spPr>
        <p:txBody>
          <a:bodyPr>
            <a:normAutofit fontScale="90000"/>
          </a:bodyPr>
          <a:lstStyle/>
          <a:p>
            <a:r>
              <a:rPr lang="es-ES" b="1" dirty="0" smtClean="0">
                <a:solidFill>
                  <a:schemeClr val="tx1"/>
                </a:solidFill>
              </a:rPr>
              <a:t>Los </a:t>
            </a:r>
            <a:r>
              <a:rPr lang="es-ES" b="1" dirty="0" smtClean="0"/>
              <a:t>días de la semana</a:t>
            </a:r>
            <a:r>
              <a:rPr lang="es-ES" dirty="0" smtClean="0"/>
              <a:t/>
            </a:r>
            <a:br>
              <a:rPr lang="es-ES" dirty="0" smtClean="0"/>
            </a:br>
            <a:r>
              <a:rPr lang="uk-UA" dirty="0" smtClean="0"/>
              <a:t>(</a:t>
            </a:r>
            <a:r>
              <a:rPr lang="uk-UA" i="1" dirty="0" smtClean="0"/>
              <a:t>Дні</a:t>
            </a:r>
            <a:r>
              <a:rPr lang="uk-UA" dirty="0" smtClean="0"/>
              <a:t> </a:t>
            </a:r>
            <a:r>
              <a:rPr lang="uk-UA" i="1" dirty="0" smtClean="0"/>
              <a:t>тижня</a:t>
            </a:r>
            <a:r>
              <a:rPr lang="uk-UA" dirty="0" smtClean="0"/>
              <a:t>)</a:t>
            </a:r>
            <a:endParaRPr lang="uk-UA" dirty="0"/>
          </a:p>
        </p:txBody>
      </p:sp>
      <p:sp>
        <p:nvSpPr>
          <p:cNvPr id="3" name="Місце для вмісту 2"/>
          <p:cNvSpPr>
            <a:spLocks noGrp="1"/>
          </p:cNvSpPr>
          <p:nvPr>
            <p:ph idx="1"/>
          </p:nvPr>
        </p:nvSpPr>
        <p:spPr/>
        <p:txBody>
          <a:bodyPr>
            <a:normAutofit lnSpcReduction="10000"/>
          </a:bodyPr>
          <a:lstStyle/>
          <a:p>
            <a:r>
              <a:rPr lang="es-ES" b="1" dirty="0" smtClean="0"/>
              <a:t>Lunes</a:t>
            </a:r>
            <a:r>
              <a:rPr lang="es-ES" dirty="0" smtClean="0"/>
              <a:t> </a:t>
            </a:r>
            <a:r>
              <a:rPr lang="uk-UA" dirty="0" smtClean="0"/>
              <a:t>- </a:t>
            </a:r>
            <a:r>
              <a:rPr lang="uk-UA" i="1" dirty="0" smtClean="0"/>
              <a:t>понеділок</a:t>
            </a:r>
            <a:endParaRPr lang="es-ES" i="1" dirty="0" smtClean="0"/>
          </a:p>
          <a:p>
            <a:r>
              <a:rPr lang="es-ES" b="1" dirty="0" smtClean="0"/>
              <a:t>Martes</a:t>
            </a:r>
            <a:r>
              <a:rPr lang="uk-UA" dirty="0" smtClean="0"/>
              <a:t> - </a:t>
            </a:r>
            <a:r>
              <a:rPr lang="uk-UA" i="1" dirty="0" smtClean="0"/>
              <a:t>вівторок</a:t>
            </a:r>
            <a:endParaRPr lang="es-ES" i="1" dirty="0" smtClean="0"/>
          </a:p>
          <a:p>
            <a:r>
              <a:rPr lang="es-ES" b="1" dirty="0" smtClean="0"/>
              <a:t>Miércoles</a:t>
            </a:r>
            <a:r>
              <a:rPr lang="uk-UA" dirty="0" smtClean="0"/>
              <a:t> - </a:t>
            </a:r>
            <a:r>
              <a:rPr lang="uk-UA" i="1" dirty="0" smtClean="0"/>
              <a:t>середа</a:t>
            </a:r>
            <a:endParaRPr lang="es-ES" i="1" dirty="0" smtClean="0"/>
          </a:p>
          <a:p>
            <a:r>
              <a:rPr lang="es-ES" b="1" dirty="0" smtClean="0"/>
              <a:t>Jueves</a:t>
            </a:r>
            <a:r>
              <a:rPr lang="uk-UA" dirty="0" smtClean="0"/>
              <a:t> - </a:t>
            </a:r>
            <a:r>
              <a:rPr lang="uk-UA" i="1" dirty="0" smtClean="0"/>
              <a:t>четвер</a:t>
            </a:r>
            <a:endParaRPr lang="es-ES" i="1" dirty="0" smtClean="0"/>
          </a:p>
          <a:p>
            <a:r>
              <a:rPr lang="es-ES" b="1" dirty="0" smtClean="0"/>
              <a:t>Viernes</a:t>
            </a:r>
            <a:r>
              <a:rPr lang="uk-UA" dirty="0" smtClean="0"/>
              <a:t> - </a:t>
            </a:r>
            <a:r>
              <a:rPr lang="uk-UA" i="1" dirty="0" smtClean="0"/>
              <a:t>п'ятниця</a:t>
            </a:r>
            <a:endParaRPr lang="es-ES" i="1" dirty="0" smtClean="0"/>
          </a:p>
          <a:p>
            <a:r>
              <a:rPr lang="es-ES" b="1" dirty="0" smtClean="0"/>
              <a:t>Sábado</a:t>
            </a:r>
            <a:r>
              <a:rPr lang="es-ES" dirty="0" smtClean="0"/>
              <a:t> </a:t>
            </a:r>
            <a:r>
              <a:rPr lang="uk-UA" dirty="0" smtClean="0"/>
              <a:t>- </a:t>
            </a:r>
            <a:r>
              <a:rPr lang="uk-UA" i="1" dirty="0" smtClean="0"/>
              <a:t>субота</a:t>
            </a:r>
            <a:endParaRPr lang="es-ES" i="1" dirty="0" smtClean="0"/>
          </a:p>
          <a:p>
            <a:r>
              <a:rPr lang="es-ES" b="1" dirty="0" smtClean="0"/>
              <a:t>Domingo</a:t>
            </a:r>
            <a:r>
              <a:rPr lang="es-ES" dirty="0" smtClean="0"/>
              <a:t> </a:t>
            </a:r>
            <a:r>
              <a:rPr lang="uk-UA" dirty="0" smtClean="0"/>
              <a:t>- </a:t>
            </a:r>
            <a:r>
              <a:rPr lang="uk-UA" i="1" dirty="0" smtClean="0"/>
              <a:t>неділя</a:t>
            </a:r>
            <a:endParaRPr lang="uk-UA" i="1" dirty="0"/>
          </a:p>
        </p:txBody>
      </p:sp>
      <p:sp>
        <p:nvSpPr>
          <p:cNvPr id="4" name="Прямокутник 3"/>
          <p:cNvSpPr/>
          <p:nvPr/>
        </p:nvSpPr>
        <p:spPr>
          <a:xfrm>
            <a:off x="4728753" y="2704010"/>
            <a:ext cx="6008915" cy="3171857"/>
          </a:xfrm>
          <a:prstGeom prst="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uk-UA" dirty="0" smtClean="0">
                <a:ln>
                  <a:solidFill>
                    <a:srgbClr val="FF0000"/>
                  </a:solidFill>
                </a:ln>
              </a:rPr>
              <a:t>Важливо!!! </a:t>
            </a:r>
            <a:r>
              <a:rPr lang="uk-UA" dirty="0" smtClean="0">
                <a:ln>
                  <a:solidFill>
                    <a:schemeClr val="tx1"/>
                  </a:solidFill>
                </a:ln>
              </a:rPr>
              <a:t>Дні тижня іспанської мови вживаються </a:t>
            </a:r>
            <a:r>
              <a:rPr lang="uk-UA" u="sng" cap="all" dirty="0" smtClean="0">
                <a:ln>
                  <a:solidFill>
                    <a:schemeClr val="tx1"/>
                  </a:solidFill>
                </a:ln>
                <a:solidFill>
                  <a:schemeClr val="tx1"/>
                </a:solidFill>
              </a:rPr>
              <a:t>без</a:t>
            </a:r>
            <a:r>
              <a:rPr lang="uk-UA" dirty="0" smtClean="0">
                <a:ln>
                  <a:solidFill>
                    <a:schemeClr val="tx1"/>
                  </a:solidFill>
                </a:ln>
              </a:rPr>
              <a:t> </a:t>
            </a:r>
            <a:r>
              <a:rPr lang="uk-UA" u="sng" dirty="0" smtClean="0">
                <a:ln>
                  <a:solidFill>
                    <a:schemeClr val="tx1"/>
                  </a:solidFill>
                </a:ln>
              </a:rPr>
              <a:t>прийменників</a:t>
            </a:r>
            <a:r>
              <a:rPr lang="uk-UA" dirty="0" smtClean="0">
                <a:ln>
                  <a:solidFill>
                    <a:schemeClr val="tx1"/>
                  </a:solidFill>
                </a:ln>
              </a:rPr>
              <a:t>, якщо ви хочете сказати: «В понеділок, у вівторок……» іспанською мовою потрібно сказати </a:t>
            </a:r>
            <a:r>
              <a:rPr lang="es-ES" dirty="0" smtClean="0">
                <a:ln>
                  <a:solidFill>
                    <a:schemeClr val="tx1"/>
                  </a:solidFill>
                </a:ln>
              </a:rPr>
              <a:t>“</a:t>
            </a:r>
            <a:r>
              <a:rPr lang="es-ES" dirty="0">
                <a:ln>
                  <a:solidFill>
                    <a:srgbClr val="FF0000"/>
                  </a:solidFill>
                </a:ln>
                <a:solidFill>
                  <a:prstClr val="white"/>
                </a:solidFill>
              </a:rPr>
              <a:t>EL</a:t>
            </a:r>
            <a:r>
              <a:rPr lang="es-ES" dirty="0" smtClean="0">
                <a:ln>
                  <a:solidFill>
                    <a:schemeClr val="tx1"/>
                  </a:solidFill>
                </a:ln>
              </a:rPr>
              <a:t> lunes, </a:t>
            </a:r>
            <a:r>
              <a:rPr lang="es-ES" dirty="0">
                <a:ln>
                  <a:solidFill>
                    <a:srgbClr val="FF0000"/>
                  </a:solidFill>
                </a:ln>
              </a:rPr>
              <a:t>EL</a:t>
            </a:r>
            <a:r>
              <a:rPr lang="es-ES" dirty="0" smtClean="0">
                <a:ln>
                  <a:solidFill>
                    <a:schemeClr val="tx1"/>
                  </a:solidFill>
                </a:ln>
              </a:rPr>
              <a:t> martes.....”</a:t>
            </a:r>
            <a:r>
              <a:rPr lang="uk-UA" dirty="0" smtClean="0">
                <a:ln>
                  <a:solidFill>
                    <a:srgbClr val="FF0000"/>
                  </a:solidFill>
                </a:ln>
              </a:rPr>
              <a:t> </a:t>
            </a:r>
            <a:r>
              <a:rPr lang="es-ES" dirty="0" smtClean="0">
                <a:ln>
                  <a:solidFill>
                    <a:srgbClr val="FF0000"/>
                  </a:solidFill>
                </a:ln>
              </a:rPr>
              <a:t> Los lunes, los martes...... – </a:t>
            </a:r>
            <a:r>
              <a:rPr lang="uk-UA" dirty="0" smtClean="0">
                <a:ln>
                  <a:solidFill>
                    <a:srgbClr val="FF0000"/>
                  </a:solidFill>
                </a:ln>
                <a:solidFill>
                  <a:schemeClr val="tx1"/>
                </a:solidFill>
              </a:rPr>
              <a:t>українською означає</a:t>
            </a:r>
            <a:r>
              <a:rPr lang="uk-UA" dirty="0" smtClean="0">
                <a:ln>
                  <a:solidFill>
                    <a:srgbClr val="FF0000"/>
                  </a:solidFill>
                </a:ln>
              </a:rPr>
              <a:t>: «ПО понеділках, вівторках….» </a:t>
            </a:r>
          </a:p>
          <a:p>
            <a:pPr algn="just"/>
            <a:endParaRPr lang="uk-UA" dirty="0" smtClean="0">
              <a:ln>
                <a:solidFill>
                  <a:srgbClr val="FF0000"/>
                </a:solidFill>
              </a:ln>
            </a:endParaRPr>
          </a:p>
          <a:p>
            <a:pPr algn="just"/>
            <a:r>
              <a:rPr lang="uk-UA" u="sng" dirty="0" smtClean="0">
                <a:ln>
                  <a:solidFill>
                    <a:srgbClr val="FF0000"/>
                  </a:solidFill>
                </a:ln>
              </a:rPr>
              <a:t>Ніколи</a:t>
            </a:r>
            <a:r>
              <a:rPr lang="uk-UA" dirty="0" smtClean="0">
                <a:ln>
                  <a:solidFill>
                    <a:srgbClr val="FF0000"/>
                  </a:solidFill>
                </a:ln>
              </a:rPr>
              <a:t>!!! </a:t>
            </a:r>
            <a:r>
              <a:rPr lang="es-ES" dirty="0" smtClean="0">
                <a:ln>
                  <a:solidFill>
                    <a:srgbClr val="FF0000"/>
                  </a:solidFill>
                </a:ln>
              </a:rPr>
              <a:t>EN lunes / EN ellunes/ EN los lunes </a:t>
            </a:r>
            <a:endParaRPr lang="uk-UA" dirty="0" smtClean="0">
              <a:ln>
                <a:solidFill>
                  <a:srgbClr val="FF0000"/>
                </a:solidFill>
              </a:ln>
            </a:endParaRPr>
          </a:p>
          <a:p>
            <a:pPr algn="just"/>
            <a:endParaRPr lang="uk-UA" dirty="0" smtClean="0">
              <a:ln>
                <a:solidFill>
                  <a:srgbClr val="FF0000"/>
                </a:solidFill>
              </a:ln>
            </a:endParaRPr>
          </a:p>
          <a:p>
            <a:pPr algn="just"/>
            <a:r>
              <a:rPr lang="es-ES" u="sng" dirty="0" smtClean="0">
                <a:ln>
                  <a:solidFill>
                    <a:srgbClr val="FF0000"/>
                  </a:solidFill>
                </a:ln>
              </a:rPr>
              <a:t>EL</a:t>
            </a:r>
            <a:r>
              <a:rPr lang="es-ES" dirty="0" smtClean="0">
                <a:ln>
                  <a:solidFill>
                    <a:srgbClr val="FF0000"/>
                  </a:solidFill>
                </a:ln>
              </a:rPr>
              <a:t> lunes yo tengo una clase de español – </a:t>
            </a:r>
            <a:r>
              <a:rPr lang="uk-UA" i="1" u="sng" dirty="0" smtClean="0">
                <a:ln w="0"/>
                <a:solidFill>
                  <a:schemeClr val="tx1"/>
                </a:solidFill>
              </a:rPr>
              <a:t>В понеділок </a:t>
            </a:r>
            <a:r>
              <a:rPr lang="uk-UA" i="1" dirty="0" smtClean="0">
                <a:ln w="0"/>
                <a:solidFill>
                  <a:schemeClr val="tx1"/>
                </a:solidFill>
              </a:rPr>
              <a:t>маю 1 урок іспанської</a:t>
            </a:r>
            <a:endParaRPr lang="es-ES" i="1" dirty="0" smtClean="0">
              <a:ln w="0"/>
              <a:solidFill>
                <a:schemeClr val="tx1"/>
              </a:solidFill>
            </a:endParaRPr>
          </a:p>
        </p:txBody>
      </p:sp>
    </p:spTree>
    <p:extLst>
      <p:ext uri="{BB962C8B-B14F-4D97-AF65-F5344CB8AC3E}">
        <p14:creationId xmlns:p14="http://schemas.microsoft.com/office/powerpoint/2010/main" val="1931438862"/>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uk-UA" dirty="0" smtClean="0"/>
              <a:t>Відмінювання дієслова </a:t>
            </a:r>
            <a:r>
              <a:rPr lang="es-ES" dirty="0" smtClean="0"/>
              <a:t>IR (</a:t>
            </a:r>
            <a:r>
              <a:rPr lang="es-ES" i="1" dirty="0" smtClean="0"/>
              <a:t>іти</a:t>
            </a:r>
            <a:r>
              <a:rPr lang="es-ES" i="1" dirty="0"/>
              <a:t>, ходити, </a:t>
            </a:r>
            <a:r>
              <a:rPr lang="es-ES" i="1" dirty="0" smtClean="0"/>
              <a:t>їхати) </a:t>
            </a:r>
            <a:endParaRPr lang="uk-UA" i="1" dirty="0"/>
          </a:p>
        </p:txBody>
      </p:sp>
      <p:sp>
        <p:nvSpPr>
          <p:cNvPr id="3" name="Місце для вмісту 2"/>
          <p:cNvSpPr>
            <a:spLocks noGrp="1"/>
          </p:cNvSpPr>
          <p:nvPr>
            <p:ph idx="1"/>
          </p:nvPr>
        </p:nvSpPr>
        <p:spPr/>
        <p:txBody>
          <a:bodyPr>
            <a:normAutofit/>
          </a:bodyPr>
          <a:lstStyle/>
          <a:p>
            <a:r>
              <a:rPr lang="es-ES" dirty="0" smtClean="0"/>
              <a:t>Yo </a:t>
            </a:r>
            <a:r>
              <a:rPr lang="es-ES" b="1" dirty="0" smtClean="0"/>
              <a:t>voy</a:t>
            </a:r>
          </a:p>
          <a:p>
            <a:r>
              <a:rPr lang="es-ES" dirty="0" smtClean="0"/>
              <a:t>Tú </a:t>
            </a:r>
            <a:r>
              <a:rPr lang="es-ES" b="1" dirty="0" smtClean="0"/>
              <a:t>vas</a:t>
            </a:r>
          </a:p>
          <a:p>
            <a:r>
              <a:rPr lang="es-ES" dirty="0" smtClean="0"/>
              <a:t>Él</a:t>
            </a:r>
            <a:r>
              <a:rPr lang="es-ES" dirty="0"/>
              <a:t>, ella, Usted </a:t>
            </a:r>
            <a:r>
              <a:rPr lang="es-ES" b="1" dirty="0"/>
              <a:t>va</a:t>
            </a:r>
            <a:r>
              <a:rPr lang="es-ES" dirty="0"/>
              <a:t> </a:t>
            </a:r>
            <a:r>
              <a:rPr lang="es-ES" dirty="0" smtClean="0"/>
              <a:t>  </a:t>
            </a:r>
          </a:p>
          <a:p>
            <a:r>
              <a:rPr lang="es-ES" dirty="0" smtClean="0"/>
              <a:t>Nosotros</a:t>
            </a:r>
            <a:r>
              <a:rPr lang="es-ES" dirty="0"/>
              <a:t>, -as </a:t>
            </a:r>
            <a:r>
              <a:rPr lang="es-ES" b="1" dirty="0"/>
              <a:t>vamos</a:t>
            </a:r>
            <a:r>
              <a:rPr lang="es-ES" dirty="0"/>
              <a:t> </a:t>
            </a:r>
            <a:endParaRPr lang="es-ES" dirty="0" smtClean="0"/>
          </a:p>
          <a:p>
            <a:r>
              <a:rPr lang="es-ES" dirty="0" smtClean="0"/>
              <a:t>Vosotros</a:t>
            </a:r>
            <a:r>
              <a:rPr lang="es-ES" dirty="0"/>
              <a:t>, -as </a:t>
            </a:r>
            <a:r>
              <a:rPr lang="es-ES" b="1" dirty="0"/>
              <a:t>vais</a:t>
            </a:r>
            <a:r>
              <a:rPr lang="es-ES" dirty="0"/>
              <a:t> </a:t>
            </a:r>
            <a:endParaRPr lang="es-ES" dirty="0" smtClean="0"/>
          </a:p>
          <a:p>
            <a:r>
              <a:rPr lang="es-ES" dirty="0" smtClean="0"/>
              <a:t>Ellos</a:t>
            </a:r>
            <a:r>
              <a:rPr lang="es-ES" dirty="0"/>
              <a:t>, ellas, </a:t>
            </a:r>
            <a:r>
              <a:rPr lang="es-ES" dirty="0" smtClean="0"/>
              <a:t>Ustedes </a:t>
            </a:r>
            <a:r>
              <a:rPr lang="es-ES" dirty="0"/>
              <a:t> </a:t>
            </a:r>
            <a:r>
              <a:rPr lang="es-ES" b="1" dirty="0" smtClean="0"/>
              <a:t>van</a:t>
            </a:r>
            <a:endParaRPr lang="uk-UA" sz="1900" b="1" dirty="0"/>
          </a:p>
        </p:txBody>
      </p:sp>
      <p:sp>
        <p:nvSpPr>
          <p:cNvPr id="4" name="Прямокутник 3"/>
          <p:cNvSpPr/>
          <p:nvPr/>
        </p:nvSpPr>
        <p:spPr>
          <a:xfrm>
            <a:off x="5669280" y="2442754"/>
            <a:ext cx="5590903" cy="3704046"/>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uk-UA" b="1" dirty="0" smtClean="0">
                <a:solidFill>
                  <a:srgbClr val="FF0000"/>
                </a:solidFill>
              </a:rPr>
              <a:t>Важливо!!! </a:t>
            </a:r>
            <a:r>
              <a:rPr lang="uk-UA" dirty="0" smtClean="0">
                <a:solidFill>
                  <a:schemeClr val="tx1"/>
                </a:solidFill>
              </a:rPr>
              <a:t>Після дієслова </a:t>
            </a:r>
            <a:r>
              <a:rPr lang="es-ES" dirty="0" smtClean="0">
                <a:solidFill>
                  <a:schemeClr val="tx1"/>
                </a:solidFill>
              </a:rPr>
              <a:t>IR</a:t>
            </a:r>
            <a:r>
              <a:rPr lang="uk-UA" dirty="0" smtClean="0">
                <a:solidFill>
                  <a:schemeClr val="tx1"/>
                </a:solidFill>
              </a:rPr>
              <a:t>, якщо ви кудись йдете, ЗАВЖДИ вживається прийменник </a:t>
            </a:r>
            <a:r>
              <a:rPr lang="uk-UA" sz="2800" b="1" dirty="0" smtClean="0">
                <a:solidFill>
                  <a:schemeClr val="tx1"/>
                </a:solidFill>
              </a:rPr>
              <a:t>«а» </a:t>
            </a:r>
            <a:endParaRPr lang="uk-UA" b="1" dirty="0" smtClean="0">
              <a:solidFill>
                <a:schemeClr val="tx1"/>
              </a:solidFill>
            </a:endParaRPr>
          </a:p>
          <a:p>
            <a:pPr algn="ctr"/>
            <a:r>
              <a:rPr lang="uk-UA" b="1" dirty="0">
                <a:solidFill>
                  <a:srgbClr val="FF0000"/>
                </a:solidFill>
              </a:rPr>
              <a:t>Означений артикль чоловічого роду однини утворює злиті форми  з прийменниками </a:t>
            </a:r>
            <a:r>
              <a:rPr lang="en-US" b="1" u="sng" dirty="0">
                <a:solidFill>
                  <a:srgbClr val="FF0000"/>
                </a:solidFill>
              </a:rPr>
              <a:t>a </a:t>
            </a:r>
            <a:r>
              <a:rPr lang="uk-UA" b="1" dirty="0">
                <a:solidFill>
                  <a:srgbClr val="FF0000"/>
                </a:solidFill>
              </a:rPr>
              <a:t>та </a:t>
            </a:r>
            <a:r>
              <a:rPr lang="en-US" b="1" u="sng" dirty="0">
                <a:solidFill>
                  <a:srgbClr val="FF0000"/>
                </a:solidFill>
              </a:rPr>
              <a:t>de</a:t>
            </a:r>
            <a:r>
              <a:rPr lang="en-US" b="1" dirty="0">
                <a:solidFill>
                  <a:srgbClr val="FF0000"/>
                </a:solidFill>
              </a:rPr>
              <a:t>: a + el = a;            de + el = del </a:t>
            </a:r>
            <a:endParaRPr lang="uk-UA" b="1" dirty="0" smtClean="0">
              <a:solidFill>
                <a:srgbClr val="FF0000"/>
              </a:solidFill>
            </a:endParaRPr>
          </a:p>
          <a:p>
            <a:pPr algn="ctr"/>
            <a:r>
              <a:rPr lang="en-US" b="1" dirty="0" smtClean="0">
                <a:solidFill>
                  <a:srgbClr val="FF0000"/>
                </a:solidFill>
              </a:rPr>
              <a:t>el </a:t>
            </a:r>
            <a:r>
              <a:rPr lang="en-US" b="1" dirty="0">
                <a:solidFill>
                  <a:srgbClr val="FF0000"/>
                </a:solidFill>
              </a:rPr>
              <a:t>cine – al cine, del cine; el zoo – al zoo, del </a:t>
            </a:r>
            <a:r>
              <a:rPr lang="en-US" b="1" dirty="0" smtClean="0">
                <a:solidFill>
                  <a:srgbClr val="FF0000"/>
                </a:solidFill>
              </a:rPr>
              <a:t>zoo</a:t>
            </a:r>
            <a:r>
              <a:rPr lang="uk-UA" b="1" dirty="0" smtClean="0">
                <a:solidFill>
                  <a:srgbClr val="FF0000"/>
                </a:solidFill>
              </a:rPr>
              <a:t> </a:t>
            </a:r>
            <a:endParaRPr lang="es-ES" b="1" dirty="0" smtClean="0">
              <a:solidFill>
                <a:srgbClr val="FF0000"/>
              </a:solidFill>
            </a:endParaRPr>
          </a:p>
          <a:p>
            <a:pPr algn="ctr"/>
            <a:r>
              <a:rPr lang="uk-UA" b="1" dirty="0" smtClean="0">
                <a:solidFill>
                  <a:srgbClr val="FF0000"/>
                </a:solidFill>
              </a:rPr>
              <a:t>З означеним артиклем жіночого роду змін не відбувається</a:t>
            </a:r>
          </a:p>
          <a:p>
            <a:pPr algn="ctr"/>
            <a:r>
              <a:rPr lang="es-ES" b="1" i="1" dirty="0" smtClean="0">
                <a:solidFill>
                  <a:schemeClr val="tx1"/>
                </a:solidFill>
              </a:rPr>
              <a:t>Yo voy </a:t>
            </a:r>
            <a:r>
              <a:rPr lang="es-ES" b="1" i="1" dirty="0" smtClean="0">
                <a:solidFill>
                  <a:srgbClr val="FF0000"/>
                </a:solidFill>
              </a:rPr>
              <a:t>al </a:t>
            </a:r>
            <a:r>
              <a:rPr lang="es-ES" b="1" i="1" dirty="0" smtClean="0">
                <a:solidFill>
                  <a:schemeClr val="tx1"/>
                </a:solidFill>
              </a:rPr>
              <a:t>cine/ yo voy </a:t>
            </a:r>
            <a:r>
              <a:rPr lang="es-ES" b="1" i="1" dirty="0" smtClean="0">
                <a:solidFill>
                  <a:srgbClr val="FF0000"/>
                </a:solidFill>
              </a:rPr>
              <a:t>del</a:t>
            </a:r>
            <a:r>
              <a:rPr lang="es-ES" b="1" i="1" dirty="0" smtClean="0">
                <a:solidFill>
                  <a:schemeClr val="tx1"/>
                </a:solidFill>
              </a:rPr>
              <a:t> cine</a:t>
            </a:r>
          </a:p>
          <a:p>
            <a:pPr algn="ctr"/>
            <a:r>
              <a:rPr lang="es-ES" b="1" i="1" dirty="0" smtClean="0">
                <a:solidFill>
                  <a:schemeClr val="tx1"/>
                </a:solidFill>
              </a:rPr>
              <a:t>Yo voy </a:t>
            </a:r>
            <a:r>
              <a:rPr lang="es-ES" b="1" i="1" dirty="0" smtClean="0">
                <a:solidFill>
                  <a:srgbClr val="FF0000"/>
                </a:solidFill>
              </a:rPr>
              <a:t>a la </a:t>
            </a:r>
            <a:r>
              <a:rPr lang="es-ES" b="1" i="1" dirty="0" smtClean="0">
                <a:solidFill>
                  <a:schemeClr val="tx1"/>
                </a:solidFill>
              </a:rPr>
              <a:t>escuela/ yo voy </a:t>
            </a:r>
            <a:r>
              <a:rPr lang="es-ES" b="1" i="1" dirty="0" smtClean="0">
                <a:solidFill>
                  <a:srgbClr val="FF0000"/>
                </a:solidFill>
              </a:rPr>
              <a:t>de la </a:t>
            </a:r>
            <a:r>
              <a:rPr lang="es-ES" b="1" i="1" dirty="0" smtClean="0">
                <a:solidFill>
                  <a:schemeClr val="tx1"/>
                </a:solidFill>
              </a:rPr>
              <a:t>escuela </a:t>
            </a:r>
            <a:endParaRPr lang="uk-UA" b="1" i="1" dirty="0">
              <a:solidFill>
                <a:schemeClr val="tx1"/>
              </a:solidFill>
            </a:endParaRPr>
          </a:p>
        </p:txBody>
      </p:sp>
    </p:spTree>
    <p:extLst>
      <p:ext uri="{BB962C8B-B14F-4D97-AF65-F5344CB8AC3E}">
        <p14:creationId xmlns:p14="http://schemas.microsoft.com/office/powerpoint/2010/main" val="295798694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Рисунок 9"/>
          <p:cNvPicPr>
            <a:picLocks noChangeAspect="1"/>
          </p:cNvPicPr>
          <p:nvPr/>
        </p:nvPicPr>
        <p:blipFill>
          <a:blip r:embed="rId2"/>
          <a:stretch>
            <a:fillRect/>
          </a:stretch>
        </p:blipFill>
        <p:spPr>
          <a:xfrm>
            <a:off x="5957444" y="2461206"/>
            <a:ext cx="2820795" cy="3055008"/>
          </a:xfrm>
          <a:prstGeom prst="rect">
            <a:avLst/>
          </a:prstGeom>
        </p:spPr>
      </p:pic>
      <p:sp>
        <p:nvSpPr>
          <p:cNvPr id="2" name="Заголовок 1"/>
          <p:cNvSpPr>
            <a:spLocks noGrp="1"/>
          </p:cNvSpPr>
          <p:nvPr>
            <p:ph type="title"/>
          </p:nvPr>
        </p:nvSpPr>
        <p:spPr>
          <a:xfrm>
            <a:off x="1295402" y="982133"/>
            <a:ext cx="9601196" cy="1303867"/>
          </a:xfrm>
        </p:spPr>
        <p:txBody>
          <a:bodyPr>
            <a:normAutofit fontScale="90000"/>
          </a:bodyPr>
          <a:lstStyle/>
          <a:p>
            <a:r>
              <a:rPr lang="en-US" dirty="0"/>
              <a:t>¿</a:t>
            </a:r>
            <a:r>
              <a:rPr lang="en-US" dirty="0" err="1"/>
              <a:t>Qué</a:t>
            </a:r>
            <a:r>
              <a:rPr lang="en-US" dirty="0"/>
              <a:t> </a:t>
            </a:r>
            <a:r>
              <a:rPr lang="en-US" dirty="0" err="1"/>
              <a:t>tiempo</a:t>
            </a:r>
            <a:r>
              <a:rPr lang="en-US" dirty="0"/>
              <a:t> </a:t>
            </a:r>
            <a:r>
              <a:rPr lang="en-US" dirty="0" err="1"/>
              <a:t>hace</a:t>
            </a:r>
            <a:r>
              <a:rPr lang="en-US" dirty="0"/>
              <a:t> hoy? </a:t>
            </a:r>
            <a:br>
              <a:rPr lang="en-US" dirty="0"/>
            </a:br>
            <a:r>
              <a:rPr lang="uk-UA" dirty="0" smtClean="0"/>
              <a:t>(Яка зараз погода?)</a:t>
            </a:r>
            <a:endParaRPr lang="uk-UA" dirty="0"/>
          </a:p>
        </p:txBody>
      </p:sp>
      <p:sp>
        <p:nvSpPr>
          <p:cNvPr id="3" name="Місце для вмісту 2"/>
          <p:cNvSpPr>
            <a:spLocks noGrp="1"/>
          </p:cNvSpPr>
          <p:nvPr>
            <p:ph idx="1"/>
          </p:nvPr>
        </p:nvSpPr>
        <p:spPr>
          <a:xfrm>
            <a:off x="4521076" y="4532332"/>
            <a:ext cx="6259284" cy="1343153"/>
          </a:xfrm>
        </p:spPr>
        <p:txBody>
          <a:bodyPr/>
          <a:lstStyle/>
          <a:p>
            <a:r>
              <a:rPr lang="en-US" dirty="0" err="1" smtClean="0"/>
              <a:t>Nieva</a:t>
            </a:r>
            <a:endParaRPr lang="uk-UA" dirty="0"/>
          </a:p>
        </p:txBody>
      </p:sp>
      <p:pic>
        <p:nvPicPr>
          <p:cNvPr id="4" name="Рисунок 3"/>
          <p:cNvPicPr>
            <a:picLocks noChangeAspect="1"/>
          </p:cNvPicPr>
          <p:nvPr/>
        </p:nvPicPr>
        <p:blipFill>
          <a:blip r:embed="rId3"/>
          <a:stretch>
            <a:fillRect/>
          </a:stretch>
        </p:blipFill>
        <p:spPr>
          <a:xfrm>
            <a:off x="8423575" y="1914108"/>
            <a:ext cx="3024994" cy="1799871"/>
          </a:xfrm>
          <a:prstGeom prst="rect">
            <a:avLst/>
          </a:prstGeom>
        </p:spPr>
      </p:pic>
      <p:sp>
        <p:nvSpPr>
          <p:cNvPr id="6" name="Прямокутник 5"/>
          <p:cNvSpPr/>
          <p:nvPr/>
        </p:nvSpPr>
        <p:spPr>
          <a:xfrm>
            <a:off x="9575074" y="3017520"/>
            <a:ext cx="1740412" cy="400110"/>
          </a:xfrm>
          <a:prstGeom prst="rect">
            <a:avLst/>
          </a:prstGeom>
        </p:spPr>
        <p:txBody>
          <a:bodyPr wrap="square">
            <a:spAutoFit/>
          </a:bodyPr>
          <a:lstStyle/>
          <a:p>
            <a:r>
              <a:rPr lang="en-US" sz="2000" b="1" dirty="0" err="1"/>
              <a:t>Está</a:t>
            </a:r>
            <a:r>
              <a:rPr lang="en-US" sz="2000" dirty="0"/>
              <a:t> </a:t>
            </a:r>
            <a:r>
              <a:rPr lang="en-US" sz="2000" b="1" dirty="0" err="1"/>
              <a:t>nublado</a:t>
            </a:r>
            <a:endParaRPr lang="uk-UA" sz="2000" b="1" dirty="0"/>
          </a:p>
        </p:txBody>
      </p:sp>
      <p:pic>
        <p:nvPicPr>
          <p:cNvPr id="1028" name="Picture 4" descr="Mujer mayor sudando en un día que hace calor | Gráficos de Clipart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0935" y="4084753"/>
            <a:ext cx="2323885" cy="2238309"/>
          </a:xfrm>
          <a:prstGeom prst="rect">
            <a:avLst/>
          </a:prstGeom>
          <a:noFill/>
          <a:extLst>
            <a:ext uri="{909E8E84-426E-40DD-AFC4-6F175D3DCCD1}">
              <a14:hiddenFill xmlns:a14="http://schemas.microsoft.com/office/drawing/2010/main">
                <a:solidFill>
                  <a:srgbClr val="FFFFFF"/>
                </a:solidFill>
              </a14:hiddenFill>
            </a:ext>
          </a:extLst>
        </p:spPr>
      </p:pic>
      <p:sp>
        <p:nvSpPr>
          <p:cNvPr id="7" name="Прямокутник 6"/>
          <p:cNvSpPr/>
          <p:nvPr/>
        </p:nvSpPr>
        <p:spPr>
          <a:xfrm>
            <a:off x="1142078" y="5602919"/>
            <a:ext cx="1317169" cy="369332"/>
          </a:xfrm>
          <a:prstGeom prst="rect">
            <a:avLst/>
          </a:prstGeom>
        </p:spPr>
        <p:txBody>
          <a:bodyPr wrap="square">
            <a:spAutoFit/>
          </a:bodyPr>
          <a:lstStyle/>
          <a:p>
            <a:r>
              <a:rPr lang="en-US" b="1" dirty="0" err="1"/>
              <a:t>Hace</a:t>
            </a:r>
            <a:r>
              <a:rPr lang="en-US" b="1" dirty="0"/>
              <a:t> </a:t>
            </a:r>
            <a:r>
              <a:rPr lang="en-US" b="1" dirty="0" err="1"/>
              <a:t>calor</a:t>
            </a:r>
            <a:endParaRPr lang="uk-UA" b="1" dirty="0"/>
          </a:p>
        </p:txBody>
      </p:sp>
      <p:pic>
        <p:nvPicPr>
          <p:cNvPr id="8" name="Рисунок 7"/>
          <p:cNvPicPr>
            <a:picLocks noChangeAspect="1"/>
          </p:cNvPicPr>
          <p:nvPr/>
        </p:nvPicPr>
        <p:blipFill>
          <a:blip r:embed="rId5"/>
          <a:stretch>
            <a:fillRect/>
          </a:stretch>
        </p:blipFill>
        <p:spPr>
          <a:xfrm>
            <a:off x="8976712" y="3822813"/>
            <a:ext cx="1803648" cy="2355785"/>
          </a:xfrm>
          <a:prstGeom prst="rect">
            <a:avLst/>
          </a:prstGeom>
        </p:spPr>
      </p:pic>
      <p:sp>
        <p:nvSpPr>
          <p:cNvPr id="9" name="Прямокутник 8"/>
          <p:cNvSpPr/>
          <p:nvPr/>
        </p:nvSpPr>
        <p:spPr>
          <a:xfrm>
            <a:off x="10112152" y="5387475"/>
            <a:ext cx="1336417" cy="400110"/>
          </a:xfrm>
          <a:prstGeom prst="rect">
            <a:avLst/>
          </a:prstGeom>
        </p:spPr>
        <p:txBody>
          <a:bodyPr wrap="square">
            <a:spAutoFit/>
          </a:bodyPr>
          <a:lstStyle/>
          <a:p>
            <a:r>
              <a:rPr lang="en-US" sz="2000" b="1" dirty="0" err="1"/>
              <a:t>Hace</a:t>
            </a:r>
            <a:r>
              <a:rPr lang="en-US" sz="2000" dirty="0"/>
              <a:t> </a:t>
            </a:r>
            <a:r>
              <a:rPr lang="en-US" sz="2000" b="1" dirty="0" err="1"/>
              <a:t>frío</a:t>
            </a:r>
            <a:r>
              <a:rPr lang="en-US" sz="2000" dirty="0"/>
              <a:t> </a:t>
            </a:r>
            <a:endParaRPr lang="uk-UA" sz="2000" dirty="0"/>
          </a:p>
        </p:txBody>
      </p:sp>
      <p:sp>
        <p:nvSpPr>
          <p:cNvPr id="11" name="Прямокутник 10"/>
          <p:cNvSpPr/>
          <p:nvPr/>
        </p:nvSpPr>
        <p:spPr>
          <a:xfrm>
            <a:off x="6950847" y="5175412"/>
            <a:ext cx="1399742" cy="461665"/>
          </a:xfrm>
          <a:prstGeom prst="rect">
            <a:avLst/>
          </a:prstGeom>
        </p:spPr>
        <p:txBody>
          <a:bodyPr wrap="none">
            <a:spAutoFit/>
          </a:bodyPr>
          <a:lstStyle/>
          <a:p>
            <a:r>
              <a:rPr lang="en-US" sz="2400" b="1" dirty="0" err="1"/>
              <a:t>Hace</a:t>
            </a:r>
            <a:r>
              <a:rPr lang="en-US" sz="2400" b="1" dirty="0"/>
              <a:t> sol</a:t>
            </a:r>
            <a:r>
              <a:rPr lang="en-US" sz="2400" dirty="0"/>
              <a:t>.</a:t>
            </a:r>
            <a:endParaRPr lang="en-US" sz="2400" dirty="0"/>
          </a:p>
        </p:txBody>
      </p:sp>
      <p:pic>
        <p:nvPicPr>
          <p:cNvPr id="12" name="Рисунок 11"/>
          <p:cNvPicPr>
            <a:picLocks noChangeAspect="1"/>
          </p:cNvPicPr>
          <p:nvPr/>
        </p:nvPicPr>
        <p:blipFill>
          <a:blip r:embed="rId6"/>
          <a:stretch>
            <a:fillRect/>
          </a:stretch>
        </p:blipFill>
        <p:spPr>
          <a:xfrm>
            <a:off x="3326896" y="3094014"/>
            <a:ext cx="2693571" cy="2693571"/>
          </a:xfrm>
          <a:prstGeom prst="rect">
            <a:avLst/>
          </a:prstGeom>
        </p:spPr>
      </p:pic>
      <p:sp>
        <p:nvSpPr>
          <p:cNvPr id="13" name="Прямокутник 12"/>
          <p:cNvSpPr/>
          <p:nvPr/>
        </p:nvSpPr>
        <p:spPr>
          <a:xfrm>
            <a:off x="4963934" y="5787585"/>
            <a:ext cx="1390637" cy="400110"/>
          </a:xfrm>
          <a:prstGeom prst="rect">
            <a:avLst/>
          </a:prstGeom>
        </p:spPr>
        <p:txBody>
          <a:bodyPr wrap="square">
            <a:spAutoFit/>
          </a:bodyPr>
          <a:lstStyle/>
          <a:p>
            <a:r>
              <a:rPr lang="en-US" sz="2000" b="1" dirty="0" err="1"/>
              <a:t>Llueve</a:t>
            </a:r>
            <a:endParaRPr lang="uk-UA" sz="2000" b="1" dirty="0"/>
          </a:p>
        </p:txBody>
      </p:sp>
      <p:pic>
        <p:nvPicPr>
          <p:cNvPr id="14" name="Рисунок 13"/>
          <p:cNvPicPr>
            <a:picLocks noChangeAspect="1"/>
          </p:cNvPicPr>
          <p:nvPr/>
        </p:nvPicPr>
        <p:blipFill>
          <a:blip r:embed="rId7"/>
          <a:stretch>
            <a:fillRect/>
          </a:stretch>
        </p:blipFill>
        <p:spPr>
          <a:xfrm>
            <a:off x="743431" y="1430628"/>
            <a:ext cx="2572649" cy="1885950"/>
          </a:xfrm>
          <a:prstGeom prst="rect">
            <a:avLst/>
          </a:prstGeom>
        </p:spPr>
      </p:pic>
      <p:sp>
        <p:nvSpPr>
          <p:cNvPr id="17" name="Прямокутник 16"/>
          <p:cNvSpPr/>
          <p:nvPr/>
        </p:nvSpPr>
        <p:spPr>
          <a:xfrm>
            <a:off x="1209883" y="3389329"/>
            <a:ext cx="1592663" cy="400110"/>
          </a:xfrm>
          <a:prstGeom prst="rect">
            <a:avLst/>
          </a:prstGeom>
        </p:spPr>
        <p:txBody>
          <a:bodyPr wrap="square">
            <a:spAutoFit/>
          </a:bodyPr>
          <a:lstStyle/>
          <a:p>
            <a:r>
              <a:rPr lang="es-ES" sz="2000" b="1" dirty="0" smtClean="0"/>
              <a:t>Nieva</a:t>
            </a:r>
            <a:endParaRPr lang="en-US" sz="2000" dirty="0"/>
          </a:p>
        </p:txBody>
      </p:sp>
    </p:spTree>
    <p:extLst>
      <p:ext uri="{BB962C8B-B14F-4D97-AF65-F5344CB8AC3E}">
        <p14:creationId xmlns:p14="http://schemas.microsoft.com/office/powerpoint/2010/main" val="392680270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s-ES" dirty="0"/>
              <a:t>ver – бачити; дивитися</a:t>
            </a:r>
            <a:endParaRPr lang="uk-UA" dirty="0"/>
          </a:p>
        </p:txBody>
      </p:sp>
      <p:sp>
        <p:nvSpPr>
          <p:cNvPr id="3" name="Місце для вмісту 2"/>
          <p:cNvSpPr>
            <a:spLocks noGrp="1"/>
          </p:cNvSpPr>
          <p:nvPr>
            <p:ph idx="1"/>
          </p:nvPr>
        </p:nvSpPr>
        <p:spPr/>
        <p:txBody>
          <a:bodyPr/>
          <a:lstStyle/>
          <a:p>
            <a:r>
              <a:rPr lang="es-ES" dirty="0" smtClean="0"/>
              <a:t>Yo </a:t>
            </a:r>
            <a:r>
              <a:rPr lang="es-ES" dirty="0"/>
              <a:t>veo </a:t>
            </a:r>
            <a:endParaRPr lang="es-ES" dirty="0" smtClean="0"/>
          </a:p>
          <a:p>
            <a:r>
              <a:rPr lang="es-ES" dirty="0" smtClean="0"/>
              <a:t>Tú </a:t>
            </a:r>
            <a:r>
              <a:rPr lang="es-ES" dirty="0"/>
              <a:t>ves </a:t>
            </a:r>
            <a:endParaRPr lang="es-ES" dirty="0" smtClean="0"/>
          </a:p>
          <a:p>
            <a:r>
              <a:rPr lang="es-ES" dirty="0" smtClean="0"/>
              <a:t>Él</a:t>
            </a:r>
            <a:r>
              <a:rPr lang="es-ES" dirty="0"/>
              <a:t>, ella, Usted ve </a:t>
            </a:r>
            <a:endParaRPr lang="es-ES" dirty="0" smtClean="0"/>
          </a:p>
          <a:p>
            <a:r>
              <a:rPr lang="es-ES" dirty="0" smtClean="0"/>
              <a:t>Nosotros</a:t>
            </a:r>
            <a:r>
              <a:rPr lang="es-ES" dirty="0"/>
              <a:t>, -as  vemos </a:t>
            </a:r>
            <a:endParaRPr lang="es-ES" dirty="0" smtClean="0"/>
          </a:p>
          <a:p>
            <a:r>
              <a:rPr lang="es-ES" dirty="0" smtClean="0"/>
              <a:t>Vosotros</a:t>
            </a:r>
            <a:r>
              <a:rPr lang="es-ES" dirty="0"/>
              <a:t>, -as  veis </a:t>
            </a:r>
            <a:endParaRPr lang="es-ES" dirty="0" smtClean="0"/>
          </a:p>
          <a:p>
            <a:r>
              <a:rPr lang="es-ES" dirty="0" smtClean="0"/>
              <a:t>Ellos</a:t>
            </a:r>
            <a:r>
              <a:rPr lang="es-ES" dirty="0"/>
              <a:t>, ellas, </a:t>
            </a:r>
            <a:r>
              <a:rPr lang="es-ES" dirty="0" smtClean="0"/>
              <a:t>Ustedes </a:t>
            </a:r>
            <a:r>
              <a:rPr lang="es-ES" dirty="0"/>
              <a:t> ven</a:t>
            </a:r>
            <a:endParaRPr lang="uk-UA" dirty="0"/>
          </a:p>
        </p:txBody>
      </p:sp>
      <p:sp>
        <p:nvSpPr>
          <p:cNvPr id="4" name="Прямокутник 3"/>
          <p:cNvSpPr/>
          <p:nvPr/>
        </p:nvSpPr>
        <p:spPr>
          <a:xfrm>
            <a:off x="5590903" y="2556931"/>
            <a:ext cx="5760720" cy="3425857"/>
          </a:xfrm>
          <a:prstGeom prst="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uk-UA" dirty="0" smtClean="0">
                <a:solidFill>
                  <a:srgbClr val="FF0000"/>
                </a:solidFill>
                <a:latin typeface="Times New Roman" panose="02020603050405020304" pitchFamily="18" charset="0"/>
                <a:cs typeface="Times New Roman" panose="02020603050405020304" pitchFamily="18" charset="0"/>
              </a:rPr>
              <a:t>Важливо!!!</a:t>
            </a:r>
            <a:r>
              <a:rPr lang="uk-UA" dirty="0" smtClean="0">
                <a:solidFill>
                  <a:schemeClr val="tx1"/>
                </a:solidFill>
                <a:latin typeface="Times New Roman" panose="02020603050405020304" pitchFamily="18" charset="0"/>
                <a:cs typeface="Times New Roman" panose="02020603050405020304" pitchFamily="18" charset="0"/>
              </a:rPr>
              <a:t>Дієслово </a:t>
            </a:r>
            <a:r>
              <a:rPr lang="en-US" dirty="0" err="1">
                <a:solidFill>
                  <a:schemeClr val="tx1"/>
                </a:solidFill>
                <a:latin typeface="Times New Roman" panose="02020603050405020304" pitchFamily="18" charset="0"/>
                <a:cs typeface="Times New Roman" panose="02020603050405020304" pitchFamily="18" charset="0"/>
              </a:rPr>
              <a:t>ver</a:t>
            </a:r>
            <a:r>
              <a:rPr lang="en-US" dirty="0">
                <a:solidFill>
                  <a:schemeClr val="tx1"/>
                </a:solidFill>
                <a:latin typeface="Times New Roman" panose="02020603050405020304" pitchFamily="18" charset="0"/>
                <a:cs typeface="Times New Roman" panose="02020603050405020304" pitchFamily="18" charset="0"/>
              </a:rPr>
              <a:t> </a:t>
            </a:r>
            <a:r>
              <a:rPr lang="uk-UA" dirty="0">
                <a:solidFill>
                  <a:schemeClr val="tx1"/>
                </a:solidFill>
                <a:latin typeface="Times New Roman" panose="02020603050405020304" pitchFamily="18" charset="0"/>
                <a:cs typeface="Times New Roman" panose="02020603050405020304" pitchFamily="18" charset="0"/>
              </a:rPr>
              <a:t>вживається з прийменником </a:t>
            </a:r>
            <a:r>
              <a:rPr lang="uk-UA" u="sng" dirty="0">
                <a:solidFill>
                  <a:srgbClr val="FF0000"/>
                </a:solidFill>
                <a:latin typeface="Times New Roman" panose="02020603050405020304" pitchFamily="18" charset="0"/>
                <a:cs typeface="Times New Roman" panose="02020603050405020304" pitchFamily="18" charset="0"/>
              </a:rPr>
              <a:t>а </a:t>
            </a:r>
            <a:r>
              <a:rPr lang="uk-UA" dirty="0">
                <a:solidFill>
                  <a:schemeClr val="tx1"/>
                </a:solidFill>
                <a:latin typeface="Times New Roman" panose="02020603050405020304" pitchFamily="18" charset="0"/>
                <a:cs typeface="Times New Roman" panose="02020603050405020304" pitchFamily="18" charset="0"/>
              </a:rPr>
              <a:t>перед іменником, який позначає особу. </a:t>
            </a:r>
            <a:endParaRPr lang="uk-UA" dirty="0" smtClean="0">
              <a:solidFill>
                <a:schemeClr val="tx1"/>
              </a:solidFill>
              <a:latin typeface="Times New Roman" panose="02020603050405020304" pitchFamily="18" charset="0"/>
              <a:cs typeface="Times New Roman" panose="02020603050405020304" pitchFamily="18" charset="0"/>
            </a:endParaRPr>
          </a:p>
          <a:p>
            <a:endParaRPr lang="uk-UA" dirty="0" smtClean="0">
              <a:solidFill>
                <a:schemeClr val="tx1"/>
              </a:solidFill>
              <a:latin typeface="Times New Roman" panose="02020603050405020304" pitchFamily="18" charset="0"/>
              <a:cs typeface="Times New Roman" panose="02020603050405020304" pitchFamily="18" charset="0"/>
            </a:endParaRPr>
          </a:p>
          <a:p>
            <a:r>
              <a:rPr lang="en-US" dirty="0" err="1" smtClean="0">
                <a:solidFill>
                  <a:schemeClr val="tx1"/>
                </a:solidFill>
                <a:latin typeface="Times New Roman" panose="02020603050405020304" pitchFamily="18" charset="0"/>
                <a:cs typeface="Times New Roman" panose="02020603050405020304" pitchFamily="18" charset="0"/>
              </a:rPr>
              <a:t>Yo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veo</a:t>
            </a:r>
            <a:r>
              <a:rPr lang="en-US" dirty="0">
                <a:solidFill>
                  <a:schemeClr val="tx1"/>
                </a:solidFill>
                <a:latin typeface="Times New Roman" panose="02020603050405020304" pitchFamily="18" charset="0"/>
                <a:cs typeface="Times New Roman" panose="02020603050405020304" pitchFamily="18" charset="0"/>
              </a:rPr>
              <a:t> la tele. – </a:t>
            </a:r>
            <a:r>
              <a:rPr lang="uk-UA" dirty="0">
                <a:solidFill>
                  <a:schemeClr val="tx1"/>
                </a:solidFill>
                <a:latin typeface="Times New Roman" panose="02020603050405020304" pitchFamily="18" charset="0"/>
                <a:cs typeface="Times New Roman" panose="02020603050405020304" pitchFamily="18" charset="0"/>
              </a:rPr>
              <a:t>Я дивлюсь телевізор. </a:t>
            </a:r>
            <a:endParaRPr lang="uk-UA" dirty="0" smtClean="0">
              <a:solidFill>
                <a:schemeClr val="tx1"/>
              </a:solidFill>
              <a:latin typeface="Times New Roman" panose="02020603050405020304" pitchFamily="18" charset="0"/>
              <a:cs typeface="Times New Roman" panose="02020603050405020304" pitchFamily="18" charset="0"/>
            </a:endParaRPr>
          </a:p>
          <a:p>
            <a:r>
              <a:rPr lang="en-US" dirty="0" err="1" smtClean="0">
                <a:solidFill>
                  <a:schemeClr val="tx1"/>
                </a:solidFill>
                <a:latin typeface="Times New Roman" panose="02020603050405020304" pitchFamily="18" charset="0"/>
                <a:cs typeface="Times New Roman" panose="02020603050405020304" pitchFamily="18" charset="0"/>
              </a:rPr>
              <a:t>Él</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ve</a:t>
            </a:r>
            <a:r>
              <a:rPr lang="en-US" dirty="0">
                <a:solidFill>
                  <a:schemeClr val="tx1"/>
                </a:solidFill>
                <a:latin typeface="Times New Roman" panose="02020603050405020304" pitchFamily="18" charset="0"/>
                <a:cs typeface="Times New Roman" panose="02020603050405020304" pitchFamily="18" charset="0"/>
              </a:rPr>
              <a:t> el </a:t>
            </a:r>
            <a:r>
              <a:rPr lang="en-US" dirty="0" err="1">
                <a:solidFill>
                  <a:schemeClr val="tx1"/>
                </a:solidFill>
                <a:latin typeface="Times New Roman" panose="02020603050405020304" pitchFamily="18" charset="0"/>
                <a:cs typeface="Times New Roman" panose="02020603050405020304" pitchFamily="18" charset="0"/>
              </a:rPr>
              <a:t>cielo</a:t>
            </a:r>
            <a:r>
              <a:rPr lang="en-US" dirty="0">
                <a:solidFill>
                  <a:schemeClr val="tx1"/>
                </a:solidFill>
                <a:latin typeface="Times New Roman" panose="02020603050405020304" pitchFamily="18" charset="0"/>
                <a:cs typeface="Times New Roman" panose="02020603050405020304" pitchFamily="18" charset="0"/>
              </a:rPr>
              <a:t> y las </a:t>
            </a:r>
            <a:r>
              <a:rPr lang="en-US" dirty="0" err="1">
                <a:solidFill>
                  <a:schemeClr val="tx1"/>
                </a:solidFill>
                <a:latin typeface="Times New Roman" panose="02020603050405020304" pitchFamily="18" charset="0"/>
                <a:cs typeface="Times New Roman" panose="02020603050405020304" pitchFamily="18" charset="0"/>
              </a:rPr>
              <a:t>nubes</a:t>
            </a:r>
            <a:r>
              <a:rPr lang="en-US" dirty="0">
                <a:solidFill>
                  <a:schemeClr val="tx1"/>
                </a:solidFill>
                <a:latin typeface="Times New Roman" panose="02020603050405020304" pitchFamily="18" charset="0"/>
                <a:cs typeface="Times New Roman" panose="02020603050405020304" pitchFamily="18" charset="0"/>
              </a:rPr>
              <a:t>. – </a:t>
            </a:r>
            <a:r>
              <a:rPr lang="uk-UA" dirty="0">
                <a:solidFill>
                  <a:schemeClr val="tx1"/>
                </a:solidFill>
                <a:latin typeface="Times New Roman" panose="02020603050405020304" pitchFamily="18" charset="0"/>
                <a:cs typeface="Times New Roman" panose="02020603050405020304" pitchFamily="18" charset="0"/>
              </a:rPr>
              <a:t>Він бачить небо і хмари. </a:t>
            </a:r>
            <a:endParaRPr lang="uk-UA" dirty="0" smtClean="0">
              <a:solidFill>
                <a:schemeClr val="tx1"/>
              </a:solidFill>
              <a:latin typeface="Times New Roman" panose="02020603050405020304" pitchFamily="18" charset="0"/>
              <a:cs typeface="Times New Roman" panose="02020603050405020304" pitchFamily="18" charset="0"/>
            </a:endParaRPr>
          </a:p>
          <a:p>
            <a:r>
              <a:rPr lang="en-US" dirty="0" err="1" smtClean="0">
                <a:solidFill>
                  <a:schemeClr val="tx1"/>
                </a:solidFill>
                <a:latin typeface="Times New Roman" panose="02020603050405020304" pitchFamily="18" charset="0"/>
                <a:cs typeface="Times New Roman" panose="02020603050405020304" pitchFamily="18" charset="0"/>
              </a:rPr>
              <a:t>Yo</a:t>
            </a:r>
            <a:r>
              <a:rPr lang="en-US" dirty="0" smtClean="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veo</a:t>
            </a:r>
            <a:r>
              <a:rPr lang="en-US" dirty="0">
                <a:solidFill>
                  <a:schemeClr val="tx1"/>
                </a:solidFill>
                <a:latin typeface="Times New Roman" panose="02020603050405020304" pitchFamily="18" charset="0"/>
                <a:cs typeface="Times New Roman" panose="02020603050405020304" pitchFamily="18" charset="0"/>
              </a:rPr>
              <a:t> </a:t>
            </a:r>
            <a:r>
              <a:rPr lang="en-US" u="sng" dirty="0">
                <a:solidFill>
                  <a:srgbClr val="FF0000"/>
                </a:solidFill>
                <a:latin typeface="Times New Roman" panose="02020603050405020304" pitchFamily="18" charset="0"/>
                <a:cs typeface="Times New Roman" panose="02020603050405020304" pitchFamily="18" charset="0"/>
              </a:rPr>
              <a:t>a </a:t>
            </a:r>
            <a:r>
              <a:rPr lang="en-US" dirty="0">
                <a:solidFill>
                  <a:schemeClr val="tx1"/>
                </a:solidFill>
                <a:latin typeface="Times New Roman" panose="02020603050405020304" pitchFamily="18" charset="0"/>
                <a:cs typeface="Times New Roman" panose="02020603050405020304" pitchFamily="18" charset="0"/>
              </a:rPr>
              <a:t>las </a:t>
            </a:r>
            <a:r>
              <a:rPr lang="en-US" dirty="0" err="1">
                <a:solidFill>
                  <a:schemeClr val="tx1"/>
                </a:solidFill>
                <a:latin typeface="Times New Roman" panose="02020603050405020304" pitchFamily="18" charset="0"/>
                <a:cs typeface="Times New Roman" panose="02020603050405020304" pitchFamily="18" charset="0"/>
              </a:rPr>
              <a:t>amigas</a:t>
            </a:r>
            <a:r>
              <a:rPr lang="en-US" dirty="0">
                <a:solidFill>
                  <a:schemeClr val="tx1"/>
                </a:solidFill>
                <a:latin typeface="Times New Roman" panose="02020603050405020304" pitchFamily="18" charset="0"/>
                <a:cs typeface="Times New Roman" panose="02020603050405020304" pitchFamily="18" charset="0"/>
              </a:rPr>
              <a:t> </a:t>
            </a:r>
            <a:r>
              <a:rPr lang="en-US" dirty="0" err="1">
                <a:solidFill>
                  <a:schemeClr val="tx1"/>
                </a:solidFill>
                <a:latin typeface="Times New Roman" panose="02020603050405020304" pitchFamily="18" charset="0"/>
                <a:cs typeface="Times New Roman" panose="02020603050405020304" pitchFamily="18" charset="0"/>
              </a:rPr>
              <a:t>en</a:t>
            </a:r>
            <a:r>
              <a:rPr lang="en-US" dirty="0">
                <a:solidFill>
                  <a:schemeClr val="tx1"/>
                </a:solidFill>
                <a:latin typeface="Times New Roman" panose="02020603050405020304" pitchFamily="18" charset="0"/>
                <a:cs typeface="Times New Roman" panose="02020603050405020304" pitchFamily="18" charset="0"/>
              </a:rPr>
              <a:t> el </a:t>
            </a:r>
            <a:r>
              <a:rPr lang="en-US" dirty="0" err="1">
                <a:solidFill>
                  <a:schemeClr val="tx1"/>
                </a:solidFill>
                <a:latin typeface="Times New Roman" panose="02020603050405020304" pitchFamily="18" charset="0"/>
                <a:cs typeface="Times New Roman" panose="02020603050405020304" pitchFamily="18" charset="0"/>
              </a:rPr>
              <a:t>parque</a:t>
            </a:r>
            <a:r>
              <a:rPr lang="en-US" dirty="0">
                <a:solidFill>
                  <a:schemeClr val="tx1"/>
                </a:solidFill>
                <a:latin typeface="Times New Roman" panose="02020603050405020304" pitchFamily="18" charset="0"/>
                <a:cs typeface="Times New Roman" panose="02020603050405020304" pitchFamily="18" charset="0"/>
              </a:rPr>
              <a:t>. – </a:t>
            </a:r>
            <a:r>
              <a:rPr lang="uk-UA" dirty="0" smtClean="0">
                <a:solidFill>
                  <a:schemeClr val="tx1"/>
                </a:solidFill>
                <a:latin typeface="Times New Roman" panose="02020603050405020304" pitchFamily="18" charset="0"/>
                <a:cs typeface="Times New Roman" panose="02020603050405020304" pitchFamily="18" charset="0"/>
              </a:rPr>
              <a:t>Я</a:t>
            </a:r>
            <a:r>
              <a:rPr lang="uk-UA" dirty="0">
                <a:solidFill>
                  <a:schemeClr val="tx1"/>
                </a:solidFill>
                <a:latin typeface="Times New Roman" panose="02020603050405020304" pitchFamily="18" charset="0"/>
                <a:cs typeface="Times New Roman" panose="02020603050405020304" pitchFamily="18" charset="0"/>
              </a:rPr>
              <a:t> бачу подруг у парку. </a:t>
            </a:r>
            <a:endParaRPr lang="uk-UA" dirty="0" smtClean="0">
              <a:solidFill>
                <a:schemeClr val="tx1"/>
              </a:solidFill>
              <a:latin typeface="Times New Roman" panose="02020603050405020304" pitchFamily="18" charset="0"/>
              <a:cs typeface="Times New Roman" panose="02020603050405020304" pitchFamily="18" charset="0"/>
            </a:endParaRPr>
          </a:p>
          <a:p>
            <a:r>
              <a:rPr lang="uk-UA" dirty="0" smtClean="0">
                <a:solidFill>
                  <a:schemeClr val="tx1"/>
                </a:solidFill>
                <a:latin typeface="Times New Roman" panose="02020603050405020304" pitchFamily="18" charset="0"/>
                <a:cs typeface="Times New Roman" panose="02020603050405020304" pitchFamily="18" charset="0"/>
              </a:rPr>
              <a:t>¿</a:t>
            </a:r>
            <a:r>
              <a:rPr lang="en-US" dirty="0" err="1">
                <a:solidFill>
                  <a:schemeClr val="tx1"/>
                </a:solidFill>
                <a:latin typeface="Times New Roman" panose="02020603050405020304" pitchFamily="18" charset="0"/>
                <a:cs typeface="Times New Roman" panose="02020603050405020304" pitchFamily="18" charset="0"/>
              </a:rPr>
              <a:t>Ves</a:t>
            </a:r>
            <a:r>
              <a:rPr lang="en-US" dirty="0">
                <a:solidFill>
                  <a:schemeClr val="tx1"/>
                </a:solidFill>
                <a:latin typeface="Times New Roman" panose="02020603050405020304" pitchFamily="18" charset="0"/>
                <a:cs typeface="Times New Roman" panose="02020603050405020304" pitchFamily="18" charset="0"/>
              </a:rPr>
              <a:t> </a:t>
            </a:r>
            <a:r>
              <a:rPr lang="en-US" u="sng" dirty="0">
                <a:solidFill>
                  <a:srgbClr val="FF0000"/>
                </a:solidFill>
                <a:latin typeface="Times New Roman" panose="02020603050405020304" pitchFamily="18" charset="0"/>
                <a:cs typeface="Times New Roman" panose="02020603050405020304" pitchFamily="18" charset="0"/>
              </a:rPr>
              <a:t>a</a:t>
            </a:r>
            <a:r>
              <a:rPr lang="en-US" dirty="0">
                <a:solidFill>
                  <a:schemeClr val="tx1"/>
                </a:solidFill>
                <a:latin typeface="Times New Roman" panose="02020603050405020304" pitchFamily="18" charset="0"/>
                <a:cs typeface="Times New Roman" panose="02020603050405020304" pitchFamily="18" charset="0"/>
              </a:rPr>
              <a:t> Lolita? – </a:t>
            </a:r>
            <a:r>
              <a:rPr lang="uk-UA" dirty="0">
                <a:solidFill>
                  <a:schemeClr val="tx1"/>
                </a:solidFill>
                <a:latin typeface="Times New Roman" panose="02020603050405020304" pitchFamily="18" charset="0"/>
                <a:cs typeface="Times New Roman" panose="02020603050405020304" pitchFamily="18" charset="0"/>
              </a:rPr>
              <a:t>Ти бачиш </a:t>
            </a:r>
            <a:r>
              <a:rPr lang="uk-UA" dirty="0" err="1">
                <a:solidFill>
                  <a:schemeClr val="tx1"/>
                </a:solidFill>
                <a:latin typeface="Times New Roman" panose="02020603050405020304" pitchFamily="18" charset="0"/>
                <a:cs typeface="Times New Roman" panose="02020603050405020304" pitchFamily="18" charset="0"/>
              </a:rPr>
              <a:t>Лоліту</a:t>
            </a:r>
            <a:r>
              <a:rPr lang="uk-UA" dirty="0">
                <a:solidFill>
                  <a:schemeClr val="tx1"/>
                </a:solidFill>
                <a:latin typeface="Times New Roman" panose="02020603050405020304" pitchFamily="18" charset="0"/>
                <a:cs typeface="Times New Roman" panose="02020603050405020304" pitchFamily="18" charset="0"/>
              </a:rPr>
              <a:t>?</a:t>
            </a:r>
          </a:p>
          <a:p>
            <a:pPr algn="ctr"/>
            <a:endParaRPr lang="uk-UA" dirty="0"/>
          </a:p>
        </p:txBody>
      </p:sp>
    </p:spTree>
    <p:extLst>
      <p:ext uri="{BB962C8B-B14F-4D97-AF65-F5344CB8AC3E}">
        <p14:creationId xmlns:p14="http://schemas.microsoft.com/office/powerpoint/2010/main" val="534918524"/>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2" y="718458"/>
            <a:ext cx="9601196" cy="875211"/>
          </a:xfrm>
        </p:spPr>
        <p:txBody>
          <a:bodyPr/>
          <a:lstStyle/>
          <a:p>
            <a:r>
              <a:rPr lang="es-ES" b="1" dirty="0" smtClean="0"/>
              <a:t>Los meses del año</a:t>
            </a:r>
            <a:endParaRPr lang="uk-UA" b="1" dirty="0"/>
          </a:p>
        </p:txBody>
      </p:sp>
      <p:pic>
        <p:nvPicPr>
          <p:cNvPr id="4" name="Місце для вмісту 3"/>
          <p:cNvPicPr>
            <a:picLocks noGrp="1" noChangeAspect="1"/>
          </p:cNvPicPr>
          <p:nvPr>
            <p:ph idx="1"/>
          </p:nvPr>
        </p:nvPicPr>
        <p:blipFill>
          <a:blip r:embed="rId2"/>
          <a:stretch>
            <a:fillRect/>
          </a:stretch>
        </p:blipFill>
        <p:spPr>
          <a:xfrm>
            <a:off x="1090941" y="1463040"/>
            <a:ext cx="4419215" cy="4647430"/>
          </a:xfrm>
          <a:prstGeom prst="rect">
            <a:avLst/>
          </a:prstGeom>
        </p:spPr>
      </p:pic>
      <p:sp>
        <p:nvSpPr>
          <p:cNvPr id="5" name="Прямокутник 4"/>
          <p:cNvSpPr/>
          <p:nvPr/>
        </p:nvSpPr>
        <p:spPr>
          <a:xfrm>
            <a:off x="6217919" y="2413337"/>
            <a:ext cx="4820195" cy="3693319"/>
          </a:xfrm>
          <a:prstGeom prst="rect">
            <a:avLst/>
          </a:prstGeom>
        </p:spPr>
        <p:txBody>
          <a:bodyPr wrap="square">
            <a:spAutoFit/>
          </a:bodyPr>
          <a:lstStyle/>
          <a:p>
            <a:r>
              <a:rPr lang="uk-UA" b="1" dirty="0"/>
              <a:t>¿</a:t>
            </a:r>
            <a:r>
              <a:rPr lang="uk-UA" b="1" dirty="0" err="1"/>
              <a:t>En</a:t>
            </a:r>
            <a:r>
              <a:rPr lang="uk-UA" b="1" dirty="0"/>
              <a:t> </a:t>
            </a:r>
            <a:r>
              <a:rPr lang="uk-UA" b="1" dirty="0" err="1"/>
              <a:t>qué</a:t>
            </a:r>
            <a:r>
              <a:rPr lang="uk-UA" b="1" dirty="0"/>
              <a:t> </a:t>
            </a:r>
            <a:r>
              <a:rPr lang="uk-UA" b="1" dirty="0" err="1"/>
              <a:t>mes</a:t>
            </a:r>
            <a:r>
              <a:rPr lang="uk-UA" b="1" dirty="0"/>
              <a:t> </a:t>
            </a:r>
            <a:r>
              <a:rPr lang="uk-UA" b="1" dirty="0" err="1"/>
              <a:t>estamos</a:t>
            </a:r>
            <a:r>
              <a:rPr lang="uk-UA" b="1" dirty="0"/>
              <a:t>? </a:t>
            </a:r>
            <a:r>
              <a:rPr lang="uk-UA" b="1" i="1" dirty="0" smtClean="0"/>
              <a:t>Який зараз місяць?</a:t>
            </a:r>
            <a:endParaRPr lang="es-ES" b="1" i="1" dirty="0" smtClean="0"/>
          </a:p>
          <a:p>
            <a:r>
              <a:rPr lang="uk-UA" dirty="0" err="1" smtClean="0"/>
              <a:t>Estamos</a:t>
            </a:r>
            <a:r>
              <a:rPr lang="uk-UA" dirty="0" smtClean="0"/>
              <a:t> </a:t>
            </a:r>
            <a:r>
              <a:rPr lang="uk-UA" dirty="0" err="1"/>
              <a:t>en</a:t>
            </a:r>
            <a:r>
              <a:rPr lang="uk-UA" dirty="0"/>
              <a:t> </a:t>
            </a:r>
            <a:r>
              <a:rPr lang="uk-UA" dirty="0" err="1"/>
              <a:t>enero</a:t>
            </a:r>
            <a:r>
              <a:rPr lang="uk-UA" dirty="0"/>
              <a:t>. </a:t>
            </a:r>
            <a:r>
              <a:rPr lang="uk-UA" dirty="0" smtClean="0"/>
              <a:t> </a:t>
            </a:r>
            <a:r>
              <a:rPr lang="uk-UA" i="1" dirty="0" smtClean="0"/>
              <a:t>Зараз січень</a:t>
            </a:r>
            <a:endParaRPr lang="es-ES" i="1" dirty="0" smtClean="0"/>
          </a:p>
          <a:p>
            <a:r>
              <a:rPr lang="uk-UA" dirty="0" err="1" smtClean="0"/>
              <a:t>Estamos</a:t>
            </a:r>
            <a:r>
              <a:rPr lang="uk-UA" dirty="0" smtClean="0"/>
              <a:t> </a:t>
            </a:r>
            <a:r>
              <a:rPr lang="uk-UA" dirty="0" err="1"/>
              <a:t>en</a:t>
            </a:r>
            <a:r>
              <a:rPr lang="uk-UA" dirty="0"/>
              <a:t> ____________. </a:t>
            </a:r>
            <a:endParaRPr lang="es-ES" dirty="0" smtClean="0"/>
          </a:p>
          <a:p>
            <a:r>
              <a:rPr lang="uk-UA" dirty="0" err="1" smtClean="0"/>
              <a:t>Estamos</a:t>
            </a:r>
            <a:r>
              <a:rPr lang="uk-UA" dirty="0" smtClean="0"/>
              <a:t> </a:t>
            </a:r>
            <a:r>
              <a:rPr lang="uk-UA" dirty="0" err="1"/>
              <a:t>en</a:t>
            </a:r>
            <a:r>
              <a:rPr lang="uk-UA" dirty="0"/>
              <a:t> ____________. </a:t>
            </a:r>
            <a:endParaRPr lang="es-ES" dirty="0" smtClean="0"/>
          </a:p>
          <a:p>
            <a:r>
              <a:rPr lang="uk-UA" dirty="0" err="1" smtClean="0"/>
              <a:t>Estamos</a:t>
            </a:r>
            <a:r>
              <a:rPr lang="uk-UA" dirty="0" smtClean="0"/>
              <a:t> </a:t>
            </a:r>
            <a:r>
              <a:rPr lang="uk-UA" dirty="0" err="1"/>
              <a:t>en</a:t>
            </a:r>
            <a:r>
              <a:rPr lang="uk-UA" dirty="0"/>
              <a:t> ____________. </a:t>
            </a:r>
            <a:endParaRPr lang="es-ES" dirty="0" smtClean="0"/>
          </a:p>
          <a:p>
            <a:r>
              <a:rPr lang="uk-UA" dirty="0" err="1" smtClean="0"/>
              <a:t>Estamos</a:t>
            </a:r>
            <a:r>
              <a:rPr lang="uk-UA" dirty="0" smtClean="0"/>
              <a:t> </a:t>
            </a:r>
            <a:r>
              <a:rPr lang="uk-UA" dirty="0" err="1"/>
              <a:t>en</a:t>
            </a:r>
            <a:r>
              <a:rPr lang="uk-UA" dirty="0"/>
              <a:t> ____________. </a:t>
            </a:r>
            <a:endParaRPr lang="es-ES" dirty="0" smtClean="0"/>
          </a:p>
          <a:p>
            <a:r>
              <a:rPr lang="uk-UA" dirty="0" err="1" smtClean="0"/>
              <a:t>Estamos</a:t>
            </a:r>
            <a:r>
              <a:rPr lang="uk-UA" dirty="0" smtClean="0"/>
              <a:t> </a:t>
            </a:r>
            <a:r>
              <a:rPr lang="uk-UA" dirty="0" err="1"/>
              <a:t>en</a:t>
            </a:r>
            <a:r>
              <a:rPr lang="uk-UA" dirty="0"/>
              <a:t> ____________. </a:t>
            </a:r>
            <a:endParaRPr lang="es-ES" dirty="0" smtClean="0"/>
          </a:p>
          <a:p>
            <a:r>
              <a:rPr lang="uk-UA" dirty="0" err="1" smtClean="0"/>
              <a:t>Estamos</a:t>
            </a:r>
            <a:r>
              <a:rPr lang="uk-UA" dirty="0" smtClean="0"/>
              <a:t> </a:t>
            </a:r>
            <a:r>
              <a:rPr lang="uk-UA" dirty="0" err="1"/>
              <a:t>en</a:t>
            </a:r>
            <a:r>
              <a:rPr lang="uk-UA" dirty="0"/>
              <a:t> ____________. </a:t>
            </a:r>
            <a:endParaRPr lang="es-ES" dirty="0" smtClean="0"/>
          </a:p>
          <a:p>
            <a:r>
              <a:rPr lang="uk-UA" dirty="0" err="1" smtClean="0"/>
              <a:t>Estamos</a:t>
            </a:r>
            <a:r>
              <a:rPr lang="uk-UA" dirty="0" smtClean="0"/>
              <a:t> </a:t>
            </a:r>
            <a:r>
              <a:rPr lang="uk-UA" dirty="0" err="1"/>
              <a:t>en</a:t>
            </a:r>
            <a:r>
              <a:rPr lang="uk-UA" dirty="0"/>
              <a:t> ____________. </a:t>
            </a:r>
            <a:endParaRPr lang="es-ES" dirty="0" smtClean="0"/>
          </a:p>
          <a:p>
            <a:r>
              <a:rPr lang="uk-UA" dirty="0" err="1" smtClean="0"/>
              <a:t>Estamos</a:t>
            </a:r>
            <a:r>
              <a:rPr lang="uk-UA" dirty="0" smtClean="0"/>
              <a:t> </a:t>
            </a:r>
            <a:r>
              <a:rPr lang="uk-UA" dirty="0" err="1"/>
              <a:t>en</a:t>
            </a:r>
            <a:r>
              <a:rPr lang="uk-UA" dirty="0"/>
              <a:t> ____________. </a:t>
            </a:r>
            <a:endParaRPr lang="es-ES" dirty="0" smtClean="0"/>
          </a:p>
          <a:p>
            <a:r>
              <a:rPr lang="uk-UA" dirty="0" err="1" smtClean="0"/>
              <a:t>Estamos</a:t>
            </a:r>
            <a:r>
              <a:rPr lang="uk-UA" dirty="0" smtClean="0"/>
              <a:t> </a:t>
            </a:r>
            <a:r>
              <a:rPr lang="uk-UA" dirty="0" err="1"/>
              <a:t>en</a:t>
            </a:r>
            <a:r>
              <a:rPr lang="uk-UA" dirty="0"/>
              <a:t> ____________. </a:t>
            </a:r>
            <a:endParaRPr lang="es-ES" dirty="0" smtClean="0"/>
          </a:p>
          <a:p>
            <a:r>
              <a:rPr lang="uk-UA" dirty="0" err="1" smtClean="0"/>
              <a:t>Estamos</a:t>
            </a:r>
            <a:r>
              <a:rPr lang="uk-UA" dirty="0" smtClean="0"/>
              <a:t> </a:t>
            </a:r>
            <a:r>
              <a:rPr lang="uk-UA" dirty="0" err="1"/>
              <a:t>en</a:t>
            </a:r>
            <a:r>
              <a:rPr lang="uk-UA" dirty="0"/>
              <a:t> ____________. </a:t>
            </a:r>
            <a:endParaRPr lang="es-ES" dirty="0" smtClean="0"/>
          </a:p>
          <a:p>
            <a:r>
              <a:rPr lang="uk-UA" dirty="0" err="1" smtClean="0"/>
              <a:t>Estamos</a:t>
            </a:r>
            <a:r>
              <a:rPr lang="uk-UA" dirty="0" smtClean="0"/>
              <a:t> </a:t>
            </a:r>
            <a:r>
              <a:rPr lang="uk-UA" dirty="0" err="1"/>
              <a:t>en</a:t>
            </a:r>
            <a:r>
              <a:rPr lang="uk-UA" dirty="0"/>
              <a:t> ____________.</a:t>
            </a:r>
          </a:p>
        </p:txBody>
      </p:sp>
    </p:spTree>
    <p:extLst>
      <p:ext uri="{BB962C8B-B14F-4D97-AF65-F5344CB8AC3E}">
        <p14:creationId xmlns:p14="http://schemas.microsoft.com/office/powerpoint/2010/main" val="118838166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295402" y="982132"/>
            <a:ext cx="9601196" cy="702977"/>
          </a:xfrm>
        </p:spPr>
        <p:txBody>
          <a:bodyPr>
            <a:normAutofit fontScale="90000"/>
          </a:bodyPr>
          <a:lstStyle/>
          <a:p>
            <a:r>
              <a:rPr lang="es-ES" dirty="0" smtClean="0"/>
              <a:t>El tiempo</a:t>
            </a:r>
            <a:endParaRPr lang="uk-UA" dirty="0"/>
          </a:p>
        </p:txBody>
      </p:sp>
      <p:sp>
        <p:nvSpPr>
          <p:cNvPr id="3" name="Місце для вмісту 2"/>
          <p:cNvSpPr>
            <a:spLocks noGrp="1"/>
          </p:cNvSpPr>
          <p:nvPr>
            <p:ph idx="1"/>
          </p:nvPr>
        </p:nvSpPr>
        <p:spPr>
          <a:xfrm>
            <a:off x="1149530" y="1685109"/>
            <a:ext cx="10306595" cy="4362994"/>
          </a:xfrm>
        </p:spPr>
        <p:txBody>
          <a:bodyPr/>
          <a:lstStyle/>
          <a:p>
            <a:pPr marL="0" indent="0">
              <a:buNone/>
            </a:pPr>
            <a:r>
              <a:rPr lang="es-ES" dirty="0" smtClean="0"/>
              <a:t>	!Hola! Me llamo  Miguel. Hoy es sábado, los sábados no vamos a la escuela, no estudiamos, estamos en casa. </a:t>
            </a:r>
          </a:p>
          <a:p>
            <a:pPr marL="0" indent="0">
              <a:buNone/>
            </a:pPr>
            <a:r>
              <a:rPr lang="uk-UA" dirty="0" smtClean="0"/>
              <a:t>	</a:t>
            </a:r>
            <a:r>
              <a:rPr lang="es-ES" dirty="0" smtClean="0"/>
              <a:t>Estamos en marzo, hoy hace buen tiempo: hace sol, no llueve, hace calor, no está nublado. Me gusta cuando hace sol porque yo con mis amigos voy al parque para descansar, jugar al escondite, jugar al fútbol, montar en patimeta.</a:t>
            </a:r>
          </a:p>
          <a:p>
            <a:pPr marL="0" indent="0">
              <a:buNone/>
            </a:pPr>
            <a:r>
              <a:rPr lang="es-ES" dirty="0" smtClean="0"/>
              <a:t>	Cuando estamos en enero nosotros patinamos, montamos en trineo, hacemos muñecos de nieve. Cuando en la calle hace mal tiempo, nosotros estamos en casa y leemos el libro, miramos por </a:t>
            </a:r>
            <a:r>
              <a:rPr lang="es-ES" dirty="0"/>
              <a:t>la ventana y </a:t>
            </a:r>
            <a:r>
              <a:rPr lang="es-ES" dirty="0" smtClean="0"/>
              <a:t>vemos </a:t>
            </a:r>
            <a:r>
              <a:rPr lang="es-ES" dirty="0"/>
              <a:t>el cielo y las nubes azules y blancas. </a:t>
            </a:r>
            <a:r>
              <a:rPr lang="es-ES" dirty="0" smtClean="0"/>
              <a:t>Me gusta dibujar </a:t>
            </a:r>
            <a:r>
              <a:rPr lang="es-ES" dirty="0"/>
              <a:t>el cielo y las </a:t>
            </a:r>
            <a:r>
              <a:rPr lang="es-ES" dirty="0" smtClean="0"/>
              <a:t>nubes, el </a:t>
            </a:r>
            <a:r>
              <a:rPr lang="es-ES" dirty="0"/>
              <a:t>muñeco de nieve con un sombrero gris y una bufanda verde. </a:t>
            </a:r>
            <a:endParaRPr lang="uk-UA" dirty="0"/>
          </a:p>
        </p:txBody>
      </p:sp>
    </p:spTree>
    <p:extLst>
      <p:ext uri="{BB962C8B-B14F-4D97-AF65-F5344CB8AC3E}">
        <p14:creationId xmlns:p14="http://schemas.microsoft.com/office/powerpoint/2010/main" val="1967474797"/>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79269" y="681687"/>
            <a:ext cx="10672354" cy="729102"/>
          </a:xfrm>
        </p:spPr>
        <p:txBody>
          <a:bodyPr>
            <a:normAutofit fontScale="90000"/>
          </a:bodyPr>
          <a:lstStyle/>
          <a:p>
            <a:r>
              <a:rPr lang="es-ES" sz="3600" b="1" dirty="0" smtClean="0"/>
              <a:t>Decid si son verdsderas o falsas las opiniones del texto</a:t>
            </a:r>
            <a:r>
              <a:rPr lang="es-ES" dirty="0" smtClean="0"/>
              <a:t/>
            </a:r>
            <a:br>
              <a:rPr lang="es-ES" dirty="0" smtClean="0"/>
            </a:br>
            <a:r>
              <a:rPr lang="es-ES" sz="3600" i="1" dirty="0" smtClean="0"/>
              <a:t>(</a:t>
            </a:r>
            <a:r>
              <a:rPr lang="uk-UA" sz="3600" i="1" dirty="0" smtClean="0"/>
              <a:t>Скажіть, які твердження є правдиві, які неправдиві</a:t>
            </a:r>
            <a:r>
              <a:rPr lang="es-ES" sz="3600" i="1" dirty="0" smtClean="0"/>
              <a:t> </a:t>
            </a:r>
            <a:r>
              <a:rPr lang="uk-UA" sz="3600" i="1" dirty="0" smtClean="0"/>
              <a:t> по тексту )</a:t>
            </a:r>
            <a:endParaRPr lang="uk-UA" sz="3600" dirty="0"/>
          </a:p>
        </p:txBody>
      </p:sp>
      <p:sp>
        <p:nvSpPr>
          <p:cNvPr id="3" name="Місце для вмісту 2"/>
          <p:cNvSpPr>
            <a:spLocks noGrp="1"/>
          </p:cNvSpPr>
          <p:nvPr>
            <p:ph idx="1"/>
          </p:nvPr>
        </p:nvSpPr>
        <p:spPr>
          <a:xfrm>
            <a:off x="849086" y="2037806"/>
            <a:ext cx="10047511" cy="4153988"/>
          </a:xfrm>
        </p:spPr>
        <p:txBody>
          <a:bodyPr>
            <a:normAutofit fontScale="92500" lnSpcReduction="20000"/>
          </a:bodyPr>
          <a:lstStyle/>
          <a:p>
            <a:r>
              <a:rPr lang="uk-UA" dirty="0" smtClean="0"/>
              <a:t>1. </a:t>
            </a:r>
            <a:r>
              <a:rPr lang="es-ES" dirty="0"/>
              <a:t>E</a:t>
            </a:r>
            <a:r>
              <a:rPr lang="es-ES" dirty="0" smtClean="0"/>
              <a:t>l sábado los niños no van a la escuela </a:t>
            </a:r>
          </a:p>
          <a:p>
            <a:r>
              <a:rPr lang="es-ES" dirty="0" smtClean="0"/>
              <a:t>2. El sábado los niños estudian en casa</a:t>
            </a:r>
          </a:p>
          <a:p>
            <a:r>
              <a:rPr lang="es-ES" dirty="0" smtClean="0"/>
              <a:t>3. </a:t>
            </a:r>
            <a:r>
              <a:rPr lang="es-ES" dirty="0"/>
              <a:t>H</a:t>
            </a:r>
            <a:r>
              <a:rPr lang="es-ES" dirty="0" smtClean="0"/>
              <a:t>oy hace buen tiempo pero llueve.</a:t>
            </a:r>
          </a:p>
          <a:p>
            <a:r>
              <a:rPr lang="es-ES" dirty="0" smtClean="0"/>
              <a:t>4. Le gusta cuando hace sol</a:t>
            </a:r>
          </a:p>
          <a:p>
            <a:r>
              <a:rPr lang="es-ES" dirty="0" smtClean="0"/>
              <a:t>5. </a:t>
            </a:r>
            <a:r>
              <a:rPr lang="es-ES" dirty="0"/>
              <a:t>A</a:t>
            </a:r>
            <a:r>
              <a:rPr lang="es-ES" dirty="0" smtClean="0"/>
              <a:t>l chico no le gusta ir al parque con los amigos</a:t>
            </a:r>
          </a:p>
          <a:p>
            <a:r>
              <a:rPr lang="es-ES" dirty="0" smtClean="0"/>
              <a:t>6. En el parque le gusta montar en patineta.</a:t>
            </a:r>
          </a:p>
          <a:p>
            <a:r>
              <a:rPr lang="es-ES" dirty="0" smtClean="0"/>
              <a:t>7. En enero los niños juegan al fútbol en el patio</a:t>
            </a:r>
          </a:p>
          <a:p>
            <a:r>
              <a:rPr lang="es-ES" dirty="0" smtClean="0"/>
              <a:t>8. Cuando en la calle hace mal tiempo los niños están en casa</a:t>
            </a:r>
          </a:p>
          <a:p>
            <a:r>
              <a:rPr lang="es-ES" dirty="0" smtClean="0"/>
              <a:t>9. Cuando hace buen tiempo los niños leen los libros en casa</a:t>
            </a:r>
          </a:p>
          <a:p>
            <a:r>
              <a:rPr lang="es-ES" dirty="0" smtClean="0"/>
              <a:t>10. Al chico le gusta dibujar las ardillas en el parque</a:t>
            </a:r>
          </a:p>
          <a:p>
            <a:endParaRPr lang="uk-UA" dirty="0"/>
          </a:p>
        </p:txBody>
      </p:sp>
    </p:spTree>
    <p:extLst>
      <p:ext uri="{BB962C8B-B14F-4D97-AF65-F5344CB8AC3E}">
        <p14:creationId xmlns:p14="http://schemas.microsoft.com/office/powerpoint/2010/main" val="1669486401"/>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s-ES" dirty="0" smtClean="0"/>
              <a:t>Deberes de casa </a:t>
            </a:r>
            <a:r>
              <a:rPr lang="es-ES" i="1" dirty="0" smtClean="0"/>
              <a:t>(</a:t>
            </a:r>
            <a:r>
              <a:rPr lang="uk-UA" i="1" dirty="0" smtClean="0"/>
              <a:t>Домашнє завдання)</a:t>
            </a:r>
            <a:endParaRPr lang="uk-UA" i="1" dirty="0"/>
          </a:p>
        </p:txBody>
      </p:sp>
      <p:sp>
        <p:nvSpPr>
          <p:cNvPr id="3" name="Місце для вмісту 2"/>
          <p:cNvSpPr>
            <a:spLocks noGrp="1"/>
          </p:cNvSpPr>
          <p:nvPr>
            <p:ph idx="1"/>
          </p:nvPr>
        </p:nvSpPr>
        <p:spPr>
          <a:xfrm>
            <a:off x="1295401" y="1946367"/>
            <a:ext cx="9601196" cy="4284616"/>
          </a:xfrm>
        </p:spPr>
        <p:txBody>
          <a:bodyPr>
            <a:normAutofit fontScale="92500" lnSpcReduction="10000"/>
          </a:bodyPr>
          <a:lstStyle/>
          <a:p>
            <a:r>
              <a:rPr lang="es-ES" dirty="0" smtClean="0"/>
              <a:t>1.</a:t>
            </a:r>
            <a:r>
              <a:rPr lang="uk-UA" dirty="0" smtClean="0"/>
              <a:t> Ще раз переглянути </a:t>
            </a:r>
            <a:r>
              <a:rPr lang="uk-UA" u="sng" dirty="0" smtClean="0"/>
              <a:t>вивчити</a:t>
            </a:r>
            <a:r>
              <a:rPr lang="uk-UA" b="1" dirty="0" smtClean="0"/>
              <a:t> </a:t>
            </a:r>
            <a:r>
              <a:rPr lang="uk-UA" dirty="0" smtClean="0"/>
              <a:t>слова в рамках із сторінки 83 по 94.</a:t>
            </a:r>
          </a:p>
          <a:p>
            <a:r>
              <a:rPr lang="uk-UA" dirty="0" smtClean="0"/>
              <a:t>2. Вивчити відмінювання дієслів «йти» та «бачити».</a:t>
            </a:r>
          </a:p>
          <a:p>
            <a:r>
              <a:rPr lang="uk-UA" dirty="0" smtClean="0"/>
              <a:t>3. Написати </a:t>
            </a:r>
            <a:r>
              <a:rPr lang="uk-UA" dirty="0" err="1" smtClean="0"/>
              <a:t>впр</a:t>
            </a:r>
            <a:r>
              <a:rPr lang="uk-UA" dirty="0" smtClean="0"/>
              <a:t>. 8 сторінка 94 (</a:t>
            </a:r>
            <a:r>
              <a:rPr lang="ru-RU" dirty="0"/>
              <a:t>(</a:t>
            </a:r>
            <a:r>
              <a:rPr lang="ru-RU" dirty="0" err="1"/>
              <a:t>Доповніть</a:t>
            </a:r>
            <a:r>
              <a:rPr lang="ru-RU" dirty="0"/>
              <a:t>  текст  </a:t>
            </a:r>
            <a:r>
              <a:rPr lang="ru-RU" dirty="0" err="1"/>
              <a:t>дієсловом</a:t>
            </a:r>
            <a:r>
              <a:rPr lang="ru-RU" dirty="0"/>
              <a:t> </a:t>
            </a:r>
            <a:r>
              <a:rPr lang="ru-RU" dirty="0" err="1"/>
              <a:t>ver</a:t>
            </a:r>
            <a:r>
              <a:rPr lang="ru-RU" dirty="0"/>
              <a:t> (</a:t>
            </a:r>
            <a:r>
              <a:rPr lang="ru-RU" dirty="0" err="1"/>
              <a:t>ver</a:t>
            </a:r>
            <a:r>
              <a:rPr lang="ru-RU" dirty="0"/>
              <a:t> a</a:t>
            </a:r>
            <a:r>
              <a:rPr lang="ru-RU" dirty="0" smtClean="0"/>
              <a:t>) не </a:t>
            </a:r>
            <a:r>
              <a:rPr lang="ru-RU" dirty="0" err="1" smtClean="0"/>
              <a:t>забувайте</a:t>
            </a:r>
            <a:r>
              <a:rPr lang="ru-RU" dirty="0" smtClean="0"/>
              <a:t>, </a:t>
            </a:r>
            <a:r>
              <a:rPr lang="ru-RU" dirty="0" err="1" smtClean="0"/>
              <a:t>якщо</a:t>
            </a:r>
            <a:r>
              <a:rPr lang="ru-RU" dirty="0" smtClean="0"/>
              <a:t> </a:t>
            </a:r>
            <a:r>
              <a:rPr lang="ru-RU" dirty="0" err="1" smtClean="0"/>
              <a:t>після</a:t>
            </a:r>
            <a:r>
              <a:rPr lang="ru-RU" dirty="0" smtClean="0"/>
              <a:t> слова «</a:t>
            </a:r>
            <a:r>
              <a:rPr lang="ru-RU" dirty="0" err="1" smtClean="0"/>
              <a:t>бачити</a:t>
            </a:r>
            <a:r>
              <a:rPr lang="ru-RU" dirty="0" smtClean="0"/>
              <a:t>» </a:t>
            </a:r>
            <a:r>
              <a:rPr lang="ru-RU" dirty="0" err="1" smtClean="0"/>
              <a:t>вживається</a:t>
            </a:r>
            <a:r>
              <a:rPr lang="ru-RU" dirty="0" smtClean="0"/>
              <a:t> ЖИВА ОСОБА </a:t>
            </a:r>
            <a:r>
              <a:rPr lang="ru-RU" dirty="0" err="1" smtClean="0"/>
              <a:t>потрібно</a:t>
            </a:r>
            <a:r>
              <a:rPr lang="ru-RU" dirty="0" smtClean="0"/>
              <a:t> </a:t>
            </a:r>
            <a:r>
              <a:rPr lang="ru-RU" dirty="0" err="1" smtClean="0"/>
              <a:t>поставити</a:t>
            </a:r>
            <a:r>
              <a:rPr lang="ru-RU" dirty="0" smtClean="0"/>
              <a:t> </a:t>
            </a:r>
            <a:r>
              <a:rPr lang="ru-RU" dirty="0" err="1" smtClean="0"/>
              <a:t>прийменник</a:t>
            </a:r>
            <a:r>
              <a:rPr lang="ru-RU" dirty="0" smtClean="0"/>
              <a:t> </a:t>
            </a:r>
            <a:r>
              <a:rPr lang="ru-RU" dirty="0" smtClean="0">
                <a:solidFill>
                  <a:srgbClr val="FF0000"/>
                </a:solidFill>
              </a:rPr>
              <a:t>«а».</a:t>
            </a:r>
            <a:r>
              <a:rPr lang="ru-RU" dirty="0"/>
              <a:t>    </a:t>
            </a:r>
            <a:endParaRPr lang="ru-RU" dirty="0" smtClean="0"/>
          </a:p>
          <a:p>
            <a:r>
              <a:rPr lang="ru-RU" dirty="0" smtClean="0"/>
              <a:t>4. </a:t>
            </a:r>
            <a:r>
              <a:rPr lang="ru-RU" dirty="0" err="1" smtClean="0"/>
              <a:t>Виконати</a:t>
            </a:r>
            <a:r>
              <a:rPr lang="ru-RU" dirty="0" smtClean="0"/>
              <a:t> </a:t>
            </a:r>
            <a:r>
              <a:rPr lang="ru-RU" dirty="0" err="1" smtClean="0"/>
              <a:t>завдання</a:t>
            </a:r>
            <a:r>
              <a:rPr lang="ru-RU" dirty="0" smtClean="0"/>
              <a:t> до тексту «</a:t>
            </a:r>
            <a:r>
              <a:rPr lang="es-ES" dirty="0" smtClean="0"/>
              <a:t>El tiempo</a:t>
            </a:r>
            <a:r>
              <a:rPr lang="uk-UA" dirty="0" smtClean="0"/>
              <a:t>» </a:t>
            </a:r>
            <a:r>
              <a:rPr lang="uk-UA" i="1" smtClean="0"/>
              <a:t>(відповідь </a:t>
            </a:r>
            <a:r>
              <a:rPr lang="uk-UA" i="1" dirty="0" smtClean="0"/>
              <a:t>має бути лише </a:t>
            </a:r>
            <a:r>
              <a:rPr lang="es-ES" i="1" dirty="0" smtClean="0"/>
              <a:t>V</a:t>
            </a:r>
            <a:r>
              <a:rPr lang="uk-UA" i="1" dirty="0" smtClean="0"/>
              <a:t>(правдиве)</a:t>
            </a:r>
            <a:r>
              <a:rPr lang="es-ES" i="1" dirty="0" smtClean="0"/>
              <a:t> F</a:t>
            </a:r>
            <a:r>
              <a:rPr lang="uk-UA" i="1" dirty="0" smtClean="0"/>
              <a:t> (неправдиве)</a:t>
            </a:r>
          </a:p>
          <a:p>
            <a:r>
              <a:rPr lang="uk-UA" dirty="0" smtClean="0"/>
              <a:t>5. Написати свій текст на тему: «Погода» </a:t>
            </a:r>
            <a:r>
              <a:rPr lang="uk-UA" i="1" dirty="0" smtClean="0"/>
              <a:t>(подібний до того, що я написала, в якому ви розповідаєте яка погода і що вам подобається робити в таку погоду)</a:t>
            </a:r>
          </a:p>
          <a:p>
            <a:r>
              <a:rPr lang="uk-UA" dirty="0" smtClean="0"/>
              <a:t>6. Після того, як ви напишете твір, я його маю перевірити і лише тоді ви розповідаєте мені його записавши себе на відео. </a:t>
            </a:r>
            <a:endParaRPr lang="uk-UA" dirty="0"/>
          </a:p>
        </p:txBody>
      </p:sp>
    </p:spTree>
    <p:extLst>
      <p:ext uri="{BB962C8B-B14F-4D97-AF65-F5344CB8AC3E}">
        <p14:creationId xmlns:p14="http://schemas.microsoft.com/office/powerpoint/2010/main" val="1593562635"/>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Природа">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96</TotalTime>
  <Words>354</Words>
  <Application>Microsoft Office PowerPoint</Application>
  <PresentationFormat>Широкий екран</PresentationFormat>
  <Paragraphs>84</Paragraphs>
  <Slides>9</Slides>
  <Notes>0</Notes>
  <HiddenSlides>0</HiddenSlides>
  <MMClips>0</MMClips>
  <ScaleCrop>false</ScaleCrop>
  <HeadingPairs>
    <vt:vector size="6" baseType="variant">
      <vt:variant>
        <vt:lpstr>Використані шрифти</vt:lpstr>
      </vt:variant>
      <vt:variant>
        <vt:i4>3</vt:i4>
      </vt:variant>
      <vt:variant>
        <vt:lpstr>Тема</vt:lpstr>
      </vt:variant>
      <vt:variant>
        <vt:i4>1</vt:i4>
      </vt:variant>
      <vt:variant>
        <vt:lpstr>Заголовки слайдів</vt:lpstr>
      </vt:variant>
      <vt:variant>
        <vt:i4>9</vt:i4>
      </vt:variant>
    </vt:vector>
  </HeadingPairs>
  <TitlesOfParts>
    <vt:vector size="13" baseType="lpstr">
      <vt:lpstr>Arial</vt:lpstr>
      <vt:lpstr>Garamond</vt:lpstr>
      <vt:lpstr>Times New Roman</vt:lpstr>
      <vt:lpstr>Природа</vt:lpstr>
      <vt:lpstr> EL CALENDARIO Y EL TIEMPO</vt:lpstr>
      <vt:lpstr>Los días de la semana (Дні тижня)</vt:lpstr>
      <vt:lpstr>Відмінювання дієслова IR (іти, ходити, їхати) </vt:lpstr>
      <vt:lpstr>¿Qué tiempo hace hoy?  (Яка зараз погода?)</vt:lpstr>
      <vt:lpstr>ver – бачити; дивитися</vt:lpstr>
      <vt:lpstr>Los meses del año</vt:lpstr>
      <vt:lpstr>El tiempo</vt:lpstr>
      <vt:lpstr>Decid si son verdsderas o falsas las opiniones del texto (Скажіть, які твердження є правдиві, які неправдиві  по тексту )</vt:lpstr>
      <vt:lpstr>Deberes de casa (Домашнє завдання)</vt:lpstr>
    </vt:vector>
  </TitlesOfParts>
  <Company>diakov.net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EL CALENDARIO Y EL TIEMPO</dc:title>
  <dc:creator>RePack by Diakov</dc:creator>
  <cp:lastModifiedBy>RePack by Diakov</cp:lastModifiedBy>
  <cp:revision>13</cp:revision>
  <dcterms:created xsi:type="dcterms:W3CDTF">2020-03-27T18:48:29Z</dcterms:created>
  <dcterms:modified xsi:type="dcterms:W3CDTF">2020-03-27T20:25:13Z</dcterms:modified>
</cp:coreProperties>
</file>