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5"/>
  </p:notesMasterIdLst>
  <p:handoutMasterIdLst>
    <p:handoutMasterId r:id="rId36"/>
  </p:handoutMasterIdLst>
  <p:sldIdLst>
    <p:sldId id="449" r:id="rId6"/>
    <p:sldId id="460" r:id="rId7"/>
    <p:sldId id="459" r:id="rId8"/>
    <p:sldId id="486" r:id="rId9"/>
    <p:sldId id="462" r:id="rId10"/>
    <p:sldId id="463" r:id="rId11"/>
    <p:sldId id="464" r:id="rId12"/>
    <p:sldId id="465" r:id="rId13"/>
    <p:sldId id="467" r:id="rId14"/>
    <p:sldId id="466" r:id="rId15"/>
    <p:sldId id="468" r:id="rId16"/>
    <p:sldId id="474" r:id="rId17"/>
    <p:sldId id="469" r:id="rId18"/>
    <p:sldId id="470" r:id="rId19"/>
    <p:sldId id="471" r:id="rId20"/>
    <p:sldId id="472" r:id="rId21"/>
    <p:sldId id="473" r:id="rId22"/>
    <p:sldId id="476" r:id="rId23"/>
    <p:sldId id="477" r:id="rId24"/>
    <p:sldId id="478" r:id="rId25"/>
    <p:sldId id="479" r:id="rId26"/>
    <p:sldId id="480" r:id="rId27"/>
    <p:sldId id="481" r:id="rId28"/>
    <p:sldId id="475" r:id="rId29"/>
    <p:sldId id="458" r:id="rId30"/>
    <p:sldId id="484" r:id="rId31"/>
    <p:sldId id="482" r:id="rId32"/>
    <p:sldId id="483" r:id="rId33"/>
    <p:sldId id="48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C8D7"/>
    <a:srgbClr val="464547"/>
    <a:srgbClr val="666666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88" d="100"/>
          <a:sy n="88" d="100"/>
        </p:scale>
        <p:origin x="1373" y="6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const" TargetMode="External"/><Relationship Id="rId2" Type="http://schemas.openxmlformats.org/officeDocument/2006/relationships/hyperlink" Target="https://developer.mozilla.org/en-US/docs/Web/JavaScript/Reference/Statements/l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Class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Destructuring_assignm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Iteration_protoc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export" TargetMode="External"/><Relationship Id="rId2" Type="http://schemas.openxmlformats.org/officeDocument/2006/relationships/hyperlink" Target="https://developer.mozilla.org/en-US/docs/Web/JavaScript/Reference/Statements/impo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Object/assig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s.mozilla.org/category/es6-in-depth/" TargetMode="External"/><Relationship Id="rId2" Type="http://schemas.openxmlformats.org/officeDocument/2006/relationships/hyperlink" Target="http://git.io/es6feat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ngax.github.io/compat-table/es6/" TargetMode="External"/><Relationship Id="rId4" Type="http://schemas.openxmlformats.org/officeDocument/2006/relationships/hyperlink" Target="http://www.ecma-international.org/ecma-262/6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peakingjs.com/es5/ch06.html" TargetMode="External"/><Relationship Id="rId3" Type="http://schemas.openxmlformats.org/officeDocument/2006/relationships/hyperlink" Target="http://wiki.ecmascript.org/doku.php?id=harmony:harmony" TargetMode="External"/><Relationship Id="rId7" Type="http://schemas.openxmlformats.org/officeDocument/2006/relationships/hyperlink" Target="http://speakingjs.com/es5/ch05.html" TargetMode="External"/><Relationship Id="rId2" Type="http://schemas.openxmlformats.org/officeDocument/2006/relationships/hyperlink" Target="https://www.w3.org/community/webed/wiki/A_Short_History_of_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akingjs.com/es5/ch04.html" TargetMode="External"/><Relationship Id="rId5" Type="http://schemas.openxmlformats.org/officeDocument/2006/relationships/hyperlink" Target="http://speakingjs.com/" TargetMode="External"/><Relationship Id="rId4" Type="http://schemas.openxmlformats.org/officeDocument/2006/relationships/hyperlink" Target="https://mail.mozilla.org/pipermail/es-discuss/2008-August/00683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609398"/>
          </a:xfrm>
        </p:spPr>
        <p:txBody>
          <a:bodyPr/>
          <a:lstStyle/>
          <a:p>
            <a:r>
              <a:rPr lang="pl-PL" sz="4100" dirty="0" smtClean="0"/>
              <a:t>ECMAScript 2015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smtClean="0"/>
              <a:t>WHAT’S NEW AND HOW TO USE IT TODAY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SEPTEMBER, </a:t>
            </a:r>
            <a:r>
              <a:rPr lang="en-US" dirty="0" smtClean="0"/>
              <a:t>201</a:t>
            </a:r>
            <a:r>
              <a:rPr lang="pl-PL" dirty="0" smtClean="0"/>
              <a:t>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72405" y="5136641"/>
            <a:ext cx="5313634" cy="647100"/>
          </a:xfrm>
        </p:spPr>
        <p:txBody>
          <a:bodyPr/>
          <a:lstStyle/>
          <a:p>
            <a:r>
              <a:rPr lang="en-US" dirty="0" smtClean="0"/>
              <a:t>ECMAScript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65642"/>
            <a:ext cx="8430768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59C8D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dirty="0" smtClean="0"/>
              <a:t> is the new </a:t>
            </a:r>
            <a:r>
              <a:rPr lang="en-US" sz="2000" b="1" dirty="0" err="1" smtClean="0">
                <a:solidFill>
                  <a:srgbClr val="59C8D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2000" b="1" dirty="0" smtClean="0">
              <a:solidFill>
                <a:srgbClr val="59C8D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solidFill>
                <a:srgbClr val="59C8D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err="1" smtClean="0">
                <a:solidFill>
                  <a:srgbClr val="59C8D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 smtClean="0"/>
              <a:t> </a:t>
            </a:r>
            <a:r>
              <a:rPr lang="en-US" sz="2000" dirty="0"/>
              <a:t>is for </a:t>
            </a:r>
            <a:r>
              <a:rPr lang="en-US" sz="2000" dirty="0" smtClean="0"/>
              <a:t>read-only values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Block scoped (instead of function scoped)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LET – (</a:t>
            </a:r>
            <a:r>
              <a:rPr lang="en-US" dirty="0" smtClean="0">
                <a:hlinkClick r:id="rId2"/>
              </a:rPr>
              <a:t>MDN</a:t>
            </a:r>
            <a:r>
              <a:rPr lang="en-US" dirty="0" smtClean="0"/>
              <a:t>), CONST – (</a:t>
            </a:r>
            <a:r>
              <a:rPr lang="en-US" dirty="0" smtClean="0">
                <a:hlinkClick r:id="rId3"/>
              </a:rPr>
              <a:t>MDN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601156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6" y="2739632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 = 3.14159;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616" y="3921185"/>
            <a:ext cx="8430768" cy="1846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nn-NO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n-NO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0; i &lt; 3; i++) 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setTimeout(</a:t>
            </a:r>
            <a:r>
              <a:rPr lang="nn-NO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}, 100);</a:t>
            </a:r>
          </a:p>
          <a:p>
            <a:r>
              <a:rPr lang="nn-NO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nn-NO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Correctly logs 0, 1, 2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9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65642"/>
            <a:ext cx="8430768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Shorter notation than regular functions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Expression bodies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Share of lexical this of the parent code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ARROW FUNCTIONS – (</a:t>
            </a:r>
            <a:r>
              <a:rPr lang="en-US" dirty="0" smtClean="0">
                <a:hlinkClick r:id="rId2"/>
              </a:rPr>
              <a:t>MDN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601156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evens = [1, 2, 3].map((n) =&gt; { return n * 2; 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6" y="2739632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evens = [1, 2, 3].map(n =&gt; n * 2);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616" y="3921185"/>
            <a:ext cx="8430768" cy="2123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Phone()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this.battery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(() =&gt;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this.battery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}, 1000);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1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ENHANCED OBJECT LITERAL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278853"/>
            <a:ext cx="8430768" cy="461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 at construction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__proto__: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theProtoObj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Shorthand for ‘handler: handler’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handler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 calls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"d "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super.toString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Computed (dynamic) property names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[ 'prop_' + (() =&gt; 42)() ]: 42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838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CLASSES – (</a:t>
            </a:r>
            <a:r>
              <a:rPr lang="en-US" dirty="0" smtClean="0">
                <a:hlinkClick r:id="rId2"/>
              </a:rPr>
              <a:t>MDN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101448"/>
            <a:ext cx="8430768" cy="5170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Rectangle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constructor(width, height)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area()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perimeter(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rect.height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Rectangle(10, 5);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r.area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Rectangle.perimeter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CLASSES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278853"/>
            <a:ext cx="8430768" cy="4062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Square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Rectangle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constructor(size)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super(size, size);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size()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size(size)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size;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size;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PARAMETERS: DEFAULT / REST / SPREAD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278853"/>
            <a:ext cx="8430768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f(a = 42, ...b)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console.log(a, b);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f();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42 []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f(10, 20, 30);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 [20, 30]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[11, 12, 13];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f(...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11 [12, 13]</a:t>
            </a:r>
          </a:p>
        </p:txBody>
      </p:sp>
    </p:spTree>
    <p:extLst>
      <p:ext uri="{BB962C8B-B14F-4D97-AF65-F5344CB8AC3E}">
        <p14:creationId xmlns:p14="http://schemas.microsoft.com/office/powerpoint/2010/main" val="6698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TEMPLATE STRINGS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278853"/>
            <a:ext cx="8430768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Multiline strings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 = `- First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Second`;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 interpolation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= 0.25, count = 2;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str2 = `Price for ${ count }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${ (2*price).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toFixed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}`;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Tagged templates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str3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String.raw`Backslashes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(\) are not escaped!`;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DESTRUCTURING – (</a:t>
            </a:r>
            <a:r>
              <a:rPr lang="en-US" dirty="0" smtClean="0">
                <a:hlinkClick r:id="rId2"/>
              </a:rPr>
              <a:t>MDN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148225"/>
            <a:ext cx="8430768" cy="5170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 matching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[a, , b] = [1,2,3];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object matching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op: a, lhs: { op: b },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getASTNode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object matching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shorthand</a:t>
            </a:r>
          </a:p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op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lhs,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getASTNode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Can be used in parameter position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g({name: x})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console.log(x);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g({name: 5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Accepts default values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= 1] =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FOR...OF / ITERABLES / GENERATORS – (</a:t>
            </a:r>
            <a:r>
              <a:rPr lang="en-US" dirty="0" smtClean="0">
                <a:hlinkClick r:id="rId2"/>
              </a:rPr>
              <a:t>MDN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148225"/>
            <a:ext cx="8430768" cy="5170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 = [1, 2, 3];</a:t>
            </a:r>
          </a:p>
          <a:p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item </a:t>
            </a:r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console.log(item); 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1, 2, 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Generator</a:t>
            </a:r>
          </a:p>
          <a:p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fib()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0, b = 1;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(true)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[a, b] = [b, a+b];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fib())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 &gt; 100)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console.log(val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1, 1, 2, 3, 5, ...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5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The History of JavaScript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ECMAScript 2015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The Future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5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MODULES – (MDN: </a:t>
            </a:r>
            <a:r>
              <a:rPr lang="en-US" dirty="0" smtClean="0">
                <a:hlinkClick r:id="rId2"/>
              </a:rPr>
              <a:t>import</a:t>
            </a:r>
            <a:r>
              <a:rPr lang="en-US" dirty="0" smtClean="0"/>
              <a:t> / </a:t>
            </a:r>
            <a:r>
              <a:rPr lang="en-US" dirty="0" smtClean="0">
                <a:hlinkClick r:id="rId3"/>
              </a:rPr>
              <a:t>export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313688"/>
            <a:ext cx="8430768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lib/math.js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sum(x, y)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const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 = 3.141593;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3150140"/>
            <a:ext cx="843076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app.js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"lib/math";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alert("2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 = " +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math.sum(math.pi, math.pi));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616" y="4458573"/>
            <a:ext cx="843076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otherApp.js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{sum, pi}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"lib/math";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alert("2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 = " +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sum(pi, pi));</a:t>
            </a:r>
          </a:p>
        </p:txBody>
      </p:sp>
    </p:spTree>
    <p:extLst>
      <p:ext uri="{BB962C8B-B14F-4D97-AF65-F5344CB8AC3E}">
        <p14:creationId xmlns:p14="http://schemas.microsoft.com/office/powerpoint/2010/main" val="27898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MODULES (cont.)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313688"/>
            <a:ext cx="8430768" cy="1846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lib/mathplusplus.js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"lib/math";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var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= 2.71828182846;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Math.log(x);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616" y="3420104"/>
            <a:ext cx="843076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app.js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ln, {pi, e}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"lib/mathplusplus";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alert("2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π = " +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ln(e)*pi*2);</a:t>
            </a:r>
          </a:p>
        </p:txBody>
      </p:sp>
    </p:spTree>
    <p:extLst>
      <p:ext uri="{BB962C8B-B14F-4D97-AF65-F5344CB8AC3E}">
        <p14:creationId xmlns:p14="http://schemas.microsoft.com/office/powerpoint/2010/main" val="3022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PROMISES – (</a:t>
            </a:r>
            <a:r>
              <a:rPr lang="en-US" dirty="0" smtClean="0">
                <a:hlinkClick r:id="rId2"/>
              </a:rPr>
              <a:t>MDN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313688"/>
            <a:ext cx="8430768" cy="461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timeout(duration = 0)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Promise((resolve, reject) =&gt;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setTimeout(resolve, duration);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timeout(1000)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.then(() =&gt;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timeout(2000);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.then(() =&gt;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Error("hmm");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.catch(err =&gt;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Promise.all([timeout(100), timeout(200)]);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20494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OBJECT.ASSIGN – (</a:t>
            </a:r>
            <a:r>
              <a:rPr lang="en-US" dirty="0" smtClean="0">
                <a:hlinkClick r:id="rId2"/>
              </a:rPr>
              <a:t>MDN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313688"/>
            <a:ext cx="8430768" cy="32316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{ prop: 1 };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Object.assign(a, { test: 2 });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console.log(a);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 prop: 1, test: 2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{ abc: 'abc' };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{ def: 'def' };</a:t>
            </a: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= Object.assign({}, b, c, { abc: 'xyz' });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console.log(d);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 abc: 'xyz', def: 'def'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new_a = Object.assign({}, a);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console.log(new_a !== a);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Quick reference: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git.io/es6features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Mozilla’s </a:t>
            </a:r>
            <a:r>
              <a:rPr lang="en-US" sz="2000" dirty="0" smtClean="0">
                <a:hlinkClick r:id="rId3"/>
              </a:rPr>
              <a:t>ES6 in Depth</a:t>
            </a:r>
            <a:r>
              <a:rPr lang="en-US" sz="2000" dirty="0" smtClean="0"/>
              <a:t> series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4"/>
              </a:rPr>
              <a:t>Full Language Specification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5"/>
              </a:rPr>
              <a:t>Compatibility Table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READING…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5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339800"/>
            <a:ext cx="8430768" cy="45720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 smtClean="0"/>
              <a:t>Install dependencies: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Create configuration file (.babelrc):</a:t>
            </a:r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Update package.json: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Compile</a:t>
            </a:r>
            <a:r>
              <a:rPr lang="en-US" dirty="0" smtClean="0"/>
              <a:t> (from </a:t>
            </a:r>
            <a:r>
              <a:rPr lang="en-US" b="1" dirty="0" err="1" smtClean="0"/>
              <a:t>src</a:t>
            </a:r>
            <a:r>
              <a:rPr lang="en-US" dirty="0" smtClean="0"/>
              <a:t> directory to </a:t>
            </a:r>
            <a:r>
              <a:rPr lang="en-US" b="1" dirty="0" smtClean="0"/>
              <a:t>lib</a:t>
            </a:r>
            <a:r>
              <a:rPr lang="en-US" dirty="0" smtClean="0"/>
              <a:t> directory)</a:t>
            </a: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BABEL: Compile ES6 &gt; ES5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6616" y="1712451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npm install --save-dev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babel-cli   babel-preset-es2015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6616" y="2599021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{ "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presets": ["es2015"]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616" y="3485591"/>
            <a:ext cx="8430768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scripts":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build": "babel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-d lib"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616" y="5514992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npm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 build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72405" y="5136641"/>
            <a:ext cx="3769943" cy="647100"/>
          </a:xfrm>
        </p:spPr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65642"/>
            <a:ext cx="8430768" cy="4572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New exponentiation operator: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/>
              <a:t>Array.prototype.includes</a:t>
            </a:r>
            <a:r>
              <a:rPr lang="en-US" sz="20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Some other minor fixes and improvements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ECMASCRIPT 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601156"/>
            <a:ext cx="843076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** 3 === 125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6" y="2739632"/>
            <a:ext cx="8430768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'b', 'c'].includes('a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 === true;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'b', 'c'].includes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('d') === false;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0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65642"/>
            <a:ext cx="8430768" cy="4572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Stage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Stage 3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functions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Trailing commas in </a:t>
            </a:r>
            <a:r>
              <a:rPr lang="en-US" sz="2000" dirty="0" smtClean="0"/>
              <a:t>function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SIMD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String padding</a:t>
            </a:r>
            <a:endParaRPr lang="en-US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ESNEXT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616" y="1601156"/>
            <a:ext cx="843076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123,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456 };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Object.values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[123, 456]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Object.entries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[["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123], ["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456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78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4753" y="3011672"/>
            <a:ext cx="7574494" cy="834656"/>
          </a:xfrm>
        </p:spPr>
        <p:txBody>
          <a:bodyPr/>
          <a:lstStyle/>
          <a:p>
            <a:pPr algn="ctr"/>
            <a:r>
              <a:rPr lang="en-US" sz="6600" dirty="0" smtClean="0"/>
              <a:t>Q &amp; 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1706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72405" y="5136641"/>
            <a:ext cx="4566635" cy="647100"/>
          </a:xfrm>
        </p:spPr>
        <p:txBody>
          <a:bodyPr/>
          <a:lstStyle/>
          <a:p>
            <a:r>
              <a:rPr lang="en-US" dirty="0"/>
              <a:t>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872405" y="4479647"/>
            <a:ext cx="3974358" cy="647100"/>
          </a:xfrm>
        </p:spPr>
        <p:txBody>
          <a:bodyPr/>
          <a:lstStyle/>
          <a:p>
            <a:r>
              <a:rPr lang="en-US" dirty="0"/>
              <a:t>The history</a:t>
            </a:r>
          </a:p>
        </p:txBody>
      </p:sp>
    </p:spTree>
    <p:extLst>
      <p:ext uri="{BB962C8B-B14F-4D97-AF65-F5344CB8AC3E}">
        <p14:creationId xmlns:p14="http://schemas.microsoft.com/office/powerpoint/2010/main" val="38138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Netscape Navigator 2 would embed Java applets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(May) Brendan </a:t>
            </a:r>
            <a:r>
              <a:rPr lang="en-US" sz="1800" dirty="0" err="1" smtClean="0"/>
              <a:t>Eich</a:t>
            </a:r>
            <a:r>
              <a:rPr lang="en-US" sz="1800" dirty="0" smtClean="0"/>
              <a:t> </a:t>
            </a:r>
            <a:r>
              <a:rPr lang="en-US" sz="1800" dirty="0" err="1" smtClean="0"/>
              <a:t>propotypes</a:t>
            </a:r>
            <a:r>
              <a:rPr lang="en-US" sz="1800" dirty="0" smtClean="0"/>
              <a:t> the Mocha language as the “glue”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(Sep) Marketing renamed it to </a:t>
            </a:r>
            <a:r>
              <a:rPr lang="en-US" sz="1800" dirty="0" err="1" smtClean="0"/>
              <a:t>LiveScript</a:t>
            </a:r>
            <a:endParaRPr lang="en-US" sz="1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(Dec) To use Java’s momentum, renamed again to JavaScript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HISTORY OF JAVASCRIPT - 1995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(Aug, 96) Internet Explorer 3.0 includes JScript (by reverse engineering)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Browser compatibility hell: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Different JavaScript implementations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Different DOM </a:t>
            </a:r>
            <a:r>
              <a:rPr lang="en-US" sz="1800" dirty="0" smtClean="0"/>
              <a:t>APIs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“Best viewed with” </a:t>
            </a:r>
            <a:r>
              <a:rPr lang="en-US" sz="1800" dirty="0" smtClean="0"/>
              <a:t>badges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BROWSERS WAR</a:t>
            </a:r>
            <a:endParaRPr lang="en-US" dirty="0"/>
          </a:p>
        </p:txBody>
      </p:sp>
      <p:pic>
        <p:nvPicPr>
          <p:cNvPr id="1026" name="Picture 2" descr="http://cjihrig.com/blog/wp-content/uploads/2011/12/best_viewed_with_ie_or_netsca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03" y="3603489"/>
            <a:ext cx="2637768" cy="19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5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(Nov, 96) Netscape asks ECMA International to create a standard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(Jun, 97) First specification: ECMA-262 – ECMAScript 1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JavaScript name was a Sun’s trademark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(Aug, 98) ECMAScript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(Dec, 99) ECMAScript 3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PATH TO STANDARDIZATION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(2000) ES4 work starts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Microsoft seemed to participate, but later decided not implement it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(2003) ES4 work stops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(2005) Brendan </a:t>
            </a:r>
            <a:r>
              <a:rPr lang="en-US" sz="1800" dirty="0" err="1" smtClean="0"/>
              <a:t>Eich</a:t>
            </a:r>
            <a:r>
              <a:rPr lang="en-US" sz="1800" dirty="0" smtClean="0"/>
              <a:t> and Mozilla start working on E4X (ECMA-357)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Macromedia joins work and implement it on ActionScript 3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Language became too different from what was on web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(2007) Microsoft and </a:t>
            </a:r>
            <a:r>
              <a:rPr lang="en-US" sz="1800" dirty="0" err="1" smtClean="0"/>
              <a:t>Dougl</a:t>
            </a:r>
            <a:r>
              <a:rPr lang="en-US" sz="1800" dirty="0" smtClean="0"/>
              <a:t> </a:t>
            </a:r>
            <a:r>
              <a:rPr lang="en-US" sz="1800" dirty="0" err="1" smtClean="0"/>
              <a:t>Crockford</a:t>
            </a:r>
            <a:r>
              <a:rPr lang="en-US" sz="1800" dirty="0" smtClean="0"/>
              <a:t> (Yahoo!) join forces to oppose 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ECMASCRIPT 4 – DISAGREEMENTS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3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(2005) Ajax, the dynamic Web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OSS Libraries: Dojo Toolkit, </a:t>
            </a:r>
            <a:r>
              <a:rPr lang="en-US" sz="1800" dirty="0"/>
              <a:t>Prototype, </a:t>
            </a:r>
            <a:r>
              <a:rPr lang="en-US" sz="1800" dirty="0" smtClean="0"/>
              <a:t>jQuery, </a:t>
            </a:r>
            <a:r>
              <a:rPr lang="en-US" sz="1800" dirty="0" err="1" smtClean="0"/>
              <a:t>MooTools</a:t>
            </a:r>
            <a:endParaRPr lang="en-US" sz="18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(2007) </a:t>
            </a:r>
            <a:r>
              <a:rPr lang="en-US" sz="1800" dirty="0" err="1" smtClean="0"/>
              <a:t>WebKit</a:t>
            </a:r>
            <a:r>
              <a:rPr lang="en-US" sz="1800" dirty="0" smtClean="0"/>
              <a:t> on mobile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(2008) The start of Harmony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(Dec, 2009) ECMAScript 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(2009) Node.js – JavaScript on the 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(2009) </a:t>
            </a:r>
            <a:r>
              <a:rPr lang="en-US" sz="1800" dirty="0" err="1" smtClean="0"/>
              <a:t>PhoneGap</a:t>
            </a:r>
            <a:r>
              <a:rPr lang="en-US" sz="1800" dirty="0" smtClean="0"/>
              <a:t>/Cordova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(RE)RISE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2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2"/>
              </a:rPr>
              <a:t>W3C – A short history about JavaScript</a:t>
            </a:r>
            <a:endParaRPr lang="en-US" sz="18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3"/>
              </a:rPr>
              <a:t>ES Wiki – Harmony</a:t>
            </a:r>
            <a:r>
              <a:rPr lang="en-US" sz="1800" dirty="0" smtClean="0"/>
              <a:t> / </a:t>
            </a:r>
            <a:r>
              <a:rPr lang="en-US" sz="1800" dirty="0" smtClean="0">
                <a:hlinkClick r:id="rId4"/>
              </a:rPr>
              <a:t>Brendan </a:t>
            </a:r>
            <a:r>
              <a:rPr lang="en-US" sz="1800" dirty="0" err="1" smtClean="0">
                <a:hlinkClick r:id="rId4"/>
              </a:rPr>
              <a:t>Eich</a:t>
            </a:r>
            <a:r>
              <a:rPr lang="en-US" sz="1800" dirty="0" smtClean="0">
                <a:hlinkClick r:id="rId4"/>
              </a:rPr>
              <a:t> email</a:t>
            </a:r>
            <a:endParaRPr lang="en-US" sz="18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hlinkClick r:id="rId5"/>
              </a:rPr>
              <a:t>Speaking JavaScript</a:t>
            </a:r>
            <a:r>
              <a:rPr lang="en-US" sz="1800" dirty="0" smtClean="0"/>
              <a:t> book (Ch. </a:t>
            </a:r>
            <a:r>
              <a:rPr lang="en-US" sz="1800" dirty="0" smtClean="0">
                <a:hlinkClick r:id="rId6"/>
              </a:rPr>
              <a:t>4</a:t>
            </a:r>
            <a:r>
              <a:rPr lang="en-US" sz="1800" dirty="0" smtClean="0"/>
              <a:t> / </a:t>
            </a:r>
            <a:r>
              <a:rPr lang="en-US" sz="1800" dirty="0" smtClean="0">
                <a:hlinkClick r:id="rId7"/>
              </a:rPr>
              <a:t>5</a:t>
            </a:r>
            <a:r>
              <a:rPr lang="en-US" sz="1800" dirty="0" smtClean="0"/>
              <a:t> / </a:t>
            </a:r>
            <a:r>
              <a:rPr lang="en-US" sz="1800" dirty="0" smtClean="0">
                <a:hlinkClick r:id="rId8"/>
              </a:rPr>
              <a:t>6</a:t>
            </a:r>
            <a:r>
              <a:rPr lang="en-US" sz="1800" dirty="0" smtClean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KEEP READING…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909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22756</TotalTime>
  <Words>1470</Words>
  <Application>Microsoft Office PowerPoint</Application>
  <PresentationFormat>On-screen Show (4:3)</PresentationFormat>
  <Paragraphs>299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Arial Black</vt:lpstr>
      <vt:lpstr>Calibri</vt:lpstr>
      <vt:lpstr>Consolas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Diogo Doreto</cp:lastModifiedBy>
  <cp:revision>1041</cp:revision>
  <cp:lastPrinted>2014-07-09T13:30:36Z</cp:lastPrinted>
  <dcterms:created xsi:type="dcterms:W3CDTF">2014-07-08T13:27:24Z</dcterms:created>
  <dcterms:modified xsi:type="dcterms:W3CDTF">2016-09-01T06:54:06Z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