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37"/>
  </p:notesMasterIdLst>
  <p:handoutMasterIdLst>
    <p:handoutMasterId r:id="rId38"/>
  </p:handoutMasterIdLst>
  <p:sldIdLst>
    <p:sldId id="449" r:id="rId6"/>
    <p:sldId id="487" r:id="rId7"/>
    <p:sldId id="486" r:id="rId8"/>
    <p:sldId id="501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2" r:id="rId22"/>
    <p:sldId id="503" r:id="rId23"/>
    <p:sldId id="504" r:id="rId24"/>
    <p:sldId id="513" r:id="rId25"/>
    <p:sldId id="505" r:id="rId26"/>
    <p:sldId id="507" r:id="rId27"/>
    <p:sldId id="509" r:id="rId28"/>
    <p:sldId id="510" r:id="rId29"/>
    <p:sldId id="516" r:id="rId30"/>
    <p:sldId id="511" r:id="rId31"/>
    <p:sldId id="512" r:id="rId32"/>
    <p:sldId id="514" r:id="rId33"/>
    <p:sldId id="506" r:id="rId34"/>
    <p:sldId id="515" r:id="rId35"/>
    <p:sldId id="4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C8D7"/>
    <a:srgbClr val="464547"/>
    <a:srgbClr val="666666"/>
    <a:srgbClr val="B22746"/>
    <a:srgbClr val="A3C644"/>
    <a:srgbClr val="E6E6E6"/>
    <a:srgbClr val="CCCCCC"/>
    <a:srgbClr val="999999"/>
    <a:srgbClr val="2FC2D9"/>
    <a:srgbClr val="1A9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7" autoAdjust="0"/>
    <p:restoredTop sz="89078" autoAdjust="0"/>
  </p:normalViewPr>
  <p:slideViewPr>
    <p:cSldViewPr snapToGrid="0">
      <p:cViewPr varScale="1">
        <p:scale>
          <a:sx n="79" d="100"/>
          <a:sy n="79" d="100"/>
        </p:scale>
        <p:origin x="1637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juvikedepo/edit?js,output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Cohesion (physics):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molecular force between particles within a body or substance that acts to unite 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9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http://api.randomuser.me/?results=20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http://jsbin.com/juvikedepo/edit?js,output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0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iogoDoreto/c3618896271478a5ec521537acf1694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triks/generator-react-webpack" TargetMode="External"/><Relationship Id="rId2" Type="http://schemas.openxmlformats.org/officeDocument/2006/relationships/hyperlink" Target="http://yeoman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eblogixx/react-webpack-template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incubator/create-react-app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/docs/component-specs.html#lifecycle-method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qabiwoqice/edit?js,outpu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user.m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609398"/>
          </a:xfrm>
        </p:spPr>
        <p:txBody>
          <a:bodyPr/>
          <a:lstStyle/>
          <a:p>
            <a:r>
              <a:rPr lang="en-US" sz="4100" dirty="0"/>
              <a:t>REACT.JS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GETTING STARTED WITH REACT.JS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SEPTEMBER, </a:t>
            </a:r>
            <a:r>
              <a:rPr lang="en-US" dirty="0"/>
              <a:t>201</a:t>
            </a:r>
            <a:r>
              <a:rPr lang="pl-PL" dirty="0"/>
              <a:t>6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72405" y="5136641"/>
            <a:ext cx="3705053" cy="647100"/>
          </a:xfrm>
        </p:spPr>
        <p:txBody>
          <a:bodyPr/>
          <a:lstStyle/>
          <a:p>
            <a:r>
              <a:rPr lang="en-US" dirty="0"/>
              <a:t>WITH REACT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72405" y="4479647"/>
            <a:ext cx="2945678" cy="647100"/>
          </a:xfrm>
        </p:spPr>
        <p:txBody>
          <a:bodyPr/>
          <a:lstStyle/>
          <a:p>
            <a:r>
              <a:rPr lang="en-US" dirty="0"/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268216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932688"/>
            <a:ext cx="8430768" cy="45720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code: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Compiles to: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616" y="1587292"/>
            <a:ext cx="8430768" cy="1846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 = (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&lt;ul&gt;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&lt;li className="active"&gt;Item 1&lt;/li&gt;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&lt;li&gt;Item 2&lt;/li&gt;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&lt;/ul&gt;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616" y="4038750"/>
            <a:ext cx="8430768" cy="2123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 = React.createElement(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"ul", null, 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React.createElement(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"li", { className: "active" }, "Item 1"),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React.createElement(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"li", null, "Item 2")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9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932688"/>
            <a:ext cx="8430768" cy="45720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That returns (simplified):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JSX (cont.)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616" y="1587292"/>
            <a:ext cx="8430768" cy="4339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type: "ul",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props: {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children: [{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type: "li",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props: {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children: "Item 1",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className: "active"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 {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type: "li",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props: { children: "Item 2" }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}]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82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6616" y="1437785"/>
            <a:ext cx="8430768" cy="45720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Load </a:t>
            </a:r>
            <a:r>
              <a:rPr lang="en-US" sz="2000" b="1" dirty="0"/>
              <a:t>React</a:t>
            </a:r>
            <a:r>
              <a:rPr lang="en-US" sz="2000" dirty="0"/>
              <a:t> and </a:t>
            </a:r>
            <a:r>
              <a:rPr lang="en-US" sz="2000" b="1" dirty="0" err="1"/>
              <a:t>ReactDOM</a:t>
            </a:r>
            <a:r>
              <a:rPr lang="en-US" sz="2000" dirty="0"/>
              <a:t> libraries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Place an element where you want you app to render in HTML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Render in JavaScript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FIRST RENDER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616" y="3951274"/>
            <a:ext cx="8430768" cy="1292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ReactDOM.render(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&lt;h1&gt;Hello, React!&lt;/h1&gt;,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document.getElementById('app')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616" y="2723760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id="app"&gt;&lt;/div&gt;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22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FIRST COMPONENT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616" y="1704857"/>
            <a:ext cx="8430768" cy="35086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Hello </a:t>
            </a:r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React.Component {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render() {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&lt;h1&gt;Hello, React!&lt;/h1&gt;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it-IT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ReactDOM.render(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&lt;Hello /&gt;,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document.getElementById('app')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2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REUSING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616" y="1095257"/>
            <a:ext cx="5042698" cy="2954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Item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React.Component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render()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&lt;li&gt;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&lt;input type="checkbox" 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.props.text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&lt;/li&gt;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29700" y="3337714"/>
            <a:ext cx="6092082" cy="2954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ShoppingList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React.Component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render()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&lt;Item text="Apple" 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&lt;Item text="Meat" 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551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616" y="1194316"/>
            <a:ext cx="8430768" cy="48936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ShoppingList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React.Component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constructor(props)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(props);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.handleSubmit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.handleSubmit.bind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handleSubmit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(event)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event.preventDefault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console.log('form submitted');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render()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&lt;form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onSubmit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.handleSubmit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}&gt;...&lt;/form&gt;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70448" y="2837842"/>
            <a:ext cx="2568593" cy="1606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Attention!</a:t>
            </a:r>
            <a:r>
              <a:rPr lang="en-US" sz="1600" b="1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Trebuchet MS"/>
                <a:cs typeface="Trebuchet MS"/>
              </a:rPr>
              <a:t>When using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chemeClr val="bg1"/>
                </a:solidFill>
                <a:latin typeface="Trebuchet MS"/>
                <a:cs typeface="Trebuchet MS"/>
              </a:rPr>
              <a:t> you are required to call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dirty="0">
                <a:solidFill>
                  <a:schemeClr val="bg1"/>
                </a:solidFill>
                <a:latin typeface="Trebuchet MS"/>
                <a:cs typeface="Trebuchet MS"/>
              </a:rPr>
              <a:t> and pass forward the received parameters</a:t>
            </a:r>
          </a:p>
        </p:txBody>
      </p:sp>
    </p:spTree>
    <p:extLst>
      <p:ext uri="{BB962C8B-B14F-4D97-AF65-F5344CB8AC3E}">
        <p14:creationId xmlns:p14="http://schemas.microsoft.com/office/powerpoint/2010/main" val="311898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MANAGING STATE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616" y="1455574"/>
            <a:ext cx="8430768" cy="4339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ShoppingList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React.Component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constructor(props) {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super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(props);    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items: []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addItem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(text)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newItems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.state.items.concat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text, done: false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}]);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.setState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items: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newItems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3554" y="2314271"/>
            <a:ext cx="3527407" cy="13111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Attention!</a:t>
            </a:r>
            <a:r>
              <a:rPr lang="en-US" sz="1600" b="1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this.state</a:t>
            </a:r>
            <a:r>
              <a:rPr lang="en-US" sz="1600" dirty="0">
                <a:solidFill>
                  <a:schemeClr val="bg1"/>
                </a:solidFill>
                <a:latin typeface="Trebuchet MS"/>
                <a:cs typeface="Trebuchet MS"/>
              </a:rPr>
              <a:t> starts undefined. You need to initialize it to at least an empty object if you will use it later</a:t>
            </a:r>
          </a:p>
        </p:txBody>
      </p:sp>
    </p:spTree>
    <p:extLst>
      <p:ext uri="{BB962C8B-B14F-4D97-AF65-F5344CB8AC3E}">
        <p14:creationId xmlns:p14="http://schemas.microsoft.com/office/powerpoint/2010/main" val="277248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KEEP FORM DATA IN STATE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616" y="1089812"/>
            <a:ext cx="8430768" cy="5170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ShoppingList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React.Component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constructor(props) {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(props);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.handleChange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.handleChange.bind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text: '' };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handleChange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(event)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.setState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text: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event.target.value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render()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&lt;input value={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.state.text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onChange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.handleChange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/&gt;;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3154" y="2801952"/>
            <a:ext cx="2578173" cy="13111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Trebuchet MS"/>
                <a:cs typeface="Trebuchet MS"/>
              </a:rPr>
              <a:t>Tip!</a:t>
            </a:r>
            <a:r>
              <a:rPr lang="en-US" sz="1600" b="1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Trebuchet MS"/>
                <a:cs typeface="Trebuchet MS"/>
              </a:rPr>
              <a:t>Binding in constructor saves you of creating new functions on every render</a:t>
            </a:r>
          </a:p>
        </p:txBody>
      </p:sp>
    </p:spTree>
    <p:extLst>
      <p:ext uri="{BB962C8B-B14F-4D97-AF65-F5344CB8AC3E}">
        <p14:creationId xmlns:p14="http://schemas.microsoft.com/office/powerpoint/2010/main" val="21553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STATELESS FUNCTIONAL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616" y="2160972"/>
            <a:ext cx="8430768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Hello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React.Component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render()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&lt;h1&gt;Hello, {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.props.name }&lt;/h1&gt;;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616" y="4560179"/>
            <a:ext cx="8430768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Hello = (props) =&gt; (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&lt;h1&gt;Hello, { props.name }&lt;/h1&gt;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6616" y="1437785"/>
            <a:ext cx="8430768" cy="45720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regular component: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Is equivalent to this stateless component:</a:t>
            </a:r>
          </a:p>
        </p:txBody>
      </p:sp>
    </p:spTree>
    <p:extLst>
      <p:ext uri="{BB962C8B-B14F-4D97-AF65-F5344CB8AC3E}">
        <p14:creationId xmlns:p14="http://schemas.microsoft.com/office/powerpoint/2010/main" val="274751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is React.js?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Working with React.js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Creating a Real Project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2091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ES5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616" y="984942"/>
            <a:ext cx="8430768" cy="5447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MyInput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React.createClass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getInitialState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{ text: '' };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handleChange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(event)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.setState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text: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event.target.value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render: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&lt;form&gt;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&lt;input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type="text"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value={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.state.text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onChange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.handleChange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&lt;/form&gt;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6212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SHOPPING LIST APP REFERENCE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6616" y="1437785"/>
            <a:ext cx="8430768" cy="4572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hlinkClick r:id="rId2"/>
              </a:rPr>
              <a:t>https://gist.github.com/DiogoDoreto/c3618896271478a5ec521537acf1694a</a:t>
            </a:r>
            <a:endParaRPr lang="en-US" sz="1800" dirty="0"/>
          </a:p>
          <a:p>
            <a:pPr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0388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72405" y="5136641"/>
            <a:ext cx="4951035" cy="647100"/>
          </a:xfrm>
        </p:spPr>
        <p:txBody>
          <a:bodyPr/>
          <a:lstStyle/>
          <a:p>
            <a:r>
              <a:rPr lang="en-US" dirty="0"/>
              <a:t>A REAL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72405" y="4479647"/>
            <a:ext cx="3608039" cy="647100"/>
          </a:xfrm>
        </p:spPr>
        <p:txBody>
          <a:bodyPr/>
          <a:lstStyle/>
          <a:p>
            <a:r>
              <a:rPr lang="en-US" dirty="0"/>
              <a:t>SETTING UP</a:t>
            </a:r>
          </a:p>
        </p:txBody>
      </p:sp>
    </p:spTree>
    <p:extLst>
      <p:ext uri="{BB962C8B-B14F-4D97-AF65-F5344CB8AC3E}">
        <p14:creationId xmlns:p14="http://schemas.microsoft.com/office/powerpoint/2010/main" val="184697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339800"/>
            <a:ext cx="8430768" cy="457200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Install dependencies:</a:t>
            </a:r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Create configuration file (.babelrc):</a:t>
            </a:r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Update package.json:</a:t>
            </a:r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Compile</a:t>
            </a:r>
            <a:r>
              <a:rPr lang="en-US" dirty="0"/>
              <a:t> (from </a:t>
            </a:r>
            <a:r>
              <a:rPr lang="en-US" b="1" dirty="0" err="1"/>
              <a:t>src</a:t>
            </a:r>
            <a:r>
              <a:rPr lang="en-US" dirty="0"/>
              <a:t> directory to </a:t>
            </a:r>
            <a:r>
              <a:rPr lang="en-US" b="1" dirty="0"/>
              <a:t>lib</a:t>
            </a:r>
            <a:r>
              <a:rPr lang="en-US" dirty="0"/>
              <a:t> directory)</a:t>
            </a: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pl-PL" dirty="0"/>
              <a:t>BABEL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616" y="1712451"/>
            <a:ext cx="8430768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npm install --save-dev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pl-P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babel-cli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pl-P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babel-preset-es2015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babel-preset-react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616" y="2599021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 "presets": ["es2015"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"react"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] 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616" y="3485591"/>
            <a:ext cx="8430768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"scripts":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"build": "babel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src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-d lib"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},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6616" y="5514992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npm run build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89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339800"/>
            <a:ext cx="8430768" cy="457200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Install dependencies:</a:t>
            </a:r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and navigate to project’s directory</a:t>
            </a:r>
            <a:r>
              <a:rPr lang="pl-PL" dirty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the generator</a:t>
            </a:r>
            <a:r>
              <a:rPr lang="pl-PL" dirty="0"/>
              <a:t>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the development server: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YEOMAN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616" y="1688520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pPr lvl="0"/>
            <a:r>
              <a:rPr kumimoji="0" lang="pl-PL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npm install --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yo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generator-react-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webpack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616" y="2562096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pPr lvl="0"/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 my-new-project &amp;&amp; cd my-new-project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616" y="3476580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pPr lvl="0"/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 react-webpack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616" y="4963886"/>
            <a:ext cx="7114448" cy="140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latin typeface="Trebuchet MS"/>
                <a:cs typeface="Trebuchet MS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1600">
                <a:latin typeface="Trebuchet MS"/>
                <a:cs typeface="Trebuchet MS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400">
                <a:latin typeface="Trebuchet MS"/>
                <a:cs typeface="Trebuchet MS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hlinkClick r:id="rId2"/>
              </a:rPr>
              <a:t>http://yeoman.io/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3"/>
              </a:rPr>
              <a:t>https://github.com/newtriks/generator-react-webpack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4"/>
              </a:rPr>
              <a:t>https://github.com/weblogixx/react-webpack-template/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56616" y="4359264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pPr lvl="0"/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start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974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339800"/>
            <a:ext cx="8430768" cy="457200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Install dependencies:</a:t>
            </a:r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generator</a:t>
            </a:r>
            <a:r>
              <a:rPr lang="pt-BR" dirty="0"/>
              <a:t>:</a:t>
            </a: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Navigate to the new directory</a:t>
            </a:r>
            <a:r>
              <a:rPr lang="pl-PL" dirty="0"/>
              <a:t>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the development server: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CREATE-REACT-APP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616" y="1688520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pPr lvl="0"/>
            <a:r>
              <a:rPr kumimoji="0" lang="pl-PL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npm install --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create-react-app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616" y="2562096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pPr lvl="0"/>
            <a:r>
              <a:rPr lang="pt-BR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create-react-app</a:t>
            </a:r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my-new-projec</a:t>
            </a:r>
            <a:r>
              <a:rPr lang="pt-BR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616" y="3476580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pPr lvl="0"/>
            <a:r>
              <a:rPr lang="pt-BR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pt-BR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pt-BR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-new-</a:t>
            </a:r>
            <a:r>
              <a:rPr lang="pt-BR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616" y="4963886"/>
            <a:ext cx="7114448" cy="140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latin typeface="Trebuchet MS"/>
                <a:cs typeface="Trebuchet MS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1600">
                <a:latin typeface="Trebuchet MS"/>
                <a:cs typeface="Trebuchet MS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400">
                <a:latin typeface="Trebuchet MS"/>
                <a:cs typeface="Trebuchet MS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latin typeface="Trebuchet MS"/>
                <a:cs typeface="Trebuchet MS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latin typeface="Trebuchet MS"/>
                <a:cs typeface="Trebuchet M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hlinkClick r:id="rId2"/>
              </a:rPr>
              <a:t>https://github.com/facebookincubator/create-react-app/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56616" y="4359264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pPr lvl="0"/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start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76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72405" y="5136641"/>
            <a:ext cx="3821239" cy="647100"/>
          </a:xfrm>
        </p:spPr>
        <p:txBody>
          <a:bodyPr/>
          <a:lstStyle/>
          <a:p>
            <a:r>
              <a:rPr lang="en-US" dirty="0"/>
              <a:t>DIVING DEEP</a:t>
            </a:r>
          </a:p>
        </p:txBody>
      </p:sp>
    </p:spTree>
    <p:extLst>
      <p:ext uri="{BB962C8B-B14F-4D97-AF65-F5344CB8AC3E}">
        <p14:creationId xmlns:p14="http://schemas.microsoft.com/office/powerpoint/2010/main" val="673634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componentWillMount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componentDidMount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componentWillReceiveProps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nextProps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shouldComponentUpdate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nextProps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componentWillUpdate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nextProps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componentDidUpdate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prevProps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prevState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componentWillUnmount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 LIFECYCLE – (</a:t>
            </a:r>
            <a:r>
              <a:rPr lang="en-US" dirty="0">
                <a:hlinkClick r:id="rId2"/>
              </a:rPr>
              <a:t>docs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4588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HIGH ORDER COMPONENTS – (</a:t>
            </a:r>
            <a:r>
              <a:rPr lang="en-US" dirty="0">
                <a:hlinkClick r:id="rId2"/>
              </a:rPr>
              <a:t>example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616" y="1136284"/>
            <a:ext cx="8430768" cy="5170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pPr lvl="0"/>
            <a:r>
              <a:rPr lang="pl-PL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highOrderFunction = (InnerComponent) =&gt; {</a:t>
            </a:r>
          </a:p>
          <a:p>
            <a:pPr lvl="0"/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l-PL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class extends </a:t>
            </a:r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React.Component {</a:t>
            </a:r>
          </a:p>
          <a:p>
            <a:pPr lvl="0"/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any extra logic</a:t>
            </a:r>
          </a:p>
          <a:p>
            <a:pPr lvl="0"/>
            <a:endParaRPr lang="pl-PL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render() {</a:t>
            </a:r>
          </a:p>
          <a:p>
            <a:pPr lvl="0"/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l-PL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&lt;InnerComponent {...</a:t>
            </a:r>
            <a:r>
              <a:rPr lang="pl-PL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.props} 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myCustomProperty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={true} </a:t>
            </a:r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/&gt;;</a:t>
            </a:r>
          </a:p>
          <a:p>
            <a:pPr lvl="0"/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0"/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lvl="0"/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pl-PL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l-PL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RegularComponent </a:t>
            </a:r>
            <a:r>
              <a:rPr lang="pl-PL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React.Component {</a:t>
            </a:r>
          </a:p>
          <a:p>
            <a:pPr lvl="0"/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lvl="0"/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pl-PL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l-PL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ComposedComponent = highOrderFunction(RegularComponent);</a:t>
            </a:r>
          </a:p>
          <a:p>
            <a:pPr lvl="0"/>
            <a:endParaRPr lang="pl-PL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l-PL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ReactDOM.render(&lt;ComposedComponent /&gt;, rootElement);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05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283070"/>
            <a:ext cx="8430768" cy="4572000"/>
          </a:xfrm>
        </p:spPr>
        <p:txBody>
          <a:bodyPr>
            <a:normAutofit/>
          </a:bodyPr>
          <a:lstStyle/>
          <a:p>
            <a:r>
              <a:rPr lang="en-US" sz="1800" dirty="0"/>
              <a:t>The best way to learn is to practice.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TRY IT YOURSELF – CONTACT LIST APP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616" y="1898469"/>
            <a:ext cx="8430768" cy="4249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" y="2290355"/>
            <a:ext cx="2464526" cy="330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Search...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239589" y="2047168"/>
            <a:ext cx="0" cy="395238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8640" y="2790279"/>
            <a:ext cx="1212191" cy="293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Trebuchet MS"/>
                <a:cs typeface="Trebuchet MS"/>
              </a:rPr>
              <a:t>Name Surname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39" y="3106209"/>
            <a:ext cx="2464527" cy="313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Trebuchet MS"/>
                <a:cs typeface="Trebuchet MS"/>
              </a:rPr>
              <a:t>Name Surname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39" y="3422139"/>
            <a:ext cx="1212191" cy="293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Trebuchet MS"/>
                <a:cs typeface="Trebuchet MS"/>
              </a:rPr>
              <a:t>Name Surname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38" y="3738069"/>
            <a:ext cx="1212191" cy="293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Trebuchet MS"/>
                <a:cs typeface="Trebuchet MS"/>
              </a:rPr>
              <a:t>Name Surname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38" y="4053999"/>
            <a:ext cx="1212191" cy="293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Trebuchet MS"/>
                <a:cs typeface="Trebuchet MS"/>
              </a:rPr>
              <a:t>Name Surname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37" y="4369929"/>
            <a:ext cx="1212191" cy="293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Trebuchet MS"/>
                <a:cs typeface="Trebuchet MS"/>
              </a:rPr>
              <a:t>Name Surname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37" y="4685859"/>
            <a:ext cx="1212191" cy="293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Trebuchet MS"/>
                <a:cs typeface="Trebuchet MS"/>
              </a:rPr>
              <a:t>Name Surname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36" y="5001789"/>
            <a:ext cx="1212191" cy="293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Trebuchet MS"/>
                <a:cs typeface="Trebuchet MS"/>
              </a:rPr>
              <a:t>Name Surname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36" y="5317719"/>
            <a:ext cx="1212191" cy="293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Trebuchet MS"/>
                <a:cs typeface="Trebuchet MS"/>
              </a:rPr>
              <a:t>Name Surname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635" y="5633649"/>
            <a:ext cx="1212191" cy="293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444444"/>
                </a:solidFill>
                <a:latin typeface="Trebuchet MS"/>
                <a:cs typeface="Trebuchet MS"/>
              </a:rPr>
              <a:t>Name Surname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86190" y="2304614"/>
            <a:ext cx="173637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Name Surname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564445" y="2414698"/>
            <a:ext cx="646855" cy="6468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86190" y="2714018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rgbClr val="444444"/>
                </a:solidFill>
                <a:latin typeface="Trebuchet MS"/>
                <a:cs typeface="Trebuchet MS"/>
              </a:rPr>
              <a:t>Job Title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rgbClr val="444444"/>
                </a:solidFill>
                <a:latin typeface="Trebuchet MS"/>
                <a:cs typeface="Trebuchet MS"/>
              </a:rPr>
              <a:t>name_surname@example.com</a:t>
            </a:r>
          </a:p>
        </p:txBody>
      </p:sp>
    </p:spTree>
    <p:extLst>
      <p:ext uri="{BB962C8B-B14F-4D97-AF65-F5344CB8AC3E}">
        <p14:creationId xmlns:p14="http://schemas.microsoft.com/office/powerpoint/2010/main" val="164981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72405" y="5136641"/>
            <a:ext cx="3172087" cy="647100"/>
          </a:xfrm>
        </p:spPr>
        <p:txBody>
          <a:bodyPr/>
          <a:lstStyle/>
          <a:p>
            <a:r>
              <a:rPr lang="en-US" dirty="0"/>
              <a:t>REACT.JS?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72405" y="4479647"/>
            <a:ext cx="2571025" cy="647100"/>
          </a:xfrm>
        </p:spPr>
        <p:txBody>
          <a:bodyPr/>
          <a:lstStyle/>
          <a:p>
            <a:r>
              <a:rPr lang="en-US" dirty="0"/>
              <a:t>WHAT IS</a:t>
            </a:r>
          </a:p>
        </p:txBody>
      </p:sp>
    </p:spTree>
    <p:extLst>
      <p:ext uri="{BB962C8B-B14F-4D97-AF65-F5344CB8AC3E}">
        <p14:creationId xmlns:p14="http://schemas.microsoft.com/office/powerpoint/2010/main" val="2235507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TRY IT YOURSELF – CONTACT LIST APP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45720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nsolas" panose="020B0609020204030204" pitchFamily="49" charset="0"/>
              </a:rPr>
              <a:t>Load random data from </a:t>
            </a:r>
            <a:r>
              <a:rPr lang="en-US" sz="2000" dirty="0">
                <a:latin typeface="+mn-lt"/>
                <a:cs typeface="Consolas" panose="020B0609020204030204" pitchFamily="49" charset="0"/>
                <a:hlinkClick r:id="rId3"/>
              </a:rPr>
              <a:t>https://randomuser.me/</a:t>
            </a:r>
            <a:endParaRPr lang="en-US" sz="2000" dirty="0">
              <a:latin typeface="+mn-lt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nsolas" panose="020B0609020204030204" pitchFamily="49" charset="0"/>
              </a:rPr>
              <a:t>Left column should have a search field and the contact list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nsolas" panose="020B0609020204030204" pitchFamily="49" charset="0"/>
              </a:rPr>
              <a:t>Filter list while typing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nsolas" panose="020B0609020204030204" pitchFamily="49" charset="0"/>
              </a:rPr>
              <a:t>Names should </a:t>
            </a:r>
            <a:r>
              <a:rPr lang="en-US" sz="2000">
                <a:latin typeface="+mn-lt"/>
                <a:cs typeface="Consolas" panose="020B0609020204030204" pitchFamily="49" charset="0"/>
              </a:rPr>
              <a:t>be selectable</a:t>
            </a:r>
            <a:endParaRPr lang="en-US" sz="2000" dirty="0">
              <a:latin typeface="+mn-lt"/>
              <a:cs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nsolas" panose="020B0609020204030204" pitchFamily="49" charset="0"/>
              </a:rPr>
              <a:t>Main area should display more information about selected person</a:t>
            </a:r>
          </a:p>
        </p:txBody>
      </p:sp>
    </p:spTree>
    <p:extLst>
      <p:ext uri="{BB962C8B-B14F-4D97-AF65-F5344CB8AC3E}">
        <p14:creationId xmlns:p14="http://schemas.microsoft.com/office/powerpoint/2010/main" val="3353673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4753" y="3011672"/>
            <a:ext cx="7574494" cy="834656"/>
          </a:xfrm>
        </p:spPr>
        <p:txBody>
          <a:bodyPr/>
          <a:lstStyle/>
          <a:p>
            <a:pPr algn="ctr"/>
            <a:r>
              <a:rPr lang="en-US" sz="6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1706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JavaScript library for building user interfaces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Created by Jordan </a:t>
            </a:r>
            <a:r>
              <a:rPr lang="en-US" sz="2000" dirty="0" err="1"/>
              <a:t>Walke</a:t>
            </a:r>
            <a:r>
              <a:rPr lang="en-US" sz="2000" dirty="0"/>
              <a:t> at Facebook in 2011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Instagram was the first “external client” in 2012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Open Sourced in May 2013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REACT.JS</a:t>
            </a:r>
          </a:p>
        </p:txBody>
      </p:sp>
    </p:spTree>
    <p:extLst>
      <p:ext uri="{BB962C8B-B14F-4D97-AF65-F5344CB8AC3E}">
        <p14:creationId xmlns:p14="http://schemas.microsoft.com/office/powerpoint/2010/main" val="133367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Rethinks best practices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Only cares about rendering the UI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But not fetching/handling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Separation of concerns using components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But not separation of technologies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REACT.JS</a:t>
            </a:r>
          </a:p>
        </p:txBody>
      </p:sp>
    </p:spTree>
    <p:extLst>
      <p:ext uri="{BB962C8B-B14F-4D97-AF65-F5344CB8AC3E}">
        <p14:creationId xmlns:p14="http://schemas.microsoft.com/office/powerpoint/2010/main" val="83360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basis is the component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High cohesion, low coupling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Composable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Reusable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Don't rely on template languages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all the power of JavaScript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COMPONENTS IN REACT</a:t>
            </a:r>
          </a:p>
        </p:txBody>
      </p:sp>
    </p:spTree>
    <p:extLst>
      <p:ext uri="{BB962C8B-B14F-4D97-AF65-F5344CB8AC3E}">
        <p14:creationId xmlns:p14="http://schemas.microsoft.com/office/powerpoint/2010/main" val="42160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React re-renders entire application on data changes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React describe the DOM state at any point in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magical data binding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model dirt checking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explicit DOM operations, everything is declarative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39640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 each render, a new describing tree is generated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difference is calculated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minimal DOM mutations are computed and put on a queue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Batch executes all updates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PERFORMANCE? VIRTUAL DOM!</a:t>
            </a:r>
          </a:p>
        </p:txBody>
      </p:sp>
    </p:spTree>
    <p:extLst>
      <p:ext uri="{BB962C8B-B14F-4D97-AF65-F5344CB8AC3E}">
        <p14:creationId xmlns:p14="http://schemas.microsoft.com/office/powerpoint/2010/main" val="107750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SVG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Canvas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React Native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iOS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Android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Universal Windows Platform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DIFFERENT RENDER TARGETS</a:t>
            </a:r>
          </a:p>
        </p:txBody>
      </p:sp>
    </p:spTree>
    <p:extLst>
      <p:ext uri="{BB962C8B-B14F-4D97-AF65-F5344CB8AC3E}">
        <p14:creationId xmlns:p14="http://schemas.microsoft.com/office/powerpoint/2010/main" val="1780342220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25627</TotalTime>
  <Words>1246</Words>
  <Application>Microsoft Office PowerPoint</Application>
  <PresentationFormat>On-screen Show (4:3)</PresentationFormat>
  <Paragraphs>341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Arial</vt:lpstr>
      <vt:lpstr>Arial Black</vt:lpstr>
      <vt:lpstr>Calibri</vt:lpstr>
      <vt:lpstr>Consolas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Diogo Doreto</cp:lastModifiedBy>
  <cp:revision>1082</cp:revision>
  <cp:lastPrinted>2014-07-09T13:30:36Z</cp:lastPrinted>
  <dcterms:created xsi:type="dcterms:W3CDTF">2014-07-08T13:27:24Z</dcterms:created>
  <dcterms:modified xsi:type="dcterms:W3CDTF">2016-09-02T06:35:03Z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