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59" r:id="rId6"/>
    <p:sldId id="261" r:id="rId7"/>
    <p:sldId id="260" r:id="rId8"/>
    <p:sldId id="275" r:id="rId9"/>
    <p:sldId id="262" r:id="rId10"/>
    <p:sldId id="263" r:id="rId11"/>
    <p:sldId id="264" r:id="rId12"/>
    <p:sldId id="265" r:id="rId13"/>
    <p:sldId id="270" r:id="rId14"/>
    <p:sldId id="269" r:id="rId15"/>
    <p:sldId id="272" r:id="rId16"/>
    <p:sldId id="276" r:id="rId17"/>
    <p:sldId id="274" r:id="rId18"/>
    <p:sldId id="268" r:id="rId19"/>
    <p:sldId id="271" r:id="rId20"/>
    <p:sldId id="26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1103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8C563-69A0-44C6-85FD-A31197C7C26B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86FD-F692-47DB-A3F8-862179B7C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3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A86FD-F692-47DB-A3F8-862179B7C1B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85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F424FF-D6C6-44DC-90EA-027F935FB2D7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904417-E8C4-423C-9017-F9894C7E7E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9" y="692696"/>
            <a:ext cx="8667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Coller des étiquettes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1101" y="1556792"/>
            <a:ext cx="195758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tag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2648" y="3068960"/>
            <a:ext cx="499688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tag –a v1 74c35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75856" y="155679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Affiche la liste des étiquettes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5868144" y="3068960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Pose l’étiquette v1sur le commit 74C35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631459" y="5157192"/>
            <a:ext cx="398378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v1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659529" y="5218747"/>
            <a:ext cx="320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Et hop 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88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branches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424936" cy="3510390"/>
          </a:xfrm>
          <a:prstGeom prst="rect">
            <a:avLst/>
          </a:prstGeom>
        </p:spPr>
      </p:pic>
      <p:sp>
        <p:nvSpPr>
          <p:cNvPr id="5" name="Espace réservé du contenu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570179"/>
          </a:xfrm>
        </p:spPr>
        <p:txBody>
          <a:bodyPr/>
          <a:lstStyle/>
          <a:p>
            <a:pPr marL="109728" indent="0">
              <a:buNone/>
            </a:pPr>
            <a:r>
              <a:rPr lang="fr-FR" dirty="0" smtClean="0"/>
              <a:t>Les branches permettent de manipuler les différents états d’un projet.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8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branches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00808"/>
            <a:ext cx="271741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9091" y="3212976"/>
            <a:ext cx="47436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7902" y="5301208"/>
            <a:ext cx="525015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36096" y="3151421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Création de la branche </a:t>
            </a:r>
            <a:r>
              <a:rPr lang="fr-FR" sz="2800" dirty="0" err="1" smtClean="0"/>
              <a:t>develop</a:t>
            </a:r>
            <a:r>
              <a:rPr lang="fr-FR" sz="2800" dirty="0" smtClean="0"/>
              <a:t>, à partir de l’état actuel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5796136" y="5301208"/>
            <a:ext cx="3204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Changement de branche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3563888" y="165464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Affiche la liste des branches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157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Fusion de branches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00808"/>
            <a:ext cx="449033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" y="2347139"/>
            <a:ext cx="8075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Fusionne la branche </a:t>
            </a:r>
            <a:r>
              <a:rPr lang="fr-FR" sz="2800" dirty="0" err="1" smtClean="0"/>
              <a:t>develop</a:t>
            </a:r>
            <a:r>
              <a:rPr lang="fr-FR" sz="2800" dirty="0" smtClean="0"/>
              <a:t> dans la branche active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7544" y="414908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Si un conflit apparait, vous devez: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Résoudre le conflit (manuellement)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Effectuer un commit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134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72108" y="166639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456842" y="166639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60340" y="166639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404556" y="166639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564796" y="166639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860940" y="166639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028292" y="296253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612468" y="296253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772708" y="296253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4" idx="6"/>
            <a:endCxn id="5" idx="2"/>
          </p:cNvCxnSpPr>
          <p:nvPr/>
        </p:nvCxnSpPr>
        <p:spPr>
          <a:xfrm>
            <a:off x="588132" y="1774406"/>
            <a:ext cx="868710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6"/>
            <a:endCxn id="6" idx="2"/>
          </p:cNvCxnSpPr>
          <p:nvPr/>
        </p:nvCxnSpPr>
        <p:spPr>
          <a:xfrm>
            <a:off x="1672866" y="1774406"/>
            <a:ext cx="787474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6"/>
            <a:endCxn id="11" idx="2"/>
          </p:cNvCxnSpPr>
          <p:nvPr/>
        </p:nvCxnSpPr>
        <p:spPr>
          <a:xfrm>
            <a:off x="2244316" y="3070550"/>
            <a:ext cx="136815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6" idx="6"/>
            <a:endCxn id="7" idx="2"/>
          </p:cNvCxnSpPr>
          <p:nvPr/>
        </p:nvCxnSpPr>
        <p:spPr>
          <a:xfrm>
            <a:off x="2676364" y="1774406"/>
            <a:ext cx="172819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4"/>
            <a:endCxn id="10" idx="0"/>
          </p:cNvCxnSpPr>
          <p:nvPr/>
        </p:nvCxnSpPr>
        <p:spPr>
          <a:xfrm>
            <a:off x="1564854" y="1882418"/>
            <a:ext cx="571450" cy="108012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6"/>
            <a:endCxn id="12" idx="2"/>
          </p:cNvCxnSpPr>
          <p:nvPr/>
        </p:nvCxnSpPr>
        <p:spPr>
          <a:xfrm>
            <a:off x="3828492" y="3070550"/>
            <a:ext cx="1944216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2" idx="6"/>
            <a:endCxn id="8" idx="4"/>
          </p:cNvCxnSpPr>
          <p:nvPr/>
        </p:nvCxnSpPr>
        <p:spPr>
          <a:xfrm flipV="1">
            <a:off x="5988732" y="1882418"/>
            <a:ext cx="684076" cy="118813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7" idx="6"/>
            <a:endCxn id="8" idx="2"/>
          </p:cNvCxnSpPr>
          <p:nvPr/>
        </p:nvCxnSpPr>
        <p:spPr>
          <a:xfrm>
            <a:off x="4620580" y="1774406"/>
            <a:ext cx="1944216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" idx="6"/>
            <a:endCxn id="9" idx="2"/>
          </p:cNvCxnSpPr>
          <p:nvPr/>
        </p:nvCxnSpPr>
        <p:spPr>
          <a:xfrm>
            <a:off x="6780820" y="1774406"/>
            <a:ext cx="1080120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534288" y="426983"/>
            <a:ext cx="2156360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28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commit</a:t>
            </a:r>
            <a:endParaRPr lang="fr-FR" sz="28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2676364" y="950203"/>
            <a:ext cx="252028" cy="57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188532" y="950203"/>
            <a:ext cx="216024" cy="57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1022487" y="1236290"/>
            <a:ext cx="1186978" cy="124019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81344" y="4546714"/>
            <a:ext cx="1959191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28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28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fr-FR" sz="28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43990" y="3898642"/>
            <a:ext cx="2156360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28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28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28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6079319" y="1182854"/>
            <a:ext cx="1186978" cy="124019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/>
          <p:cNvCxnSpPr/>
          <p:nvPr/>
        </p:nvCxnSpPr>
        <p:spPr>
          <a:xfrm flipV="1">
            <a:off x="1022487" y="2476484"/>
            <a:ext cx="399683" cy="140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endCxn id="53" idx="5"/>
          </p:cNvCxnSpPr>
          <p:nvPr/>
        </p:nvCxnSpPr>
        <p:spPr>
          <a:xfrm flipH="1" flipV="1">
            <a:off x="7092468" y="2241426"/>
            <a:ext cx="480440" cy="2180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4916839" y="14813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master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216532" y="277787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1156708" y="5733256"/>
            <a:ext cx="2550698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28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28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endParaRPr lang="fr-FR" sz="28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827883" y="581020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se positionner dans l’arbre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1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Dépôts </a:t>
            </a:r>
            <a:r>
              <a:rPr lang="fr-FR" dirty="0" smtClean="0"/>
              <a:t>distants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1101" y="155679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url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1101" y="2284383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Initialise un dépôt local à partir du distant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50253" y="4105236"/>
            <a:ext cx="676980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url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9552" y="5013176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Ajoute une référence au dépôt distant dans le dépôt local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5351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Dépôts distants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1640" y="1458386"/>
            <a:ext cx="575670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4472" y="3573016"/>
            <a:ext cx="575670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1640" y="2204864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Envoie les modifications sur le dépôt </a:t>
            </a:r>
            <a:r>
              <a:rPr lang="fr-FR" sz="2800" dirty="0" smtClean="0"/>
              <a:t>distant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559072" y="4437112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Récupère les modifications depuis le dépôt distant.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7221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travail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15768"/>
              </p:ext>
            </p:extLst>
          </p:nvPr>
        </p:nvGraphicFramePr>
        <p:xfrm>
          <a:off x="457200" y="1397000"/>
          <a:ext cx="8363272" cy="520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818">
                  <a:extLst>
                    <a:ext uri="{9D8B030D-6E8A-4147-A177-3AD203B41FA5}">
                      <a16:colId xmlns:a16="http://schemas.microsoft.com/office/drawing/2014/main" val="3004824281"/>
                    </a:ext>
                  </a:extLst>
                </a:gridCol>
                <a:gridCol w="2090818">
                  <a:extLst>
                    <a:ext uri="{9D8B030D-6E8A-4147-A177-3AD203B41FA5}">
                      <a16:colId xmlns:a16="http://schemas.microsoft.com/office/drawing/2014/main" val="459730974"/>
                    </a:ext>
                  </a:extLst>
                </a:gridCol>
                <a:gridCol w="2090818">
                  <a:extLst>
                    <a:ext uri="{9D8B030D-6E8A-4147-A177-3AD203B41FA5}">
                      <a16:colId xmlns:a16="http://schemas.microsoft.com/office/drawing/2014/main" val="3656676035"/>
                    </a:ext>
                  </a:extLst>
                </a:gridCol>
                <a:gridCol w="2090818">
                  <a:extLst>
                    <a:ext uri="{9D8B030D-6E8A-4147-A177-3AD203B41FA5}">
                      <a16:colId xmlns:a16="http://schemas.microsoft.com/office/drawing/2014/main" val="4074171020"/>
                    </a:ext>
                  </a:extLst>
                </a:gridCol>
              </a:tblGrid>
              <a:tr h="10598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Répertoire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Index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Repo local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Repo distant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15047"/>
                  </a:ext>
                </a:extLst>
              </a:tr>
              <a:tr h="414050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88075"/>
                  </a:ext>
                </a:extLst>
              </a:tr>
            </a:tbl>
          </a:graphicData>
        </a:graphic>
      </p:graphicFrame>
      <p:sp>
        <p:nvSpPr>
          <p:cNvPr id="6" name="Flèche droite 5"/>
          <p:cNvSpPr/>
          <p:nvPr/>
        </p:nvSpPr>
        <p:spPr>
          <a:xfrm>
            <a:off x="3673632" y="3140968"/>
            <a:ext cx="1944216" cy="81699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commit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729416" y="2561704"/>
            <a:ext cx="1944216" cy="81699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</a:t>
            </a:r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5617848" y="5366432"/>
            <a:ext cx="2194512" cy="81699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push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 flipH="1">
            <a:off x="5617848" y="4128728"/>
            <a:ext cx="2194512" cy="816992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 pull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6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602634"/>
          </a:xfrm>
        </p:spPr>
        <p:txBody>
          <a:bodyPr>
            <a:noAutofit/>
          </a:bodyPr>
          <a:lstStyle/>
          <a:p>
            <a:r>
              <a:rPr lang="fr-FR" sz="9600" dirty="0" smtClean="0"/>
              <a:t>Git gère les versions, à vous de gérer le reste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7589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602634"/>
          </a:xfrm>
        </p:spPr>
        <p:txBody>
          <a:bodyPr>
            <a:noAutofit/>
          </a:bodyPr>
          <a:lstStyle/>
          <a:p>
            <a:r>
              <a:rPr lang="fr-FR" sz="8800" dirty="0" smtClean="0"/>
              <a:t>Git n’est pas un système de sauvegarde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5531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Un logiciel de gestion de versions est un logiciel qui permet de stocker un ensemble de fichiers en conservant la chronologie de toutes les modifications.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logiciels de gestion de versions sont utilisés notamment en développement logiciel pour conserver le code source relatif aux différentes versions d'un logiciel.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Gestion de version (</a:t>
            </a:r>
            <a:r>
              <a:rPr lang="fr-FR" dirty="0" err="1" smtClean="0"/>
              <a:t>versionning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98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>
            <a:noAutofit/>
          </a:bodyPr>
          <a:lstStyle/>
          <a:p>
            <a:r>
              <a:rPr lang="fr-FR" sz="8800" dirty="0" smtClean="0"/>
              <a:t>La règle:</a:t>
            </a:r>
            <a:br>
              <a:rPr lang="fr-FR" sz="8800" dirty="0" smtClean="0"/>
            </a:br>
            <a:r>
              <a:rPr lang="fr-FR" sz="8800" dirty="0" smtClean="0"/>
              <a:t>On ne commit que du code qui marche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4471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fr-FR" dirty="0" smtClean="0"/>
              <a:t>Nécessitant un serveur</a:t>
            </a:r>
          </a:p>
          <a:p>
            <a:pPr marL="109728" indent="0">
              <a:buNone/>
            </a:pPr>
            <a:r>
              <a:rPr lang="fr-FR" sz="3600" b="1" dirty="0" smtClean="0"/>
              <a:t>CVS</a:t>
            </a:r>
            <a:r>
              <a:rPr lang="fr-FR" dirty="0" smtClean="0"/>
              <a:t> 1990</a:t>
            </a:r>
            <a:endParaRPr lang="fr-FR" dirty="0"/>
          </a:p>
          <a:p>
            <a:pPr marL="109728" indent="0">
              <a:buNone/>
            </a:pPr>
            <a:r>
              <a:rPr lang="fr-FR" sz="3600" b="1" dirty="0"/>
              <a:t>SVN</a:t>
            </a:r>
            <a:r>
              <a:rPr lang="fr-FR" dirty="0" smtClean="0"/>
              <a:t> 2000</a:t>
            </a:r>
          </a:p>
          <a:p>
            <a:pPr marL="109728" indent="0">
              <a:buNone/>
            </a:pPr>
            <a:r>
              <a:rPr lang="fr-FR" sz="3600" b="1" dirty="0"/>
              <a:t>Team </a:t>
            </a:r>
            <a:r>
              <a:rPr lang="fr-FR" sz="3600" b="1" dirty="0" err="1"/>
              <a:t>Foundation</a:t>
            </a:r>
            <a:r>
              <a:rPr lang="fr-FR" sz="3600" b="1" dirty="0"/>
              <a:t> Server </a:t>
            </a:r>
            <a:r>
              <a:rPr lang="fr-FR" dirty="0" smtClean="0"/>
              <a:t>2005</a:t>
            </a:r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Fonctionnement en mode décentralisé (sans serveur)</a:t>
            </a:r>
          </a:p>
          <a:p>
            <a:pPr marL="109728" indent="0">
              <a:buNone/>
            </a:pPr>
            <a:r>
              <a:rPr lang="fr-FR" sz="3900" b="1" dirty="0" err="1"/>
              <a:t>BitKeeper</a:t>
            </a:r>
            <a:r>
              <a:rPr lang="fr-FR" dirty="0" smtClean="0"/>
              <a:t> 1998</a:t>
            </a:r>
          </a:p>
          <a:p>
            <a:pPr marL="109728" indent="0">
              <a:buNone/>
            </a:pPr>
            <a:r>
              <a:rPr lang="fr-FR" sz="3900" b="1" dirty="0" err="1"/>
              <a:t>Mercurial</a:t>
            </a:r>
            <a:r>
              <a:rPr lang="fr-FR" dirty="0" smtClean="0"/>
              <a:t> 2005</a:t>
            </a:r>
          </a:p>
          <a:p>
            <a:pPr marL="109728" indent="0">
              <a:buNone/>
            </a:pPr>
            <a:r>
              <a:rPr lang="fr-FR" sz="3900" b="1" dirty="0"/>
              <a:t>Git</a:t>
            </a:r>
            <a:r>
              <a:rPr lang="fr-FR" dirty="0" smtClean="0"/>
              <a:t> 2005</a:t>
            </a:r>
          </a:p>
          <a:p>
            <a:pPr marL="109728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logiciels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2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3200" dirty="0" smtClean="0"/>
              <a:t>Après un désaccord sur l’utilisation de </a:t>
            </a:r>
            <a:r>
              <a:rPr lang="fr-FR" sz="3200" dirty="0" err="1" smtClean="0"/>
              <a:t>BitKeeper</a:t>
            </a:r>
            <a:r>
              <a:rPr lang="fr-FR" sz="3200" dirty="0" smtClean="0"/>
              <a:t> pour la gestion du projet Linux, Linus </a:t>
            </a:r>
            <a:r>
              <a:rPr lang="fr-FR" sz="3200" dirty="0" err="1" smtClean="0"/>
              <a:t>Torvald</a:t>
            </a:r>
            <a:r>
              <a:rPr lang="fr-FR" sz="3200" dirty="0" smtClean="0"/>
              <a:t> décide de créer son propre logiciel de gestion de version.</a:t>
            </a:r>
          </a:p>
          <a:p>
            <a:pPr marL="109728" indent="0">
              <a:buNone/>
            </a:pPr>
            <a:endParaRPr lang="fr-FR" sz="3200" dirty="0"/>
          </a:p>
          <a:p>
            <a:pPr marL="109728" indent="0">
              <a:buNone/>
            </a:pPr>
            <a:r>
              <a:rPr lang="fr-FR" sz="3200" dirty="0" smtClean="0"/>
              <a:t>Git </a:t>
            </a:r>
            <a:r>
              <a:rPr lang="fr-FR" sz="3200" dirty="0"/>
              <a:t>est à peu près l'équivalent de “connard” en argot </a:t>
            </a:r>
            <a:r>
              <a:rPr lang="fr-FR" sz="3200" dirty="0" smtClean="0"/>
              <a:t>britannique.</a:t>
            </a:r>
            <a:endParaRPr lang="fr-FR" sz="3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9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Git permet de garder un historique des modifications des fichiers de votre projet.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 smtClean="0"/>
              <a:t>A chaque modification importante, vous indiquez à Git qu’il faut prendre un instantané de vos fichiers (commit).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 smtClean="0"/>
              <a:t>Ensuite vous pouvez naviguer dans la liste des modifications et revenir à une version antérieure.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5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dépôt</a:t>
            </a:r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5941706" y="3284984"/>
            <a:ext cx="1656184" cy="18722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Multidocument 4"/>
          <p:cNvSpPr/>
          <p:nvPr/>
        </p:nvSpPr>
        <p:spPr>
          <a:xfrm>
            <a:off x="1333194" y="3293791"/>
            <a:ext cx="1800200" cy="151216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277410" y="1694806"/>
            <a:ext cx="221086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46456" y="5399638"/>
            <a:ext cx="7072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 dépôt est créé dans le répertoire .git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723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308304" y="2132856"/>
            <a:ext cx="1656184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Dépôt</a:t>
            </a:r>
            <a:endParaRPr lang="fr-FR" dirty="0"/>
          </a:p>
        </p:txBody>
      </p:sp>
      <p:sp>
        <p:nvSpPr>
          <p:cNvPr id="5" name="Organigramme : Stockage interne 4"/>
          <p:cNvSpPr/>
          <p:nvPr/>
        </p:nvSpPr>
        <p:spPr>
          <a:xfrm>
            <a:off x="3635896" y="2132856"/>
            <a:ext cx="1872208" cy="1584176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6" name="Organigramme : Multidocument 5"/>
          <p:cNvSpPr/>
          <p:nvPr/>
        </p:nvSpPr>
        <p:spPr>
          <a:xfrm>
            <a:off x="179512" y="2132856"/>
            <a:ext cx="1872208" cy="158417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Fichiers</a:t>
            </a:r>
            <a:endParaRPr lang="fr-FR" dirty="0"/>
          </a:p>
        </p:txBody>
      </p:sp>
      <p:sp>
        <p:nvSpPr>
          <p:cNvPr id="18" name="Flèche courbée vers le haut 17"/>
          <p:cNvSpPr/>
          <p:nvPr/>
        </p:nvSpPr>
        <p:spPr>
          <a:xfrm>
            <a:off x="1257685" y="3899812"/>
            <a:ext cx="2808312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9" name="Flèche courbée vers le haut 18"/>
          <p:cNvSpPr/>
          <p:nvPr/>
        </p:nvSpPr>
        <p:spPr>
          <a:xfrm>
            <a:off x="5245670" y="3899812"/>
            <a:ext cx="2808312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84945" y="5384249"/>
            <a:ext cx="3703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 les nouveaux fichiers ou les fichiers modifiés  dans l’index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580742" y="5395324"/>
            <a:ext cx="311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Enregistre l’état du dossier dans le dépôt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580742" y="4797152"/>
            <a:ext cx="1883849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24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commit</a:t>
            </a:r>
            <a:endParaRPr lang="fr-FR" sz="24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729516" y="4797152"/>
            <a:ext cx="171393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24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24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24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lang="fr-FR" sz="24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308304" y="2132856"/>
            <a:ext cx="1656184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Dépôt</a:t>
            </a:r>
            <a:endParaRPr lang="fr-FR" dirty="0"/>
          </a:p>
        </p:txBody>
      </p:sp>
      <p:sp>
        <p:nvSpPr>
          <p:cNvPr id="5" name="Organigramme : Stockage interne 4"/>
          <p:cNvSpPr/>
          <p:nvPr/>
        </p:nvSpPr>
        <p:spPr>
          <a:xfrm>
            <a:off x="3635896" y="2132856"/>
            <a:ext cx="1872208" cy="1584176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6" name="Organigramme : Multidocument 5"/>
          <p:cNvSpPr/>
          <p:nvPr/>
        </p:nvSpPr>
        <p:spPr>
          <a:xfrm>
            <a:off x="179512" y="2132856"/>
            <a:ext cx="1872208" cy="158417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Fichiers</a:t>
            </a:r>
            <a:endParaRPr lang="fr-FR" dirty="0"/>
          </a:p>
        </p:txBody>
      </p:sp>
      <p:sp>
        <p:nvSpPr>
          <p:cNvPr id="18" name="Flèche courbée vers le haut 17"/>
          <p:cNvSpPr/>
          <p:nvPr/>
        </p:nvSpPr>
        <p:spPr>
          <a:xfrm>
            <a:off x="1257685" y="3899812"/>
            <a:ext cx="2808312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9" name="Flèche courbée vers le haut 18"/>
          <p:cNvSpPr/>
          <p:nvPr/>
        </p:nvSpPr>
        <p:spPr>
          <a:xfrm>
            <a:off x="5245670" y="3899812"/>
            <a:ext cx="2808312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851920" y="53953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 rapide …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257685" y="4797152"/>
            <a:ext cx="66986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24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commit –</a:t>
            </a:r>
            <a:r>
              <a:rPr lang="fr-FR" sz="24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</a:t>
            </a:r>
            <a:r>
              <a:rPr lang="fr-FR" sz="24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'message de commit'</a:t>
            </a:r>
            <a:endParaRPr lang="fr-FR" sz="24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Voyage dans le temps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2017971"/>
            <a:ext cx="1957587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log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3567" y="3501008"/>
            <a:ext cx="322395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11960" y="197180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Affiche la liste des commit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211960" y="3501008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Permet de revenir à un état précédent</a:t>
            </a:r>
            <a:endParaRPr lang="fr-FR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05526" y="5229200"/>
            <a:ext cx="499688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fr-FR" sz="3600" b="1" dirty="0" err="1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3600" b="1" dirty="0" smtClean="0">
                <a:solidFill>
                  <a:srgbClr val="00E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fr-FR" sz="3600" b="1" dirty="0">
              <a:solidFill>
                <a:srgbClr val="00E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012159" y="5229200"/>
            <a:ext cx="295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Retour au dernier commit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709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1338</TotalTime>
  <Words>469</Words>
  <Application>Microsoft Office PowerPoint</Application>
  <PresentationFormat>Affichage à l'écran (4:3)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Lucida Sans Unicode</vt:lpstr>
      <vt:lpstr>Verdana</vt:lpstr>
      <vt:lpstr>Wingdings 2</vt:lpstr>
      <vt:lpstr>Wingdings 3</vt:lpstr>
      <vt:lpstr>Rotonde</vt:lpstr>
      <vt:lpstr>Présentation PowerPoint</vt:lpstr>
      <vt:lpstr>Gestion de version (versionning)</vt:lpstr>
      <vt:lpstr>Quelques logiciels</vt:lpstr>
      <vt:lpstr>Création de git</vt:lpstr>
      <vt:lpstr>Principes</vt:lpstr>
      <vt:lpstr>Création d’un dépôt</vt:lpstr>
      <vt:lpstr>Fonctionnement</vt:lpstr>
      <vt:lpstr>Fonctionnement</vt:lpstr>
      <vt:lpstr>Voyage dans le temps</vt:lpstr>
      <vt:lpstr>Coller des étiquettes</vt:lpstr>
      <vt:lpstr>Les branches</vt:lpstr>
      <vt:lpstr>Gestion des branches</vt:lpstr>
      <vt:lpstr>Fusion de branches</vt:lpstr>
      <vt:lpstr>Présentation PowerPoint</vt:lpstr>
      <vt:lpstr>Dépôts distants</vt:lpstr>
      <vt:lpstr>Dépôts distants</vt:lpstr>
      <vt:lpstr>Cycle de travail</vt:lpstr>
      <vt:lpstr>Git gère les versions, à vous de gérer le reste</vt:lpstr>
      <vt:lpstr>Git n’est pas un système de sauvegarde</vt:lpstr>
      <vt:lpstr>La règle: On ne commit que du code qui marche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fr.caumartin@afpa.fr</dc:creator>
  <cp:lastModifiedBy>Caumartin Francois-Regis</cp:lastModifiedBy>
  <cp:revision>31</cp:revision>
  <dcterms:created xsi:type="dcterms:W3CDTF">2014-08-20T13:30:30Z</dcterms:created>
  <dcterms:modified xsi:type="dcterms:W3CDTF">2019-12-19T10:53:51Z</dcterms:modified>
</cp:coreProperties>
</file>