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288000" cy="13716000"/>
  <p:notesSz cx="6858000" cy="9144000"/>
  <p:defaultTextStyle>
    <a:defPPr>
      <a:defRPr lang="en-US"/>
    </a:defPPr>
    <a:lvl1pPr marL="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-1608" y="-112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1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2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6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098550"/>
            <a:ext cx="8229600" cy="23406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98550"/>
            <a:ext cx="24384000" cy="23406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4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1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4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400801"/>
            <a:ext cx="16306800" cy="18103850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40400" y="6400801"/>
            <a:ext cx="16306800" cy="18103850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0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8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30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7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1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2870201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6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1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41E3B-B9C9-894F-9A41-BB961A1F3A44}" type="datetimeFigureOut">
              <a:rPr lang="en-US" smtClean="0"/>
              <a:t>4/19/14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1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1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91440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914400" rtl="0" eaLnBrk="1" latinLnBrk="0" hangingPunct="1">
        <a:spcBef>
          <a:spcPct val="20000"/>
        </a:spcBef>
        <a:buFont typeface="Arial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914400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914400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914400" rtl="0" eaLnBrk="1" latinLnBrk="0" hangingPunct="1">
        <a:spcBef>
          <a:spcPct val="20000"/>
        </a:spcBef>
        <a:buFont typeface="Arial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/>
          </p:nvPr>
        </p:nvSpPr>
        <p:spPr>
          <a:xfrm>
            <a:off x="1136422" y="194679"/>
            <a:ext cx="15544800" cy="842229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Derivation for Homogenous </a:t>
            </a:r>
            <a:r>
              <a:rPr lang="en-US" sz="4400" dirty="0"/>
              <a:t>R</a:t>
            </a:r>
            <a:r>
              <a:rPr lang="en-US" sz="4400" dirty="0" smtClean="0"/>
              <a:t>eacting </a:t>
            </a:r>
            <a:r>
              <a:rPr lang="en-US" sz="4400" dirty="0"/>
              <a:t>G</a:t>
            </a:r>
            <a:r>
              <a:rPr lang="en-US" sz="4400" dirty="0" smtClean="0"/>
              <a:t>as </a:t>
            </a:r>
            <a:r>
              <a:rPr lang="en-US" sz="4400" dirty="0"/>
              <a:t>M</a:t>
            </a:r>
            <a:r>
              <a:rPr lang="en-US" sz="4400" dirty="0" smtClean="0"/>
              <a:t>ixture in Closed System</a:t>
            </a:r>
            <a:endParaRPr lang="en-US" sz="4400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1458101" y="1015573"/>
            <a:ext cx="14933338" cy="81112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An adiabatic system with volume as a function of time, simulating a HCCI engine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1773091" y="1893925"/>
            <a:ext cx="28034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Species Equation</a:t>
            </a:r>
            <a:endParaRPr lang="en-US" sz="2700" baseline="-250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055681" y="1826696"/>
            <a:ext cx="0" cy="118739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2222213" y="1826696"/>
            <a:ext cx="0" cy="118739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creen Shot 2014-04-19 at 7.35.27 PM copy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257" y="2772541"/>
            <a:ext cx="3327400" cy="226695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749130" y="5377222"/>
            <a:ext cx="28034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Energy Equation</a:t>
            </a:r>
            <a:endParaRPr lang="en-US" sz="2700" baseline="-25000" dirty="0"/>
          </a:p>
        </p:txBody>
      </p:sp>
      <p:pic>
        <p:nvPicPr>
          <p:cNvPr id="18" name="Picture 17" descr="Screen Shot 2014-04-19 at 7.35.27 PM copy 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99" y="6375798"/>
            <a:ext cx="4914900" cy="3016250"/>
          </a:xfrm>
          <a:prstGeom prst="rect">
            <a:avLst/>
          </a:prstGeom>
        </p:spPr>
      </p:pic>
      <p:pic>
        <p:nvPicPr>
          <p:cNvPr id="23" name="Picture 22" descr="Screen Shot 2014-04-19 at 7.35.4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062" y="9578429"/>
            <a:ext cx="3448050" cy="23622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325623" y="1911991"/>
            <a:ext cx="55828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Pressure Equation from Ideal Gas Law</a:t>
            </a:r>
            <a:endParaRPr lang="en-US" sz="2700" baseline="-25000" dirty="0"/>
          </a:p>
        </p:txBody>
      </p:sp>
      <p:pic>
        <p:nvPicPr>
          <p:cNvPr id="33" name="Picture 32" descr="Screen Shot 2014-04-19 at 7.35.57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089" y="6303909"/>
            <a:ext cx="4171950" cy="15367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807555" y="8076459"/>
            <a:ext cx="28034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Volume Equation</a:t>
            </a:r>
            <a:endParaRPr lang="en-US" sz="2700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6607203" y="8780205"/>
            <a:ext cx="502948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R = </a:t>
            </a:r>
            <a:r>
              <a:rPr lang="en-US" sz="2700" dirty="0" err="1" smtClean="0"/>
              <a:t>V</a:t>
            </a:r>
            <a:r>
              <a:rPr lang="en-US" sz="2700" baseline="-25000" dirty="0" err="1" smtClean="0"/>
              <a:t>max</a:t>
            </a:r>
            <a:r>
              <a:rPr lang="en-US" sz="2700" baseline="-25000" dirty="0" smtClean="0"/>
              <a:t> </a:t>
            </a:r>
            <a:r>
              <a:rPr lang="en-US" sz="2700" dirty="0" smtClean="0"/>
              <a:t>/ </a:t>
            </a:r>
            <a:r>
              <a:rPr lang="en-US" sz="2700" dirty="0" err="1" smtClean="0"/>
              <a:t>V</a:t>
            </a:r>
            <a:r>
              <a:rPr lang="en-US" sz="2700" baseline="-25000" dirty="0" err="1" smtClean="0"/>
              <a:t>min</a:t>
            </a:r>
            <a:r>
              <a:rPr lang="en-US" sz="2700" dirty="0" smtClean="0"/>
              <a:t>  = compression ratio</a:t>
            </a:r>
            <a:endParaRPr lang="en-US" sz="2700" baseline="-25000" dirty="0"/>
          </a:p>
          <a:p>
            <a:r>
              <a:rPr lang="en-US" sz="2700" dirty="0" smtClean="0"/>
              <a:t>f = rotation frequency </a:t>
            </a:r>
            <a:endParaRPr lang="en-US" sz="2700" baseline="-25000" dirty="0"/>
          </a:p>
          <a:p>
            <a:r>
              <a:rPr lang="el-GR" sz="2700" dirty="0" smtClean="0"/>
              <a:t>ω</a:t>
            </a:r>
            <a:r>
              <a:rPr lang="en-US" sz="2700" dirty="0" smtClean="0"/>
              <a:t> = 2</a:t>
            </a:r>
            <a:r>
              <a:rPr lang="el-GR" sz="2800" dirty="0" smtClean="0"/>
              <a:t>π</a:t>
            </a:r>
            <a:r>
              <a:rPr lang="en-US" sz="2800" dirty="0" smtClean="0"/>
              <a:t>f = angular velocity</a:t>
            </a:r>
            <a:endParaRPr lang="en-US" sz="2700" dirty="0" smtClean="0"/>
          </a:p>
        </p:txBody>
      </p:sp>
      <p:pic>
        <p:nvPicPr>
          <p:cNvPr id="34" name="Picture 33" descr="Screen Shot 2014-04-19 at 7.35.57 PM copy 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165" y="10335799"/>
            <a:ext cx="5575300" cy="2908300"/>
          </a:xfrm>
          <a:prstGeom prst="rect">
            <a:avLst/>
          </a:prstGeom>
        </p:spPr>
      </p:pic>
      <p:pic>
        <p:nvPicPr>
          <p:cNvPr id="38" name="Picture 37" descr="Screen Shot 2014-04-19 at 7.36.12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7468" y="1911991"/>
            <a:ext cx="4813300" cy="5346700"/>
          </a:xfrm>
          <a:prstGeom prst="rect">
            <a:avLst/>
          </a:prstGeom>
        </p:spPr>
      </p:pic>
      <p:pic>
        <p:nvPicPr>
          <p:cNvPr id="39" name="Picture 38" descr="Screen Shot 2014-04-19 at 7.36.23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5661" y="7306617"/>
            <a:ext cx="5530850" cy="1809750"/>
          </a:xfrm>
          <a:prstGeom prst="rect">
            <a:avLst/>
          </a:prstGeom>
        </p:spPr>
      </p:pic>
      <p:pic>
        <p:nvPicPr>
          <p:cNvPr id="40" name="Picture 39" descr="Screen Shot 2014-04-19 at 7.36.23 PM copy 2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5622" y="11017908"/>
            <a:ext cx="2895600" cy="222885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2270135" y="9116367"/>
            <a:ext cx="609991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Total mass must be constant, the system is closed and no nuclear reactions, therefore I can convert volume to specific volume</a:t>
            </a:r>
            <a:endParaRPr lang="en-US" sz="2700" baseline="-25000" dirty="0"/>
          </a:p>
        </p:txBody>
      </p:sp>
      <p:pic>
        <p:nvPicPr>
          <p:cNvPr id="2" name="Picture 1" descr="Screen Shot 2014-04-19 at 7.35.43 PM copy 2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996" y="2603809"/>
            <a:ext cx="30480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778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77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Derivation for Homogenous Reacting Gas Mixture in Closed System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Example: ABC reactor</dc:title>
  <dc:creator>max  plomer</dc:creator>
  <cp:lastModifiedBy>max  plomer</cp:lastModifiedBy>
  <cp:revision>23</cp:revision>
  <dcterms:created xsi:type="dcterms:W3CDTF">2014-04-11T01:13:13Z</dcterms:created>
  <dcterms:modified xsi:type="dcterms:W3CDTF">2014-04-20T00:41:07Z</dcterms:modified>
</cp:coreProperties>
</file>