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1600" y="-112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2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6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0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0"/>
            <a:ext cx="243840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1E3B-B9C9-894F-9A41-BB961A1F3A44}" type="datetimeFigureOut">
              <a:rPr lang="en-US" smtClean="0"/>
              <a:t>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6.jp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422" y="194679"/>
            <a:ext cx="15544800" cy="84222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Simple Example: Fire Piston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364" y="1015573"/>
            <a:ext cx="17017999" cy="811123"/>
          </a:xfrm>
        </p:spPr>
        <p:txBody>
          <a:bodyPr>
            <a:noAutofit/>
          </a:bodyPr>
          <a:lstStyle/>
          <a:p>
            <a:r>
              <a:rPr lang="en-US" sz="3200" dirty="0" smtClean="0"/>
              <a:t>Importance: </a:t>
            </a:r>
            <a:r>
              <a:rPr lang="en-US" sz="3200" dirty="0"/>
              <a:t>O</a:t>
            </a:r>
            <a:r>
              <a:rPr lang="en-US" sz="3200" dirty="0" smtClean="0"/>
              <a:t>perates on the same principal as a diesel engine (the type of engine I am simulating)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600363" y="2591249"/>
            <a:ext cx="77585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The primitive Fire Piston is a traditional fire starting tool used by the South-East Asian Islanders.  It rapidly compresses air molecules inside its cylinder, making them hot enough to cause combustion (</a:t>
            </a:r>
            <a:r>
              <a:rPr lang="en-US" sz="2700" dirty="0" err="1" smtClean="0"/>
              <a:t>autoignition</a:t>
            </a:r>
            <a:r>
              <a:rPr lang="en-US" sz="2700" dirty="0" smtClean="0"/>
              <a:t> temperature). With a single push, tinder placed in the end of the shaft ignites. </a:t>
            </a:r>
            <a:endParaRPr lang="en-US" sz="27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10271810" y="5094398"/>
            <a:ext cx="21566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Tinder Cup</a:t>
            </a:r>
            <a:endParaRPr lang="en-US" sz="2700" baseline="-25000" dirty="0"/>
          </a:p>
        </p:txBody>
      </p:sp>
      <p:pic>
        <p:nvPicPr>
          <p:cNvPr id="51" name="Picture 50" descr="fire-pist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810" y="1802448"/>
            <a:ext cx="5614734" cy="323272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2878776" y="5094398"/>
            <a:ext cx="21566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Bore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959273" y="4527343"/>
            <a:ext cx="21566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Gasket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712192" y="5096842"/>
            <a:ext cx="10519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Body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097819" y="2308903"/>
            <a:ext cx="10783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Cap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097819" y="3401978"/>
            <a:ext cx="8441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Rod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9872699" y="3001816"/>
            <a:ext cx="1834392" cy="679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0025099" y="3209635"/>
            <a:ext cx="2028356" cy="1505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1268363" y="3408218"/>
            <a:ext cx="1090864" cy="1734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13028865" y="3401978"/>
            <a:ext cx="202226" cy="1741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14197265" y="3554378"/>
            <a:ext cx="838201" cy="1588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9872699" y="2648684"/>
            <a:ext cx="1243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0" y="5795814"/>
            <a:ext cx="1828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23454" y="6415017"/>
            <a:ext cx="36021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Conservation of Energy:</a:t>
            </a:r>
            <a:endParaRPr lang="en-US" sz="2700" baseline="-25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564009"/>
              </p:ext>
            </p:extLst>
          </p:nvPr>
        </p:nvGraphicFramePr>
        <p:xfrm>
          <a:off x="4613711" y="6045647"/>
          <a:ext cx="2312406" cy="1235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4" imgW="736600" imgH="393700" progId="Equation.3">
                  <p:embed/>
                </p:oleObj>
              </mc:Choice>
              <mc:Fallback>
                <p:oleObj name="Equation" r:id="rId4" imgW="736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13711" y="6045647"/>
                        <a:ext cx="2312406" cy="1235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513782" y="5860833"/>
            <a:ext cx="97351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u is the energy per mass with units of joule per kilogram  </a:t>
            </a:r>
            <a:endParaRPr lang="en-US" sz="27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7513782" y="6470629"/>
            <a:ext cx="97351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v</a:t>
            </a:r>
            <a:r>
              <a:rPr lang="en-US" sz="2700" dirty="0" smtClean="0"/>
              <a:t> is the specific volume with units of m</a:t>
            </a:r>
            <a:r>
              <a:rPr lang="en-US" sz="2700" baseline="30000" dirty="0" smtClean="0"/>
              <a:t>3</a:t>
            </a:r>
            <a:r>
              <a:rPr lang="en-US" sz="2700" dirty="0" smtClean="0"/>
              <a:t> per kilogram  </a:t>
            </a:r>
            <a:endParaRPr lang="en-US" sz="27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7491663" y="7107769"/>
            <a:ext cx="97351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P is the pressure with units of </a:t>
            </a:r>
            <a:r>
              <a:rPr lang="en-US" sz="2700" dirty="0" err="1" smtClean="0"/>
              <a:t>pascal</a:t>
            </a:r>
            <a:r>
              <a:rPr lang="en-US" sz="2700" dirty="0" smtClean="0"/>
              <a:t> (same as Joule per m</a:t>
            </a:r>
            <a:r>
              <a:rPr lang="en-US" sz="2700" baseline="30000" dirty="0" smtClean="0"/>
              <a:t>3</a:t>
            </a:r>
            <a:r>
              <a:rPr lang="en-US" sz="2700" dirty="0" smtClean="0"/>
              <a:t>)</a:t>
            </a:r>
            <a:endParaRPr lang="en-US" sz="2700" dirty="0"/>
          </a:p>
        </p:txBody>
      </p:sp>
      <p:sp>
        <p:nvSpPr>
          <p:cNvPr id="24" name="TextBox 23"/>
          <p:cNvSpPr txBox="1"/>
          <p:nvPr/>
        </p:nvSpPr>
        <p:spPr>
          <a:xfrm>
            <a:off x="623454" y="7638691"/>
            <a:ext cx="17017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A</a:t>
            </a:r>
            <a:r>
              <a:rPr lang="en-US" sz="2700" dirty="0" smtClean="0"/>
              <a:t>s the volume decreases energy increases, using specific heat, c</a:t>
            </a:r>
            <a:r>
              <a:rPr lang="en-US" sz="2700" baseline="-25000" dirty="0" smtClean="0"/>
              <a:t>v</a:t>
            </a:r>
            <a:r>
              <a:rPr lang="en-US" sz="2700" dirty="0" smtClean="0"/>
              <a:t> , we can bring temperature into the equation.</a:t>
            </a:r>
            <a:endParaRPr lang="en-US" sz="2700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67585"/>
              </p:ext>
            </p:extLst>
          </p:nvPr>
        </p:nvGraphicFramePr>
        <p:xfrm>
          <a:off x="833438" y="8321671"/>
          <a:ext cx="2233612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6" imgW="711200" imgH="393700" progId="Equation.3">
                  <p:embed/>
                </p:oleObj>
              </mc:Choice>
              <mc:Fallback>
                <p:oleObj name="Equation" r:id="rId6" imgW="711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3438" y="8321671"/>
                        <a:ext cx="2233612" cy="123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287073"/>
              </p:ext>
            </p:extLst>
          </p:nvPr>
        </p:nvGraphicFramePr>
        <p:xfrm>
          <a:off x="5153459" y="8345630"/>
          <a:ext cx="28321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8" imgW="901700" imgH="393700" progId="Equation.3">
                  <p:embed/>
                </p:oleObj>
              </mc:Choice>
              <mc:Fallback>
                <p:oleObj name="Equation" r:id="rId8" imgW="901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3459" y="8345630"/>
                        <a:ext cx="2832100" cy="123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945418" y="8539815"/>
            <a:ext cx="932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The pressure, P , is increasing as we compress the piston, therefore we need an additional equation to model the system.</a:t>
            </a:r>
            <a:endParaRPr lang="en-US" sz="2700" dirty="0"/>
          </a:p>
        </p:txBody>
      </p:sp>
      <p:sp>
        <p:nvSpPr>
          <p:cNvPr id="28" name="TextBox 27"/>
          <p:cNvSpPr txBox="1"/>
          <p:nvPr/>
        </p:nvSpPr>
        <p:spPr>
          <a:xfrm>
            <a:off x="623455" y="10077236"/>
            <a:ext cx="24435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Ideal Gas Law:</a:t>
            </a:r>
            <a:endParaRPr lang="en-US" sz="2700" baseline="-25000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565368"/>
              </p:ext>
            </p:extLst>
          </p:nvPr>
        </p:nvGraphicFramePr>
        <p:xfrm>
          <a:off x="3209925" y="9782895"/>
          <a:ext cx="20320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10" imgW="647700" imgH="393700" progId="Equation.3">
                  <p:embed/>
                </p:oleObj>
              </mc:Choice>
              <mc:Fallback>
                <p:oleObj name="Equation" r:id="rId10" imgW="647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09925" y="9782895"/>
                        <a:ext cx="2032000" cy="123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029036" y="9823320"/>
            <a:ext cx="97351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T is the temperature with units of Kelvin</a:t>
            </a:r>
            <a:endParaRPr lang="en-US" sz="27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6029036" y="10423793"/>
            <a:ext cx="97351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W</a:t>
            </a:r>
            <a:r>
              <a:rPr lang="en-US" sz="2700" dirty="0" smtClean="0"/>
              <a:t> is the molecular weight with units of kilogram per mole</a:t>
            </a:r>
            <a:endParaRPr lang="en-US" sz="27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6029036" y="10998485"/>
            <a:ext cx="97351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 smtClean="0"/>
              <a:t>R</a:t>
            </a:r>
            <a:r>
              <a:rPr lang="en-US" sz="2700" baseline="-25000" dirty="0" err="1" smtClean="0"/>
              <a:t>u</a:t>
            </a:r>
            <a:r>
              <a:rPr lang="en-US" sz="2700" dirty="0" smtClean="0"/>
              <a:t> is the universal gas constant with units of joule per mole kelvin</a:t>
            </a:r>
            <a:endParaRPr lang="en-US" sz="27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623453" y="12307818"/>
            <a:ext cx="25864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Using chain rule:</a:t>
            </a:r>
            <a:endParaRPr lang="en-US" sz="2700" baseline="-25000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481785"/>
              </p:ext>
            </p:extLst>
          </p:nvPr>
        </p:nvGraphicFramePr>
        <p:xfrm>
          <a:off x="3229769" y="11920538"/>
          <a:ext cx="4024312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12" imgW="1282700" imgH="393700" progId="Equation.3">
                  <p:embed/>
                </p:oleObj>
              </mc:Choice>
              <mc:Fallback>
                <p:oleObj name="Equation" r:id="rId12" imgW="1282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29769" y="11920538"/>
                        <a:ext cx="4024312" cy="123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883236" y="11816785"/>
            <a:ext cx="9735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Note: In a reacting mixture, </a:t>
            </a:r>
            <a:r>
              <a:rPr lang="en-US" sz="2700" smtClean="0"/>
              <a:t>the </a:t>
            </a:r>
            <a:r>
              <a:rPr lang="en-US" sz="2700" smtClean="0"/>
              <a:t>average molecular </a:t>
            </a:r>
            <a:r>
              <a:rPr lang="en-US" sz="2700" dirty="0" smtClean="0"/>
              <a:t>weight is not constant.  Molecules can break apart</a:t>
            </a:r>
            <a:r>
              <a:rPr lang="en-US" sz="2700" dirty="0"/>
              <a:t> </a:t>
            </a:r>
            <a:r>
              <a:rPr lang="en-US" sz="2700" dirty="0" smtClean="0"/>
              <a:t>or combine.</a:t>
            </a:r>
            <a:endParaRPr lang="en-US" sz="2700" baseline="-25000" dirty="0"/>
          </a:p>
        </p:txBody>
      </p:sp>
    </p:spTree>
    <p:extLst>
      <p:ext uri="{BB962C8B-B14F-4D97-AF65-F5344CB8AC3E}">
        <p14:creationId xmlns:p14="http://schemas.microsoft.com/office/powerpoint/2010/main" val="393377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236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Simple Example: Fire Piston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Example: ABC reactor</dc:title>
  <dc:creator>max  plomer</dc:creator>
  <cp:lastModifiedBy>max  plomer</cp:lastModifiedBy>
  <cp:revision>26</cp:revision>
  <dcterms:created xsi:type="dcterms:W3CDTF">2014-04-11T01:13:13Z</dcterms:created>
  <dcterms:modified xsi:type="dcterms:W3CDTF">2014-04-12T05:47:35Z</dcterms:modified>
</cp:coreProperties>
</file>