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5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121920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211" y="97340"/>
            <a:ext cx="7772400" cy="42111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Simple Example: ABC reactor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51" y="507787"/>
            <a:ext cx="7466669" cy="405562"/>
          </a:xfrm>
        </p:spPr>
        <p:txBody>
          <a:bodyPr>
            <a:normAutofit/>
          </a:bodyPr>
          <a:lstStyle/>
          <a:p>
            <a:r>
              <a:rPr lang="en-US" sz="1600" dirty="0"/>
              <a:t>Importance: This is conceptually what is going on in the more complex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051" y="1025351"/>
            <a:ext cx="5267979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Substance A becomes B at a rate of k</a:t>
            </a:r>
            <a:r>
              <a:rPr lang="en-US" sz="1400" baseline="-25000" dirty="0"/>
              <a:t>1</a:t>
            </a:r>
            <a:r>
              <a:rPr lang="en-US" sz="1400" dirty="0"/>
              <a:t> with units of 1/second</a:t>
            </a:r>
            <a:endParaRPr lang="en-US" sz="1400" baseline="-25000" dirty="0"/>
          </a:p>
        </p:txBody>
      </p:sp>
      <p:sp>
        <p:nvSpPr>
          <p:cNvPr id="5" name="Right Arrow 4"/>
          <p:cNvSpPr/>
          <p:nvPr/>
        </p:nvSpPr>
        <p:spPr>
          <a:xfrm>
            <a:off x="6307881" y="1247870"/>
            <a:ext cx="564427" cy="2234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25670" y="1144427"/>
            <a:ext cx="493873" cy="3847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22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3011" y="1140633"/>
            <a:ext cx="493873" cy="3847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2200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1953" y="889049"/>
            <a:ext cx="998235" cy="384721"/>
          </a:xfrm>
          <a:prstGeom prst="rect">
            <a:avLst/>
          </a:prstGeom>
        </p:spPr>
        <p:txBody>
          <a:bodyPr wrap="square" lIns="45720" tIns="22860" rIns="45720" bIns="22860">
            <a:spAutoFit/>
          </a:bodyPr>
          <a:lstStyle/>
          <a:p>
            <a:r>
              <a:rPr lang="en-US" sz="2200" dirty="0"/>
              <a:t>k</a:t>
            </a:r>
            <a:r>
              <a:rPr lang="en-US" sz="2200" baseline="-25000" dirty="0"/>
              <a:t>1</a:t>
            </a:r>
            <a:endParaRPr lang="en-US" sz="2200" dirty="0"/>
          </a:p>
        </p:txBody>
      </p:sp>
      <p:sp>
        <p:nvSpPr>
          <p:cNvPr id="9" name="Right Arrow 8"/>
          <p:cNvSpPr/>
          <p:nvPr/>
        </p:nvSpPr>
        <p:spPr>
          <a:xfrm>
            <a:off x="7242479" y="1247870"/>
            <a:ext cx="564427" cy="2234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3720" y="1140633"/>
            <a:ext cx="493873" cy="3847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2200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6110" y="889049"/>
            <a:ext cx="998235" cy="384721"/>
          </a:xfrm>
          <a:prstGeom prst="rect">
            <a:avLst/>
          </a:prstGeom>
        </p:spPr>
        <p:txBody>
          <a:bodyPr wrap="square" lIns="45720" tIns="22860" rIns="45720" bIns="22860">
            <a:spAutoFit/>
          </a:bodyPr>
          <a:lstStyle/>
          <a:p>
            <a:r>
              <a:rPr lang="en-US" sz="2200" dirty="0"/>
              <a:t>k</a:t>
            </a:r>
            <a:r>
              <a:rPr lang="en-US" sz="2200" baseline="-25000" dirty="0"/>
              <a:t>2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729051" y="1348532"/>
            <a:ext cx="5267979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Substance B becomes C at a rate of k</a:t>
            </a:r>
            <a:r>
              <a:rPr lang="en-US" sz="1400" baseline="-25000" dirty="0"/>
              <a:t>2</a:t>
            </a:r>
            <a:r>
              <a:rPr lang="en-US" sz="1400" dirty="0"/>
              <a:t> with units of 1/second </a:t>
            </a:r>
            <a:endParaRPr lang="en-US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9051" y="1688817"/>
            <a:ext cx="8328854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The differential equations that describe the change in concentrations can be expressed as:  </a:t>
            </a:r>
            <a:endParaRPr lang="en-US" sz="1400" baseline="-250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93118"/>
              </p:ext>
            </p:extLst>
          </p:nvPr>
        </p:nvGraphicFramePr>
        <p:xfrm>
          <a:off x="1375172" y="1968861"/>
          <a:ext cx="1161256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673100" imgH="393700" progId="Equation.3">
                  <p:embed/>
                </p:oleObj>
              </mc:Choice>
              <mc:Fallback>
                <p:oleObj name="Equation" r:id="rId3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172" y="1968861"/>
                        <a:ext cx="1161256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9051" y="2700283"/>
            <a:ext cx="8328854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Here the variables A,B,C represent the concentration of each substance with units of molecules</a:t>
            </a:r>
            <a:endParaRPr lang="en-US" sz="1400" baseline="-250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630363"/>
              </p:ext>
            </p:extLst>
          </p:nvPr>
        </p:nvGraphicFramePr>
        <p:xfrm>
          <a:off x="3376687" y="1968861"/>
          <a:ext cx="1621631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939800" imgH="393700" progId="Equation.3">
                  <p:embed/>
                </p:oleObj>
              </mc:Choice>
              <mc:Fallback>
                <p:oleObj name="Equation" r:id="rId5" imgW="939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6687" y="1968861"/>
                        <a:ext cx="1621631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54202"/>
              </p:ext>
            </p:extLst>
          </p:nvPr>
        </p:nvGraphicFramePr>
        <p:xfrm>
          <a:off x="5982494" y="1968861"/>
          <a:ext cx="1073944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7" imgW="622300" imgH="393700" progId="Equation.3">
                  <p:embed/>
                </p:oleObj>
              </mc:Choice>
              <mc:Fallback>
                <p:oleObj name="Equation" r:id="rId7" imgW="622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2494" y="1968861"/>
                        <a:ext cx="1073944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0" y="3047999"/>
            <a:ext cx="9144000" cy="1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37364" y="3047999"/>
            <a:ext cx="0" cy="3810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739" y="3076664"/>
            <a:ext cx="4518625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We can integrate to find a solution using a simple iterative procedure.</a:t>
            </a:r>
            <a:endParaRPr lang="en-US" sz="1400" baseline="-25000" dirty="0"/>
          </a:p>
        </p:txBody>
      </p:sp>
      <p:pic>
        <p:nvPicPr>
          <p:cNvPr id="28" name="Picture 27" descr="Screen Shot 2014-04-10 at 10.04.5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55" y="3095048"/>
            <a:ext cx="3962400" cy="33464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700415" y="6488634"/>
            <a:ext cx="1198152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Time (seconds)</a:t>
            </a:r>
            <a:endParaRPr lang="en-US" sz="1400" baseline="-250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826630" y="4540532"/>
            <a:ext cx="2204916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Concentration (molecules)</a:t>
            </a:r>
            <a:endParaRPr lang="en-US" sz="14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00167" y="3516616"/>
            <a:ext cx="493873" cy="3847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2200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08347" y="5389074"/>
            <a:ext cx="493873" cy="3847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2200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89166" y="3764333"/>
            <a:ext cx="493873" cy="3847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2200" dirty="0"/>
              <a:t>C</a:t>
            </a:r>
          </a:p>
        </p:txBody>
      </p:sp>
      <p:pic>
        <p:nvPicPr>
          <p:cNvPr id="36" name="Picture 35" descr="Screen Shot 2014-04-10 at 10.12.35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95" y="3597435"/>
            <a:ext cx="2622550" cy="311150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>
            <a:off x="2536428" y="6225310"/>
            <a:ext cx="4271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63537" y="5923113"/>
            <a:ext cx="1573827" cy="90794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Here we add the value of substance at next time-step to the list </a:t>
            </a:r>
            <a:endParaRPr 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63537" y="4610983"/>
            <a:ext cx="1573827" cy="692497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Here we calculate the values from the above equations</a:t>
            </a:r>
            <a:endParaRPr lang="en-US" sz="1400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274455" y="4964546"/>
            <a:ext cx="689083" cy="63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134</Words>
  <Application>Microsoft Macintosh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Simple Example: ABC reactor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10</cp:revision>
  <dcterms:created xsi:type="dcterms:W3CDTF">2014-04-11T01:13:13Z</dcterms:created>
  <dcterms:modified xsi:type="dcterms:W3CDTF">2014-04-22T20:41:56Z</dcterms:modified>
</cp:coreProperties>
</file>