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2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6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5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5"/>
            <a:ext cx="121920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4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4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1"/>
            <a:ext cx="8153400" cy="9051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0200" y="3200401"/>
            <a:ext cx="8153400" cy="9051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0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8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3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7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6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1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emf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6.jpg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0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211" y="97340"/>
            <a:ext cx="7772400" cy="421115"/>
          </a:xfrm>
        </p:spPr>
        <p:txBody>
          <a:bodyPr>
            <a:normAutofit fontScale="90000"/>
          </a:bodyPr>
          <a:lstStyle/>
          <a:p>
            <a:r>
              <a:rPr lang="en-US" sz="2200" dirty="0"/>
              <a:t>Simple Example: Fire Piston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182" y="507787"/>
            <a:ext cx="8509000" cy="405562"/>
          </a:xfrm>
        </p:spPr>
        <p:txBody>
          <a:bodyPr>
            <a:noAutofit/>
          </a:bodyPr>
          <a:lstStyle/>
          <a:p>
            <a:r>
              <a:rPr lang="en-US" sz="1600" dirty="0"/>
              <a:t>Importance: Operates on the same principal as a diesel engine (the type of engine I am simulating)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00182" y="1295624"/>
            <a:ext cx="3879273" cy="1338828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The primitive Fire Piston is a traditional fire starting tool used by the South-East Asian Islanders.  It rapidly compresses air molecules inside its cylinder, making them hot enough to cause combustion (</a:t>
            </a:r>
            <a:r>
              <a:rPr lang="en-US" sz="1400" dirty="0" err="1"/>
              <a:t>autoignition</a:t>
            </a:r>
            <a:r>
              <a:rPr lang="en-US" sz="1400" dirty="0"/>
              <a:t> temperature). With a single push, tinder placed in the end of the shaft ignites. </a:t>
            </a:r>
            <a:endParaRPr lang="en-US" sz="1400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5135905" y="2547199"/>
            <a:ext cx="1078345" cy="261610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Tinder Cup</a:t>
            </a:r>
            <a:endParaRPr lang="en-US" sz="1400" baseline="-25000" dirty="0"/>
          </a:p>
        </p:txBody>
      </p:sp>
      <p:pic>
        <p:nvPicPr>
          <p:cNvPr id="51" name="Picture 50" descr="fire-pist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905" y="901224"/>
            <a:ext cx="2807367" cy="1616363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6439388" y="2547199"/>
            <a:ext cx="1078345" cy="261610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Bore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479637" y="2263672"/>
            <a:ext cx="1078345" cy="261610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Gasket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356096" y="2548421"/>
            <a:ext cx="525986" cy="261610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Body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548910" y="1154452"/>
            <a:ext cx="539173" cy="261610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Cap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548910" y="1700989"/>
            <a:ext cx="422077" cy="261610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Rod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4936350" y="1500908"/>
            <a:ext cx="917196" cy="3397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012550" y="1604818"/>
            <a:ext cx="1014178" cy="7525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634182" y="1704109"/>
            <a:ext cx="545432" cy="8674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6514433" y="1700989"/>
            <a:ext cx="101113" cy="8705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98633" y="1777189"/>
            <a:ext cx="419101" cy="7943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936350" y="1324342"/>
            <a:ext cx="6216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0" y="2897907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11727" y="3207509"/>
            <a:ext cx="1801091" cy="47705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Conservation of Energy:</a:t>
            </a:r>
            <a:endParaRPr lang="en-US" sz="1400" baseline="-25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564009"/>
              </p:ext>
            </p:extLst>
          </p:nvPr>
        </p:nvGraphicFramePr>
        <p:xfrm>
          <a:off x="2306856" y="3022824"/>
          <a:ext cx="1156203" cy="617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" name="Equation" r:id="rId4" imgW="736600" imgH="393700" progId="Equation.3">
                  <p:embed/>
                </p:oleObj>
              </mc:Choice>
              <mc:Fallback>
                <p:oleObj name="Equation" r:id="rId4" imgW="736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06856" y="3022824"/>
                        <a:ext cx="1156203" cy="6179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756891" y="2930417"/>
            <a:ext cx="4867564" cy="261610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u is the energy per mass with units of joule per kilogram  </a:t>
            </a:r>
            <a:endParaRPr lang="en-US" sz="14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3756891" y="3235315"/>
            <a:ext cx="4867564" cy="261610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v is the specific volume with units of m</a:t>
            </a:r>
            <a:r>
              <a:rPr lang="en-US" sz="1400" baseline="30000" dirty="0"/>
              <a:t>3</a:t>
            </a:r>
            <a:r>
              <a:rPr lang="en-US" sz="1400" dirty="0"/>
              <a:t> per kilogram  </a:t>
            </a:r>
            <a:endParaRPr lang="en-US" sz="14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745832" y="3553885"/>
            <a:ext cx="4867564" cy="261610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P is the pressure with units of </a:t>
            </a:r>
            <a:r>
              <a:rPr lang="en-US" sz="1400" dirty="0" err="1"/>
              <a:t>pascal</a:t>
            </a:r>
            <a:r>
              <a:rPr lang="en-US" sz="1400" dirty="0"/>
              <a:t> (same as Joule per m</a:t>
            </a:r>
            <a:r>
              <a:rPr lang="en-US" sz="1400" baseline="30000" dirty="0"/>
              <a:t>3</a:t>
            </a:r>
            <a:r>
              <a:rPr lang="en-US" sz="1400" dirty="0"/>
              <a:t>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1727" y="3819346"/>
            <a:ext cx="8509000" cy="261610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As the volume decreases energy increases, using specific heat, c</a:t>
            </a:r>
            <a:r>
              <a:rPr lang="en-US" sz="1400" baseline="-25000" dirty="0"/>
              <a:t>v</a:t>
            </a:r>
            <a:r>
              <a:rPr lang="en-US" sz="1400" dirty="0"/>
              <a:t> , we can bring temperature into the equation.</a:t>
            </a:r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67585"/>
              </p:ext>
            </p:extLst>
          </p:nvPr>
        </p:nvGraphicFramePr>
        <p:xfrm>
          <a:off x="416719" y="4160836"/>
          <a:ext cx="1116806" cy="618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" name="Equation" r:id="rId6" imgW="711200" imgH="393700" progId="Equation.3">
                  <p:embed/>
                </p:oleObj>
              </mc:Choice>
              <mc:Fallback>
                <p:oleObj name="Equation" r:id="rId6" imgW="7112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6719" y="4160836"/>
                        <a:ext cx="1116806" cy="618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287073"/>
              </p:ext>
            </p:extLst>
          </p:nvPr>
        </p:nvGraphicFramePr>
        <p:xfrm>
          <a:off x="2576730" y="4172815"/>
          <a:ext cx="141605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name="Equation" r:id="rId8" imgW="901700" imgH="393700" progId="Equation.3">
                  <p:embed/>
                </p:oleObj>
              </mc:Choice>
              <mc:Fallback>
                <p:oleObj name="Equation" r:id="rId8" imgW="9017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76730" y="4172815"/>
                        <a:ext cx="1416050" cy="617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472709" y="4180112"/>
            <a:ext cx="4664364" cy="692497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The pressure, P , is increasing as we compress the piston, therefore we need an additional equation to model the system.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1728" y="5038618"/>
            <a:ext cx="1221798" cy="261610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Ideal Gas Law:</a:t>
            </a:r>
            <a:endParaRPr lang="en-US" sz="1400" baseline="-25000" dirty="0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565368"/>
              </p:ext>
            </p:extLst>
          </p:nvPr>
        </p:nvGraphicFramePr>
        <p:xfrm>
          <a:off x="1604963" y="4891448"/>
          <a:ext cx="10160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name="Equation" r:id="rId10" imgW="647700" imgH="393700" progId="Equation.3">
                  <p:embed/>
                </p:oleObj>
              </mc:Choice>
              <mc:Fallback>
                <p:oleObj name="Equation" r:id="rId10" imgW="6477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04963" y="4891448"/>
                        <a:ext cx="1016000" cy="617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3014518" y="4911660"/>
            <a:ext cx="4867564" cy="261610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T is the temperature with units of Kelvin</a:t>
            </a:r>
            <a:endParaRPr lang="en-US" sz="1400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3014518" y="5211897"/>
            <a:ext cx="4867564" cy="261610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W is the molecular weight with units of kilogram per mole</a:t>
            </a:r>
            <a:endParaRPr lang="en-US" sz="14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3014518" y="5499243"/>
            <a:ext cx="4867564" cy="261610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u</a:t>
            </a:r>
            <a:r>
              <a:rPr lang="en-US" sz="1400" dirty="0"/>
              <a:t> is the universal gas constant with units of joule per mole kelvin</a:t>
            </a:r>
            <a:endParaRPr lang="en-US" sz="1400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311727" y="6153909"/>
            <a:ext cx="1293236" cy="261610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Using chain rule:</a:t>
            </a:r>
            <a:endParaRPr lang="en-US" sz="1400" baseline="-25000" dirty="0"/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481785"/>
              </p:ext>
            </p:extLst>
          </p:nvPr>
        </p:nvGraphicFramePr>
        <p:xfrm>
          <a:off x="1614885" y="5960269"/>
          <a:ext cx="2012156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name="Equation" r:id="rId12" imgW="1282700" imgH="393700" progId="Equation.3">
                  <p:embed/>
                </p:oleObj>
              </mc:Choice>
              <mc:Fallback>
                <p:oleObj name="Equation" r:id="rId12" imgW="12827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14885" y="5960269"/>
                        <a:ext cx="2012156" cy="617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3941618" y="5908393"/>
            <a:ext cx="4867564" cy="47705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Note: In a reacting mixture, </a:t>
            </a:r>
            <a:r>
              <a:rPr lang="en-US" sz="1400"/>
              <a:t>the average molecular </a:t>
            </a:r>
            <a:r>
              <a:rPr lang="en-US" sz="1400" dirty="0"/>
              <a:t>weight is not constant.  Molecules can break apart or combine.</a:t>
            </a:r>
            <a:endParaRPr lang="en-US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3933778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236</Words>
  <Application>Microsoft Macintosh PowerPoint</Application>
  <PresentationFormat>Letter Paper (8.5x11 in)</PresentationFormat>
  <Paragraphs>21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Equation</vt:lpstr>
      <vt:lpstr>Simple Example: Fire Piston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Example: ABC reactor</dc:title>
  <dc:creator>max  plomer</dc:creator>
  <cp:lastModifiedBy>max  plomer</cp:lastModifiedBy>
  <cp:revision>28</cp:revision>
  <dcterms:created xsi:type="dcterms:W3CDTF">2014-04-11T01:13:13Z</dcterms:created>
  <dcterms:modified xsi:type="dcterms:W3CDTF">2014-04-22T20:42:17Z</dcterms:modified>
</cp:coreProperties>
</file>