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76" r:id="rId5"/>
    <p:sldId id="281" r:id="rId6"/>
    <p:sldId id="285" r:id="rId7"/>
    <p:sldId id="270" r:id="rId8"/>
    <p:sldId id="272" r:id="rId9"/>
    <p:sldId id="277" r:id="rId10"/>
    <p:sldId id="265" r:id="rId11"/>
    <p:sldId id="266" r:id="rId12"/>
    <p:sldId id="263" r:id="rId13"/>
    <p:sldId id="261" r:id="rId14"/>
    <p:sldId id="283" r:id="rId15"/>
    <p:sldId id="262" r:id="rId16"/>
    <p:sldId id="284" r:id="rId17"/>
    <p:sldId id="286"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 Tianfeng" initials="LT"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6" autoAdjust="0"/>
    <p:restoredTop sz="94609" autoAdjust="0"/>
  </p:normalViewPr>
  <p:slideViewPr>
    <p:cSldViewPr>
      <p:cViewPr varScale="1">
        <p:scale>
          <a:sx n="112" d="100"/>
          <a:sy n="112" d="100"/>
        </p:scale>
        <p:origin x="-1506" y="-90"/>
      </p:cViewPr>
      <p:guideLst>
        <p:guide orient="horz" pos="2160"/>
        <p:guide pos="2880"/>
      </p:guideLst>
    </p:cSldViewPr>
  </p:slideViewPr>
  <p:outlineViewPr>
    <p:cViewPr>
      <p:scale>
        <a:sx n="33" d="100"/>
        <a:sy n="33" d="100"/>
      </p:scale>
      <p:origin x="0" y="98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6-19T14:43:58.601" idx="1">
    <p:pos x="3477" y="2308"/>
    <p:text>Try to use conventional notation for existing work to avoid unnecessary confusion. This is because people are already familiar with the notations used in published literatiures.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6-19T14:52:34.950" idx="2">
    <p:pos x="511" y="777"/>
    <p:text>Without sufficient inftriduction the audience will have difficult to follow this part
Try to avoid showing codes in slides, unless absolutely necessary. The purpose of a presentation is to impress the audience with the most important idea and results of the work, not to educate them with the details of the work. It is very important to keep this in mind when preparing presentations.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5FA9C7-E39A-4657-9920-1C0C412E07B6}" type="datetimeFigureOut">
              <a:rPr lang="en-US" smtClean="0"/>
              <a:pPr/>
              <a:t>6/24/2010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FA9C7-E39A-4657-9920-1C0C412E07B6}" type="datetimeFigureOut">
              <a:rPr lang="en-US" smtClean="0"/>
              <a:pPr/>
              <a:t>6/24/2010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FA9C7-E39A-4657-9920-1C0C412E07B6}" type="datetimeFigureOut">
              <a:rPr lang="en-US" smtClean="0"/>
              <a:pPr/>
              <a:t>6/24/2010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FA9C7-E39A-4657-9920-1C0C412E07B6}" type="datetimeFigureOut">
              <a:rPr lang="en-US" smtClean="0"/>
              <a:pPr/>
              <a:t>6/24/2010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FA9C7-E39A-4657-9920-1C0C412E07B6}" type="datetimeFigureOut">
              <a:rPr lang="en-US" smtClean="0"/>
              <a:pPr/>
              <a:t>6/24/2010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5FA9C7-E39A-4657-9920-1C0C412E07B6}" type="datetimeFigureOut">
              <a:rPr lang="en-US" smtClean="0"/>
              <a:pPr/>
              <a:t>6/24/2010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5FA9C7-E39A-4657-9920-1C0C412E07B6}" type="datetimeFigureOut">
              <a:rPr lang="en-US" smtClean="0"/>
              <a:pPr/>
              <a:t>6/24/2010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5FA9C7-E39A-4657-9920-1C0C412E07B6}" type="datetimeFigureOut">
              <a:rPr lang="en-US" smtClean="0"/>
              <a:pPr/>
              <a:t>6/24/2010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FA9C7-E39A-4657-9920-1C0C412E07B6}" type="datetimeFigureOut">
              <a:rPr lang="en-US" smtClean="0"/>
              <a:pPr/>
              <a:t>6/24/2010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FA9C7-E39A-4657-9920-1C0C412E07B6}" type="datetimeFigureOut">
              <a:rPr lang="en-US" smtClean="0"/>
              <a:pPr/>
              <a:t>6/24/2010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FA9C7-E39A-4657-9920-1C0C412E07B6}" type="datetimeFigureOut">
              <a:rPr lang="en-US" smtClean="0"/>
              <a:pPr/>
              <a:t>6/24/2010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7C2B4-FD07-4957-8114-673FAEA81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FA9C7-E39A-4657-9920-1C0C412E07B6}" type="datetimeFigureOut">
              <a:rPr lang="en-US" smtClean="0"/>
              <a:pPr/>
              <a:t>6/24/2010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7C2B4-FD07-4957-8114-673FAEA81B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9004" y="1600200"/>
            <a:ext cx="4224327" cy="5105400"/>
          </a:xfrm>
          <a:prstGeom prst="rect">
            <a:avLst/>
          </a:prstGeom>
        </p:spPr>
      </p:pic>
      <p:sp>
        <p:nvSpPr>
          <p:cNvPr id="2" name="Title 1"/>
          <p:cNvSpPr>
            <a:spLocks noGrp="1"/>
          </p:cNvSpPr>
          <p:nvPr>
            <p:ph type="ctrTitle"/>
          </p:nvPr>
        </p:nvSpPr>
        <p:spPr>
          <a:xfrm>
            <a:off x="0" y="152400"/>
            <a:ext cx="9144000" cy="1981200"/>
          </a:xfrm>
        </p:spPr>
        <p:txBody>
          <a:bodyPr>
            <a:normAutofit/>
          </a:bodyPr>
          <a:lstStyle/>
          <a:p>
            <a:r>
              <a:rPr lang="en-US" sz="3000" dirty="0" smtClean="0"/>
              <a:t>Area of Research: </a:t>
            </a:r>
            <a:br>
              <a:rPr lang="en-US" sz="3000" dirty="0" smtClean="0"/>
            </a:br>
            <a:r>
              <a:rPr lang="en-US" sz="3000" dirty="0" smtClean="0"/>
              <a:t>Using Direct Relation Graph and </a:t>
            </a:r>
            <a:r>
              <a:rPr lang="en-US" sz="3000" dirty="0" smtClean="0">
                <a:solidFill>
                  <a:srgbClr val="FF0000"/>
                </a:solidFill>
              </a:rPr>
              <a:t>Depth</a:t>
            </a:r>
            <a:r>
              <a:rPr lang="en-US" sz="3000" dirty="0" smtClean="0"/>
              <a:t> First Search to Reduce Chemical </a:t>
            </a:r>
            <a:r>
              <a:rPr lang="en-US" sz="3000" dirty="0" smtClean="0">
                <a:solidFill>
                  <a:srgbClr val="FF0000"/>
                </a:solidFill>
              </a:rPr>
              <a:t>Kinetic</a:t>
            </a:r>
            <a:r>
              <a:rPr lang="en-US" sz="3000" dirty="0" smtClean="0"/>
              <a:t> Mechanisms on a Parallel Linux Cluster</a:t>
            </a:r>
            <a:endParaRPr lang="en-US" sz="3000" dirty="0"/>
          </a:p>
        </p:txBody>
      </p:sp>
      <p:pic>
        <p:nvPicPr>
          <p:cNvPr id="6" name="Picture 5"/>
          <p:cNvPicPr>
            <a:picLocks noChangeAspect="1"/>
          </p:cNvPicPr>
          <p:nvPr/>
        </p:nvPicPr>
        <p:blipFill>
          <a:blip r:embed="rId3" cstate="print"/>
          <a:stretch>
            <a:fillRect/>
          </a:stretch>
        </p:blipFill>
        <p:spPr>
          <a:xfrm>
            <a:off x="4180884" y="2362200"/>
            <a:ext cx="4963115" cy="3505200"/>
          </a:xfrm>
          <a:prstGeom prst="rect">
            <a:avLst/>
          </a:prstGeom>
        </p:spPr>
      </p:pic>
      <p:sp>
        <p:nvSpPr>
          <p:cNvPr id="7" name="TextBox 6"/>
          <p:cNvSpPr txBox="1"/>
          <p:nvPr/>
        </p:nvSpPr>
        <p:spPr>
          <a:xfrm>
            <a:off x="4343400" y="6019800"/>
            <a:ext cx="4800600" cy="646331"/>
          </a:xfrm>
          <a:prstGeom prst="rect">
            <a:avLst/>
          </a:prstGeom>
          <a:noFill/>
        </p:spPr>
        <p:txBody>
          <a:bodyPr wrap="square" rtlCol="0">
            <a:spAutoFit/>
          </a:bodyPr>
          <a:lstStyle/>
          <a:p>
            <a:r>
              <a:rPr lang="en-US" dirty="0" smtClean="0"/>
              <a:t>By Max Plomer</a:t>
            </a:r>
          </a:p>
          <a:p>
            <a:r>
              <a:rPr lang="en-US" dirty="0" smtClean="0"/>
              <a:t>Research guided by: Prof. </a:t>
            </a:r>
            <a:r>
              <a:rPr lang="en-US" dirty="0" err="1" smtClean="0"/>
              <a:t>Tianfeng</a:t>
            </a:r>
            <a:r>
              <a:rPr lang="en-US" dirty="0" smtClean="0"/>
              <a:t> Lu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DFS due to Truncation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Without truncating it is extremely unlikely that two float edge values will be identical.</a:t>
            </a:r>
          </a:p>
          <a:p>
            <a:r>
              <a:rPr lang="en-US" dirty="0" smtClean="0"/>
              <a:t>The </a:t>
            </a:r>
            <a:r>
              <a:rPr lang="en-US" dirty="0" err="1" smtClean="0"/>
              <a:t>bucketsort</a:t>
            </a:r>
            <a:r>
              <a:rPr lang="en-US" dirty="0" smtClean="0"/>
              <a:t> algorithm sorts to 4 decimal places, we had to truncate to make the list in order, but results in equal values in a single bucket.</a:t>
            </a:r>
          </a:p>
          <a:p>
            <a:r>
              <a:rPr lang="en-US" dirty="0" smtClean="0"/>
              <a:t>In the recursive section DFS calls itself, only if the edge is greater than the threshold.  Therefore had to ‘greater than’ to ‘greater or equal to’.</a:t>
            </a:r>
          </a:p>
          <a:p>
            <a:r>
              <a:rPr lang="en-US" dirty="0" smtClean="0"/>
              <a:t>When truncating and only using ‘greater than’ the importance of certain species becomes lower, this is an error due to the truncation.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t_ge.jpg"/>
          <p:cNvPicPr>
            <a:picLocks noGrp="1" noChangeAspect="1"/>
          </p:cNvPicPr>
          <p:nvPr>
            <p:ph idx="1"/>
          </p:nvPr>
        </p:nvPicPr>
        <p:blipFill>
          <a:blip r:embed="rId2" cstate="print"/>
          <a:srcRect l="-18187" r="-18187"/>
          <a:stretch>
            <a:fillRect/>
          </a:stretch>
        </p:blipFill>
        <p:spPr>
          <a:xfrm>
            <a:off x="-1676400" y="-685800"/>
            <a:ext cx="12608520" cy="6934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advantages over c</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buNone/>
            </a:pPr>
            <a:r>
              <a:rPr lang="en-US" dirty="0" smtClean="0"/>
              <a:t>C’s Disadvantages</a:t>
            </a:r>
          </a:p>
          <a:p>
            <a:r>
              <a:rPr lang="en-US" dirty="0" smtClean="0"/>
              <a:t>C is not a numerical computing language </a:t>
            </a:r>
            <a:br>
              <a:rPr lang="en-US" dirty="0" smtClean="0"/>
            </a:br>
            <a:r>
              <a:rPr lang="en-US" dirty="0" smtClean="0"/>
              <a:t>(variable-dimension array arguments, operations on arrays, extensions for parallel programming: all standard for .f90)</a:t>
            </a:r>
          </a:p>
          <a:p>
            <a:r>
              <a:rPr lang="en-US" dirty="0" err="1" smtClean="0"/>
              <a:t>Gcc</a:t>
            </a:r>
            <a:r>
              <a:rPr lang="en-US" dirty="0" smtClean="0"/>
              <a:t> compiler would allow variable dimension array arguments in a C function, but global arrays could not be dynamically allocated</a:t>
            </a:r>
          </a:p>
          <a:p>
            <a:r>
              <a:rPr lang="en-US" dirty="0" smtClean="0"/>
              <a:t>C is mainly for system programming, not numerical computations</a:t>
            </a:r>
          </a:p>
          <a:p>
            <a:pPr>
              <a:buNone/>
            </a:pPr>
            <a:r>
              <a:rPr lang="en-US" dirty="0" smtClean="0"/>
              <a:t>Fortran’s Advantages</a:t>
            </a:r>
          </a:p>
          <a:p>
            <a:r>
              <a:rPr lang="en-US" dirty="0" smtClean="0"/>
              <a:t>Scientifically oriented </a:t>
            </a:r>
          </a:p>
          <a:p>
            <a:r>
              <a:rPr lang="en-US" dirty="0" smtClean="0"/>
              <a:t>Better optimized code </a:t>
            </a:r>
          </a:p>
          <a:p>
            <a:r>
              <a:rPr lang="en-US" dirty="0" smtClean="0"/>
              <a:t>A lot of existing code </a:t>
            </a:r>
          </a:p>
          <a:p>
            <a:r>
              <a:rPr lang="en-US" dirty="0" smtClean="0"/>
              <a:t>Easier to learn </a:t>
            </a:r>
          </a:p>
          <a:p>
            <a:r>
              <a:rPr lang="en-US" dirty="0" smtClean="0"/>
              <a:t>More efficient mathematics </a:t>
            </a:r>
          </a:p>
          <a:p>
            <a:r>
              <a:rPr lang="en-US" dirty="0" smtClean="0"/>
              <a:t>Easier to use and more robust </a:t>
            </a:r>
          </a:p>
          <a:p>
            <a:r>
              <a:rPr lang="en-US" dirty="0" smtClean="0"/>
              <a:t>Better diagnostics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Bucketsort</a:t>
            </a:r>
            <a:r>
              <a:rPr lang="en-US" dirty="0" smtClean="0"/>
              <a:t> sorting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Bucketsort</a:t>
            </a:r>
            <a:r>
              <a:rPr lang="en-US" dirty="0" smtClean="0"/>
              <a:t> algorithm works by separating elements of a list in a certain order, into a number of buckets</a:t>
            </a:r>
          </a:p>
          <a:p>
            <a:r>
              <a:rPr lang="en-US" dirty="0" smtClean="0"/>
              <a:t>If number A is from a list all between 0 and 1, and  </a:t>
            </a:r>
            <a:r>
              <a:rPr lang="en-US" dirty="0" err="1" smtClean="0"/>
              <a:t>n</a:t>
            </a:r>
            <a:r>
              <a:rPr lang="en-US" dirty="0" smtClean="0"/>
              <a:t> is the number of buckets.  A goes into bucket: </a:t>
            </a:r>
            <a:r>
              <a:rPr lang="en-US" dirty="0" err="1" smtClean="0"/>
              <a:t>floor[A</a:t>
            </a:r>
            <a:r>
              <a:rPr lang="en-US" dirty="0" smtClean="0"/>
              <a:t>*(n-1)] + 1</a:t>
            </a:r>
          </a:p>
          <a:p>
            <a:r>
              <a:rPr lang="en-US" dirty="0" smtClean="0"/>
              <a:t>Insert sort is a comparison sort</a:t>
            </a:r>
          </a:p>
          <a:p>
            <a:r>
              <a:rPr lang="en-US" dirty="0" smtClean="0"/>
              <a:t>Compared to insert sort, </a:t>
            </a:r>
            <a:r>
              <a:rPr lang="en-US" dirty="0" err="1" smtClean="0"/>
              <a:t>Bucketsort</a:t>
            </a:r>
            <a:r>
              <a:rPr lang="en-US" dirty="0" smtClean="0"/>
              <a:t> can be expected to run linearly to the number of elements (Running time of O(</a:t>
            </a:r>
            <a:r>
              <a:rPr lang="en-US" dirty="0" err="1" smtClean="0"/>
              <a:t>n+M</a:t>
            </a:r>
            <a:r>
              <a:rPr lang="en-US" dirty="0" smtClean="0"/>
              <a:t>)), but insert sort can had a quadratic running time (i.e., O(n</a:t>
            </a:r>
            <a:r>
              <a:rPr lang="en-US" baseline="30000" dirty="0" smtClean="0"/>
              <a:t>2</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list of 3 values in same bucket</a:t>
            </a:r>
            <a:endParaRPr lang="en-US" dirty="0"/>
          </a:p>
        </p:txBody>
      </p:sp>
      <p:sp>
        <p:nvSpPr>
          <p:cNvPr id="3" name="Content Placeholder 2"/>
          <p:cNvSpPr>
            <a:spLocks noGrp="1"/>
          </p:cNvSpPr>
          <p:nvPr>
            <p:ph idx="1"/>
          </p:nvPr>
        </p:nvSpPr>
        <p:spPr>
          <a:xfrm>
            <a:off x="457200" y="1600200"/>
            <a:ext cx="4114800" cy="4525963"/>
          </a:xfrm>
        </p:spPr>
        <p:txBody>
          <a:bodyPr>
            <a:normAutofit fontScale="77500" lnSpcReduction="20000"/>
          </a:bodyPr>
          <a:lstStyle/>
          <a:p>
            <a:pPr>
              <a:buNone/>
            </a:pPr>
            <a:r>
              <a:rPr lang="en-US" dirty="0" smtClean="0"/>
              <a:t>      Buckets                Next</a:t>
            </a:r>
          </a:p>
          <a:p>
            <a:pPr>
              <a:buNone/>
            </a:pPr>
            <a:r>
              <a:rPr lang="en-US" dirty="0" smtClean="0"/>
              <a:t>1</a:t>
            </a:r>
          </a:p>
          <a:p>
            <a:pPr>
              <a:buNone/>
            </a:pPr>
            <a:r>
              <a:rPr lang="en-US" dirty="0" smtClean="0"/>
              <a:t>2				1</a:t>
            </a:r>
          </a:p>
          <a:p>
            <a:pPr>
              <a:buNone/>
            </a:pPr>
            <a:r>
              <a:rPr lang="en-US" dirty="0" smtClean="0"/>
              <a:t>3				2</a:t>
            </a:r>
          </a:p>
          <a:p>
            <a:pPr>
              <a:buNone/>
            </a:pPr>
            <a:r>
              <a:rPr lang="en-US" dirty="0" smtClean="0"/>
              <a:t>4           3</a:t>
            </a:r>
          </a:p>
          <a:p>
            <a:pPr>
              <a:buNone/>
            </a:pPr>
            <a:r>
              <a:rPr lang="en-US" dirty="0" smtClean="0"/>
              <a:t>5</a:t>
            </a:r>
          </a:p>
          <a:p>
            <a:pPr>
              <a:buNone/>
            </a:pPr>
            <a:r>
              <a:rPr lang="en-US" dirty="0" smtClean="0"/>
              <a:t>6</a:t>
            </a:r>
          </a:p>
          <a:p>
            <a:pPr>
              <a:buNone/>
            </a:pPr>
            <a:r>
              <a:rPr lang="en-US" dirty="0" smtClean="0"/>
              <a:t>7</a:t>
            </a:r>
          </a:p>
          <a:p>
            <a:pPr>
              <a:buNone/>
            </a:pPr>
            <a:r>
              <a:rPr lang="en-US" dirty="0" smtClean="0"/>
              <a:t>8</a:t>
            </a:r>
          </a:p>
          <a:p>
            <a:pPr>
              <a:buNone/>
            </a:pPr>
            <a:r>
              <a:rPr lang="en-US" dirty="0" smtClean="0"/>
              <a:t>9</a:t>
            </a:r>
          </a:p>
          <a:p>
            <a:pPr>
              <a:buNone/>
            </a:pPr>
            <a:r>
              <a:rPr lang="en-US" dirty="0" smtClean="0"/>
              <a:t>10</a:t>
            </a:r>
            <a:endParaRPr lang="en-US" dirty="0"/>
          </a:p>
        </p:txBody>
      </p:sp>
      <p:sp>
        <p:nvSpPr>
          <p:cNvPr id="4" name="Content Placeholder 2"/>
          <p:cNvSpPr txBox="1">
            <a:spLocks/>
          </p:cNvSpPr>
          <p:nvPr/>
        </p:nvSpPr>
        <p:spPr>
          <a:xfrm>
            <a:off x="4724400" y="17526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Sorting:</a:t>
            </a:r>
            <a:r>
              <a:rPr kumimoji="0" lang="en-US" sz="3200" b="0" i="0" u="none" strike="noStrike" kern="1200" cap="none" spc="0" normalizeH="0" noProof="0" dirty="0" smtClean="0">
                <a:ln>
                  <a:noFill/>
                </a:ln>
                <a:solidFill>
                  <a:schemeClr val="tx1"/>
                </a:solidFill>
                <a:effectLst/>
                <a:uLnTx/>
                <a:uFillTx/>
                <a:latin typeface="+mn-lt"/>
                <a:ea typeface="+mn-ea"/>
                <a:cs typeface="+mn-cs"/>
              </a:rPr>
              <a:t> { 4, 4, 4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DRG/DFS process is quite simple with a simple mechanism, but when the chemistry becomes complicated finding the important species can become difficult</a:t>
            </a:r>
          </a:p>
          <a:p>
            <a:r>
              <a:rPr lang="en-US" dirty="0" smtClean="0"/>
              <a:t>Isomers being the same mole form, but different structure, tend to have many edges that are equivalently small, with too many similar values: </a:t>
            </a:r>
            <a:r>
              <a:rPr lang="en-US" dirty="0" err="1" smtClean="0"/>
              <a:t>r</a:t>
            </a:r>
            <a:r>
              <a:rPr lang="en-US" baseline="-25000" dirty="0" err="1" smtClean="0"/>
              <a:t>ab</a:t>
            </a:r>
            <a:r>
              <a:rPr lang="en-US" dirty="0" smtClean="0"/>
              <a:t> doesn’t work</a:t>
            </a:r>
          </a:p>
          <a:p>
            <a:r>
              <a:rPr lang="en-US" dirty="0" smtClean="0"/>
              <a:t>If the are all the same flux, then all will have low values</a:t>
            </a:r>
          </a:p>
          <a:p>
            <a:r>
              <a:rPr lang="en-US" dirty="0" smtClean="0"/>
              <a:t>Taking the maximum value instead of sum (in the equation for </a:t>
            </a:r>
            <a:r>
              <a:rPr lang="en-US" dirty="0" err="1" smtClean="0"/>
              <a:t>r</a:t>
            </a:r>
            <a:r>
              <a:rPr lang="en-US" baseline="-25000" dirty="0" err="1" smtClean="0"/>
              <a:t>ab</a:t>
            </a:r>
            <a:r>
              <a:rPr lang="en-US" dirty="0" smtClean="0"/>
              <a:t>) allows the small differences in edge values to be exploited.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Isomer Relations</a:t>
            </a:r>
            <a:endParaRPr lang="en-US" dirty="0"/>
          </a:p>
        </p:txBody>
      </p:sp>
      <p:sp>
        <p:nvSpPr>
          <p:cNvPr id="4" name="Rectangle 3"/>
          <p:cNvSpPr/>
          <p:nvPr/>
        </p:nvSpPr>
        <p:spPr>
          <a:xfrm>
            <a:off x="3124200" y="1676400"/>
            <a:ext cx="2743200" cy="327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733800" y="3048000"/>
            <a:ext cx="1600200" cy="477054"/>
          </a:xfrm>
          <a:prstGeom prst="rect">
            <a:avLst/>
          </a:prstGeom>
          <a:noFill/>
        </p:spPr>
        <p:txBody>
          <a:bodyPr wrap="square" rtlCol="0">
            <a:spAutoFit/>
          </a:bodyPr>
          <a:lstStyle/>
          <a:p>
            <a:r>
              <a:rPr lang="en-US" sz="2500" dirty="0" smtClean="0"/>
              <a:t>Species: A</a:t>
            </a:r>
            <a:endParaRPr lang="en-US" sz="2500" dirty="0"/>
          </a:p>
        </p:txBody>
      </p:sp>
      <p:cxnSp>
        <p:nvCxnSpPr>
          <p:cNvPr id="7" name="Straight Arrow Connector 6"/>
          <p:cNvCxnSpPr/>
          <p:nvPr/>
        </p:nvCxnSpPr>
        <p:spPr>
          <a:xfrm>
            <a:off x="5867400" y="17526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867400" y="19812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867400" y="22098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867400" y="24384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867400" y="26654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867400" y="28940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867400" y="31226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867400" y="33512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867400" y="35814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867400" y="38100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867400" y="40386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867400" y="42656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867400" y="44942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867400" y="47228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867400" y="49514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981200" y="17526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981200" y="19812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981200" y="22098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981200" y="24384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981200" y="26654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981200" y="28940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981200" y="31226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981200" y="33512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981200" y="35814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981200" y="38100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81200" y="4038600"/>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981200" y="42656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81200" y="44942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1981200" y="47228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981200" y="4951412"/>
            <a:ext cx="1143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62000" y="5334000"/>
            <a:ext cx="8077200" cy="923330"/>
          </a:xfrm>
          <a:prstGeom prst="rect">
            <a:avLst/>
          </a:prstGeom>
          <a:noFill/>
        </p:spPr>
        <p:txBody>
          <a:bodyPr wrap="square" rtlCol="0">
            <a:spAutoFit/>
          </a:bodyPr>
          <a:lstStyle/>
          <a:p>
            <a:r>
              <a:rPr lang="en-US" dirty="0" smtClean="0"/>
              <a:t>If the importance of each species that A is dependent on is equivalently small, then the maximum value must be taken in the creation of the Direct Relation Graph.  Instead of sum in the </a:t>
            </a:r>
            <a:r>
              <a:rPr lang="en-US" dirty="0" err="1" smtClean="0"/>
              <a:t>r</a:t>
            </a:r>
            <a:r>
              <a:rPr lang="en-US" baseline="-25000" dirty="0" err="1" smtClean="0"/>
              <a:t>AB</a:t>
            </a:r>
            <a:r>
              <a:rPr lang="en-US" dirty="0" smtClean="0"/>
              <a:t> equation, you use the maximum of the list of values.</a:t>
            </a:r>
            <a:endParaRPr lang="en-US" dirty="0"/>
          </a:p>
        </p:txBody>
      </p:sp>
      <p:sp>
        <p:nvSpPr>
          <p:cNvPr id="39" name="Right Brace 38"/>
          <p:cNvSpPr/>
          <p:nvPr/>
        </p:nvSpPr>
        <p:spPr>
          <a:xfrm>
            <a:off x="7086600" y="1600200"/>
            <a:ext cx="685800" cy="3505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7772400" y="2667000"/>
            <a:ext cx="1371600" cy="1200329"/>
          </a:xfrm>
          <a:prstGeom prst="rect">
            <a:avLst/>
          </a:prstGeom>
          <a:noFill/>
        </p:spPr>
        <p:txBody>
          <a:bodyPr wrap="square" rtlCol="0">
            <a:spAutoFit/>
          </a:bodyPr>
          <a:lstStyle/>
          <a:p>
            <a:r>
              <a:rPr lang="en-US" dirty="0" smtClean="0"/>
              <a:t>A’s dependence on other </a:t>
            </a:r>
          </a:p>
          <a:p>
            <a:r>
              <a:rPr lang="en-US" dirty="0" smtClean="0"/>
              <a:t>Species</a:t>
            </a:r>
            <a:endParaRPr lang="en-US" dirty="0"/>
          </a:p>
        </p:txBody>
      </p:sp>
      <p:sp>
        <p:nvSpPr>
          <p:cNvPr id="41" name="Left Brace 40"/>
          <p:cNvSpPr/>
          <p:nvPr/>
        </p:nvSpPr>
        <p:spPr>
          <a:xfrm>
            <a:off x="1295400" y="1600200"/>
            <a:ext cx="685800" cy="3505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228600" y="2667000"/>
            <a:ext cx="1524000" cy="923330"/>
          </a:xfrm>
          <a:prstGeom prst="rect">
            <a:avLst/>
          </a:prstGeom>
          <a:noFill/>
        </p:spPr>
        <p:txBody>
          <a:bodyPr wrap="square" rtlCol="0">
            <a:spAutoFit/>
          </a:bodyPr>
          <a:lstStyle/>
          <a:p>
            <a:r>
              <a:rPr lang="en-US" dirty="0" smtClean="0"/>
              <a:t>Other species dependence on 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Isomers have such similar relative importance, but not identical?</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smtClean="0"/>
              <a:t>They have same composition and therefore molecular weight.</a:t>
            </a:r>
          </a:p>
          <a:p>
            <a:pPr>
              <a:buNone/>
            </a:pPr>
            <a:r>
              <a:rPr lang="en-US" dirty="0" smtClean="0"/>
              <a:t>				Same temperature, gives the 				same velocity.</a:t>
            </a:r>
          </a:p>
          <a:p>
            <a:r>
              <a:rPr lang="en-US" dirty="0" smtClean="0"/>
              <a:t>Difference comes from transport diffusivity and molecular pathways, which effect reaction rate and species of the mechanism</a:t>
            </a:r>
          </a:p>
          <a:p>
            <a:r>
              <a:rPr lang="en-US" dirty="0" smtClean="0"/>
              <a:t>Diffusivity increases with more branching and the specific position of groups in the isomer</a:t>
            </a:r>
          </a:p>
          <a:p>
            <a:r>
              <a:rPr lang="en-US" dirty="0" smtClean="0"/>
              <a:t>Molecular pathways change based on the branching structure, which will tend to make radical atoms in different positions for different isomers.</a:t>
            </a:r>
          </a:p>
          <a:p>
            <a:endParaRPr lang="en-US" dirty="0" smtClean="0"/>
          </a:p>
          <a:p>
            <a:endParaRPr lang="en-US" dirty="0"/>
          </a:p>
        </p:txBody>
      </p:sp>
      <p:graphicFrame>
        <p:nvGraphicFramePr>
          <p:cNvPr id="4" name="Object 3"/>
          <p:cNvGraphicFramePr>
            <a:graphicFrameLocks noChangeAspect="1"/>
          </p:cNvGraphicFramePr>
          <p:nvPr/>
        </p:nvGraphicFramePr>
        <p:xfrm>
          <a:off x="1116505" y="2438400"/>
          <a:ext cx="1779095" cy="793750"/>
        </p:xfrm>
        <a:graphic>
          <a:graphicData uri="http://schemas.openxmlformats.org/presentationml/2006/ole">
            <p:oleObj spid="_x0000_s37890" name="Equation" r:id="rId3" imgW="825500" imgH="3683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Example of different molecular pathways for butane isomers</a:t>
            </a:r>
            <a:endParaRPr lang="en-US" dirty="0"/>
          </a:p>
        </p:txBody>
      </p:sp>
      <p:pic>
        <p:nvPicPr>
          <p:cNvPr id="4" name="Picture 3"/>
          <p:cNvPicPr>
            <a:picLocks noChangeAspect="1"/>
          </p:cNvPicPr>
          <p:nvPr/>
        </p:nvPicPr>
        <p:blipFill>
          <a:blip r:embed="rId2" cstate="print"/>
          <a:stretch>
            <a:fillRect/>
          </a:stretch>
        </p:blipFill>
        <p:spPr>
          <a:xfrm>
            <a:off x="152401" y="1592458"/>
            <a:ext cx="3581400" cy="3001865"/>
          </a:xfrm>
          <a:prstGeom prst="rect">
            <a:avLst/>
          </a:prstGeom>
        </p:spPr>
      </p:pic>
      <p:sp>
        <p:nvSpPr>
          <p:cNvPr id="5" name="TextBox 4"/>
          <p:cNvSpPr txBox="1"/>
          <p:nvPr/>
        </p:nvSpPr>
        <p:spPr>
          <a:xfrm>
            <a:off x="4953000" y="1752600"/>
            <a:ext cx="4038600" cy="553998"/>
          </a:xfrm>
          <a:prstGeom prst="rect">
            <a:avLst/>
          </a:prstGeom>
          <a:noFill/>
        </p:spPr>
        <p:txBody>
          <a:bodyPr wrap="square" rtlCol="0">
            <a:spAutoFit/>
          </a:bodyPr>
          <a:lstStyle/>
          <a:p>
            <a:r>
              <a:rPr lang="en-US" sz="3000" dirty="0" smtClean="0"/>
              <a:t>C ––– C ––– C ––– C </a:t>
            </a:r>
            <a:endParaRPr lang="en-US" sz="3000" dirty="0"/>
          </a:p>
        </p:txBody>
      </p:sp>
      <p:sp>
        <p:nvSpPr>
          <p:cNvPr id="6" name="TextBox 5"/>
          <p:cNvSpPr txBox="1"/>
          <p:nvPr/>
        </p:nvSpPr>
        <p:spPr>
          <a:xfrm>
            <a:off x="5410200" y="1752600"/>
            <a:ext cx="1828800" cy="553998"/>
          </a:xfrm>
          <a:prstGeom prst="rect">
            <a:avLst/>
          </a:prstGeom>
          <a:noFill/>
        </p:spPr>
        <p:txBody>
          <a:bodyPr wrap="square" rtlCol="0">
            <a:spAutoFit/>
          </a:bodyPr>
          <a:lstStyle/>
          <a:p>
            <a:r>
              <a:rPr lang="en-US" sz="3000" dirty="0" smtClean="0"/>
              <a:t>X</a:t>
            </a:r>
            <a:endParaRPr lang="en-US" sz="3000" dirty="0"/>
          </a:p>
        </p:txBody>
      </p:sp>
      <p:sp>
        <p:nvSpPr>
          <p:cNvPr id="8" name="TextBox 7"/>
          <p:cNvSpPr txBox="1"/>
          <p:nvPr/>
        </p:nvSpPr>
        <p:spPr>
          <a:xfrm>
            <a:off x="609600" y="5008602"/>
            <a:ext cx="4038600" cy="553998"/>
          </a:xfrm>
          <a:prstGeom prst="rect">
            <a:avLst/>
          </a:prstGeom>
          <a:noFill/>
        </p:spPr>
        <p:txBody>
          <a:bodyPr wrap="square" rtlCol="0">
            <a:spAutoFit/>
          </a:bodyPr>
          <a:lstStyle/>
          <a:p>
            <a:r>
              <a:rPr lang="en-US" sz="3000" dirty="0" smtClean="0"/>
              <a:t>C ––– C ––– C</a:t>
            </a:r>
            <a:endParaRPr lang="en-US" sz="3000" dirty="0"/>
          </a:p>
        </p:txBody>
      </p:sp>
      <p:sp>
        <p:nvSpPr>
          <p:cNvPr id="10" name="TextBox 9"/>
          <p:cNvSpPr txBox="1"/>
          <p:nvPr/>
        </p:nvSpPr>
        <p:spPr>
          <a:xfrm rot="5400000">
            <a:off x="1376750" y="5557451"/>
            <a:ext cx="848499" cy="553998"/>
          </a:xfrm>
          <a:prstGeom prst="rect">
            <a:avLst/>
          </a:prstGeom>
          <a:noFill/>
        </p:spPr>
        <p:txBody>
          <a:bodyPr wrap="square" rtlCol="0">
            <a:spAutoFit/>
          </a:bodyPr>
          <a:lstStyle/>
          <a:p>
            <a:r>
              <a:rPr lang="en-US" sz="3000" dirty="0" smtClean="0"/>
              <a:t>–––</a:t>
            </a:r>
            <a:endParaRPr lang="en-US" sz="3000" dirty="0"/>
          </a:p>
        </p:txBody>
      </p:sp>
      <p:sp>
        <p:nvSpPr>
          <p:cNvPr id="11" name="TextBox 10"/>
          <p:cNvSpPr txBox="1"/>
          <p:nvPr/>
        </p:nvSpPr>
        <p:spPr>
          <a:xfrm>
            <a:off x="1524000" y="5943600"/>
            <a:ext cx="4038600" cy="553998"/>
          </a:xfrm>
          <a:prstGeom prst="rect">
            <a:avLst/>
          </a:prstGeom>
          <a:noFill/>
        </p:spPr>
        <p:txBody>
          <a:bodyPr wrap="square" rtlCol="0">
            <a:spAutoFit/>
          </a:bodyPr>
          <a:lstStyle/>
          <a:p>
            <a:r>
              <a:rPr lang="en-US" sz="3000" dirty="0" smtClean="0"/>
              <a:t>C</a:t>
            </a:r>
            <a:endParaRPr lang="en-US" sz="3000" dirty="0"/>
          </a:p>
        </p:txBody>
      </p:sp>
      <p:sp>
        <p:nvSpPr>
          <p:cNvPr id="12" name="TextBox 11"/>
          <p:cNvSpPr txBox="1"/>
          <p:nvPr/>
        </p:nvSpPr>
        <p:spPr>
          <a:xfrm>
            <a:off x="1066800" y="5008602"/>
            <a:ext cx="1828800" cy="553998"/>
          </a:xfrm>
          <a:prstGeom prst="rect">
            <a:avLst/>
          </a:prstGeom>
          <a:noFill/>
        </p:spPr>
        <p:txBody>
          <a:bodyPr wrap="square" rtlCol="0">
            <a:spAutoFit/>
          </a:bodyPr>
          <a:lstStyle/>
          <a:p>
            <a:r>
              <a:rPr lang="en-US" sz="3000" dirty="0" smtClean="0"/>
              <a:t>X</a:t>
            </a:r>
            <a:endParaRPr lang="en-US" sz="3000" dirty="0"/>
          </a:p>
        </p:txBody>
      </p:sp>
      <p:sp>
        <p:nvSpPr>
          <p:cNvPr id="18" name="Right Arrow 17"/>
          <p:cNvSpPr/>
          <p:nvPr/>
        </p:nvSpPr>
        <p:spPr>
          <a:xfrm>
            <a:off x="3124200" y="5181600"/>
            <a:ext cx="838200" cy="685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5400000">
            <a:off x="6096000" y="2438400"/>
            <a:ext cx="838200" cy="685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953000" y="3200400"/>
            <a:ext cx="4038600" cy="553998"/>
          </a:xfrm>
          <a:prstGeom prst="rect">
            <a:avLst/>
          </a:prstGeom>
          <a:noFill/>
        </p:spPr>
        <p:txBody>
          <a:bodyPr wrap="square" rtlCol="0">
            <a:spAutoFit/>
          </a:bodyPr>
          <a:lstStyle/>
          <a:p>
            <a:r>
              <a:rPr lang="en-US" sz="3000" dirty="0" smtClean="0"/>
              <a:t>C*    *C ––– C ––– C </a:t>
            </a:r>
            <a:endParaRPr lang="en-US" sz="3000" dirty="0"/>
          </a:p>
        </p:txBody>
      </p:sp>
      <p:sp>
        <p:nvSpPr>
          <p:cNvPr id="21" name="TextBox 20"/>
          <p:cNvSpPr txBox="1"/>
          <p:nvPr/>
        </p:nvSpPr>
        <p:spPr>
          <a:xfrm>
            <a:off x="2895600" y="6412468"/>
            <a:ext cx="3505200" cy="369332"/>
          </a:xfrm>
          <a:prstGeom prst="rect">
            <a:avLst/>
          </a:prstGeom>
          <a:noFill/>
        </p:spPr>
        <p:txBody>
          <a:bodyPr wrap="square" rtlCol="0">
            <a:spAutoFit/>
          </a:bodyPr>
          <a:lstStyle/>
          <a:p>
            <a:r>
              <a:rPr lang="en-US" dirty="0" smtClean="0"/>
              <a:t>X = Bond break,    * = Radical atom</a:t>
            </a:r>
            <a:endParaRPr lang="en-US" dirty="0"/>
          </a:p>
        </p:txBody>
      </p:sp>
      <p:sp>
        <p:nvSpPr>
          <p:cNvPr id="22" name="TextBox 21"/>
          <p:cNvSpPr txBox="1"/>
          <p:nvPr/>
        </p:nvSpPr>
        <p:spPr>
          <a:xfrm>
            <a:off x="4191000" y="5181600"/>
            <a:ext cx="4038600" cy="553998"/>
          </a:xfrm>
          <a:prstGeom prst="rect">
            <a:avLst/>
          </a:prstGeom>
          <a:noFill/>
        </p:spPr>
        <p:txBody>
          <a:bodyPr wrap="square" rtlCol="0">
            <a:spAutoFit/>
          </a:bodyPr>
          <a:lstStyle/>
          <a:p>
            <a:r>
              <a:rPr lang="en-US" sz="3000" dirty="0" smtClean="0"/>
              <a:t>C*     C ––– *C ––– C </a:t>
            </a:r>
            <a:endParaRPr lang="en-US" sz="3000" dirty="0"/>
          </a:p>
        </p:txBody>
      </p:sp>
      <p:sp>
        <p:nvSpPr>
          <p:cNvPr id="23" name="Right Arrow 22"/>
          <p:cNvSpPr/>
          <p:nvPr/>
        </p:nvSpPr>
        <p:spPr>
          <a:xfrm rot="5400000">
            <a:off x="990600" y="3962400"/>
            <a:ext cx="838200" cy="685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3962400" y="1752600"/>
            <a:ext cx="838200" cy="685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Tasks</a:t>
            </a:r>
            <a:endParaRPr lang="en-US" dirty="0"/>
          </a:p>
        </p:txBody>
      </p:sp>
      <p:sp>
        <p:nvSpPr>
          <p:cNvPr id="3" name="Content Placeholder 2"/>
          <p:cNvSpPr>
            <a:spLocks noGrp="1"/>
          </p:cNvSpPr>
          <p:nvPr>
            <p:ph idx="1"/>
          </p:nvPr>
        </p:nvSpPr>
        <p:spPr/>
        <p:txBody>
          <a:bodyPr>
            <a:normAutofit/>
          </a:bodyPr>
          <a:lstStyle/>
          <a:p>
            <a:r>
              <a:rPr lang="en-US" dirty="0" smtClean="0"/>
              <a:t>Analyze and improve the </a:t>
            </a:r>
            <a:r>
              <a:rPr lang="en-US" dirty="0" err="1" smtClean="0"/>
              <a:t>Matlab</a:t>
            </a:r>
            <a:r>
              <a:rPr lang="en-US" dirty="0" smtClean="0"/>
              <a:t>, C &amp; Fortran versions of DRG</a:t>
            </a:r>
          </a:p>
          <a:p>
            <a:r>
              <a:rPr lang="en-US" dirty="0" smtClean="0"/>
              <a:t>Write programs to test the DRG/DFS method</a:t>
            </a:r>
          </a:p>
          <a:p>
            <a:r>
              <a:rPr lang="en-US" dirty="0" smtClean="0"/>
              <a:t>Apply DRG in the reduction of practical fuels, e.g. biodiesel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Direct Relation Graph?</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A process for eliminating unimportant species in a mechanism</a:t>
            </a:r>
          </a:p>
          <a:p>
            <a:r>
              <a:rPr lang="en-US" dirty="0" smtClean="0"/>
              <a:t>Based on the error, </a:t>
            </a:r>
            <a:r>
              <a:rPr lang="en-US" dirty="0" err="1" smtClean="0"/>
              <a:t>r</a:t>
            </a:r>
            <a:r>
              <a:rPr lang="en-US" baseline="-25000" dirty="0" err="1" smtClean="0"/>
              <a:t>AB</a:t>
            </a:r>
            <a:r>
              <a:rPr lang="en-US" dirty="0" smtClean="0"/>
              <a:t>, caused in the production rate of a species A when removing a species B.  </a:t>
            </a:r>
          </a:p>
          <a:p>
            <a:endParaRPr lang="en-US" dirty="0" smtClean="0"/>
          </a:p>
          <a:p>
            <a:endParaRPr lang="en-US" dirty="0" smtClean="0"/>
          </a:p>
          <a:p>
            <a:endParaRPr lang="en-US" dirty="0" smtClean="0"/>
          </a:p>
          <a:p>
            <a:pPr lvl="1"/>
            <a:endParaRPr lang="en-US" dirty="0" smtClean="0"/>
          </a:p>
          <a:p>
            <a:pPr lvl="1"/>
            <a:r>
              <a:rPr lang="en-US" dirty="0" err="1" smtClean="0"/>
              <a:t>C</a:t>
            </a:r>
            <a:r>
              <a:rPr lang="en-US" baseline="-25000" dirty="0" err="1" smtClean="0"/>
              <a:t>i</a:t>
            </a:r>
            <a:r>
              <a:rPr lang="en-US" dirty="0" smtClean="0"/>
              <a:t> = </a:t>
            </a:r>
            <a:r>
              <a:rPr lang="en-US" dirty="0" err="1" smtClean="0"/>
              <a:t>Stoich</a:t>
            </a:r>
            <a:r>
              <a:rPr lang="en-US" dirty="0" smtClean="0"/>
              <a:t> coefficient</a:t>
            </a:r>
          </a:p>
          <a:p>
            <a:pPr lvl="1"/>
            <a:r>
              <a:rPr lang="en-US" dirty="0" err="1" smtClean="0"/>
              <a:t>W</a:t>
            </a:r>
            <a:r>
              <a:rPr lang="en-US" baseline="-25000" dirty="0" err="1" smtClean="0"/>
              <a:t>i</a:t>
            </a:r>
            <a:r>
              <a:rPr lang="en-US" dirty="0" smtClean="0"/>
              <a:t> = Reaction rate</a:t>
            </a:r>
          </a:p>
          <a:p>
            <a:pPr lvl="1"/>
            <a:r>
              <a:rPr lang="en-US" dirty="0" err="1" smtClean="0"/>
              <a:t>Z</a:t>
            </a:r>
            <a:r>
              <a:rPr lang="en-US" baseline="-25000" dirty="0" err="1" smtClean="0"/>
              <a:t>i</a:t>
            </a:r>
            <a:r>
              <a:rPr lang="en-US" dirty="0" smtClean="0"/>
              <a:t> = 1 if B is in reaction </a:t>
            </a:r>
            <a:r>
              <a:rPr lang="en-US" dirty="0" err="1" smtClean="0"/>
              <a:t>i</a:t>
            </a:r>
            <a:r>
              <a:rPr lang="en-US" dirty="0" smtClean="0"/>
              <a:t> </a:t>
            </a:r>
            <a:r>
              <a:rPr lang="en-US" sz="2000" dirty="0" smtClean="0"/>
              <a:t>(else: 0)</a:t>
            </a:r>
          </a:p>
          <a:p>
            <a:r>
              <a:rPr lang="en-US" dirty="0" err="1" smtClean="0"/>
              <a:t>r</a:t>
            </a:r>
            <a:r>
              <a:rPr lang="en-US" baseline="-25000" dirty="0" err="1" smtClean="0"/>
              <a:t>AB</a:t>
            </a:r>
            <a:r>
              <a:rPr lang="en-US" dirty="0" smtClean="0"/>
              <a:t> &gt; </a:t>
            </a:r>
            <a:r>
              <a:rPr lang="en-US" dirty="0" smtClean="0">
                <a:sym typeface="Symbol"/>
              </a:rPr>
              <a:t> </a:t>
            </a:r>
            <a:r>
              <a:rPr lang="en-US" dirty="0" smtClean="0"/>
              <a:t>denoted as:  A→B</a:t>
            </a:r>
          </a:p>
        </p:txBody>
      </p:sp>
      <p:graphicFrame>
        <p:nvGraphicFramePr>
          <p:cNvPr id="4" name="Object 3"/>
          <p:cNvGraphicFramePr>
            <a:graphicFrameLocks noChangeAspect="1"/>
          </p:cNvGraphicFramePr>
          <p:nvPr/>
        </p:nvGraphicFramePr>
        <p:xfrm>
          <a:off x="2362200" y="2971800"/>
          <a:ext cx="2740025" cy="1616075"/>
        </p:xfrm>
        <a:graphic>
          <a:graphicData uri="http://schemas.openxmlformats.org/presentationml/2006/ole">
            <p:oleObj spid="_x0000_s15362" name="Equation" r:id="rId3" imgW="1422360" imgH="83808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DRG.jpg"/>
          <p:cNvPicPr>
            <a:picLocks noGrp="1" noChangeAspect="1"/>
          </p:cNvPicPr>
          <p:nvPr>
            <p:ph idx="1"/>
          </p:nvPr>
        </p:nvPicPr>
        <p:blipFill>
          <a:blip r:embed="rId2" cstate="print"/>
          <a:srcRect l="-18187" r="-18187"/>
          <a:stretch>
            <a:fillRect/>
          </a:stretch>
        </p:blipFill>
        <p:spPr>
          <a:xfrm>
            <a:off x="-1600200" y="0"/>
            <a:ext cx="12469964" cy="6858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1143000"/>
          </a:xfrm>
        </p:spPr>
        <p:txBody>
          <a:bodyPr/>
          <a:lstStyle/>
          <a:p>
            <a:r>
              <a:rPr lang="en-US" dirty="0" smtClean="0"/>
              <a:t>DRG code in Fortran 90</a:t>
            </a:r>
            <a:endParaRPr lang="en-US" dirty="0"/>
          </a:p>
        </p:txBody>
      </p:sp>
      <p:pic>
        <p:nvPicPr>
          <p:cNvPr id="6" name="Content Placeholder 5" descr="Picture 8.png"/>
          <p:cNvPicPr>
            <a:picLocks noGrp="1" noChangeAspect="1"/>
          </p:cNvPicPr>
          <p:nvPr>
            <p:ph idx="1"/>
          </p:nvPr>
        </p:nvPicPr>
        <p:blipFill>
          <a:blip r:embed="rId2" cstate="print"/>
          <a:srcRect l="-4690" r="-4690"/>
          <a:stretch>
            <a:fillRect/>
          </a:stretch>
        </p:blipFill>
        <p:spPr>
          <a:xfrm>
            <a:off x="1143000" y="1600200"/>
            <a:ext cx="8229600" cy="4525963"/>
          </a:xfrm>
        </p:spPr>
      </p:pic>
      <p:sp>
        <p:nvSpPr>
          <p:cNvPr id="5" name="TextBox 4"/>
          <p:cNvSpPr txBox="1"/>
          <p:nvPr/>
        </p:nvSpPr>
        <p:spPr>
          <a:xfrm>
            <a:off x="6477000" y="4278868"/>
            <a:ext cx="2590800" cy="369332"/>
          </a:xfrm>
          <a:prstGeom prst="rect">
            <a:avLst/>
          </a:prstGeom>
          <a:noFill/>
        </p:spPr>
        <p:txBody>
          <a:bodyPr wrap="square" rtlCol="0">
            <a:spAutoFit/>
          </a:bodyPr>
          <a:lstStyle/>
          <a:p>
            <a:r>
              <a:rPr lang="en-US" dirty="0" smtClean="0"/>
              <a:t>Isomer version</a:t>
            </a:r>
            <a:endParaRPr lang="en-US" dirty="0"/>
          </a:p>
        </p:txBody>
      </p:sp>
      <p:cxnSp>
        <p:nvCxnSpPr>
          <p:cNvPr id="8" name="Straight Arrow Connector 7"/>
          <p:cNvCxnSpPr/>
          <p:nvPr/>
        </p:nvCxnSpPr>
        <p:spPr>
          <a:xfrm rot="10800000">
            <a:off x="5257800" y="4114800"/>
            <a:ext cx="1219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flipV="1">
            <a:off x="5334000" y="4572000"/>
            <a:ext cx="11430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 about DRG in </a:t>
            </a:r>
            <a:r>
              <a:rPr lang="en-US" dirty="0" err="1" smtClean="0"/>
              <a:t>Matlab</a:t>
            </a:r>
            <a:r>
              <a:rPr lang="en-US" dirty="0" smtClean="0"/>
              <a:t>, C, Fortran.  Why use f90 on Linux cluster?</a:t>
            </a:r>
            <a:endParaRPr lang="en-US" dirty="0"/>
          </a:p>
        </p:txBody>
      </p:sp>
      <p:sp>
        <p:nvSpPr>
          <p:cNvPr id="3" name="Content Placeholder 2"/>
          <p:cNvSpPr>
            <a:spLocks noGrp="1"/>
          </p:cNvSpPr>
          <p:nvPr>
            <p:ph idx="1"/>
          </p:nvPr>
        </p:nvSpPr>
        <p:spPr/>
        <p:txBody>
          <a:bodyPr>
            <a:normAutofit fontScale="92500"/>
          </a:bodyPr>
          <a:lstStyle/>
          <a:p>
            <a:r>
              <a:rPr lang="en-US" dirty="0" smtClean="0"/>
              <a:t>Fortran is preferred in implementing the DRG algorithm</a:t>
            </a:r>
          </a:p>
          <a:p>
            <a:pPr lvl="1"/>
            <a:r>
              <a:rPr lang="en-US" dirty="0" smtClean="0"/>
              <a:t>Simple in allocating memory</a:t>
            </a:r>
          </a:p>
          <a:p>
            <a:pPr lvl="1"/>
            <a:r>
              <a:rPr lang="en-US" dirty="0" smtClean="0"/>
              <a:t>Has built in support for array operations</a:t>
            </a:r>
          </a:p>
          <a:p>
            <a:pPr lvl="1"/>
            <a:r>
              <a:rPr lang="en-US" dirty="0" smtClean="0"/>
              <a:t>Fast in execution</a:t>
            </a:r>
          </a:p>
          <a:p>
            <a:r>
              <a:rPr lang="en-US" dirty="0" smtClean="0"/>
              <a:t>C is flexible in implementing parallel computation, if not using MPI</a:t>
            </a:r>
          </a:p>
          <a:p>
            <a:r>
              <a:rPr lang="en-US" dirty="0" smtClean="0"/>
              <a:t>The new DRG program is implemented with mixed-language programming with C and Fortran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division by zero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DRG creation process, it is possible that a division by zero could occur</a:t>
            </a:r>
          </a:p>
          <a:p>
            <a:r>
              <a:rPr lang="en-US" dirty="0" smtClean="0"/>
              <a:t>To avoid this: In </a:t>
            </a:r>
            <a:r>
              <a:rPr lang="en-US" dirty="0" err="1" smtClean="0"/>
              <a:t>Matlab</a:t>
            </a:r>
            <a:r>
              <a:rPr lang="en-US" dirty="0" smtClean="0"/>
              <a:t> the </a:t>
            </a:r>
            <a:r>
              <a:rPr lang="en-US" dirty="0" err="1" smtClean="0"/>
              <a:t>eps(X</a:t>
            </a:r>
            <a:r>
              <a:rPr lang="en-US" dirty="0" smtClean="0"/>
              <a:t>) </a:t>
            </a:r>
            <a:r>
              <a:rPr lang="en-US" dirty="0" err="1" smtClean="0"/>
              <a:t>fucntion</a:t>
            </a:r>
            <a:r>
              <a:rPr lang="en-US" dirty="0" smtClean="0"/>
              <a:t>, and in </a:t>
            </a:r>
            <a:r>
              <a:rPr lang="en-US" dirty="0" err="1" smtClean="0"/>
              <a:t>fortran</a:t>
            </a:r>
            <a:r>
              <a:rPr lang="en-US" dirty="0" smtClean="0"/>
              <a:t> the </a:t>
            </a:r>
            <a:r>
              <a:rPr lang="en-US" dirty="0" err="1" smtClean="0"/>
              <a:t>tiny(X</a:t>
            </a:r>
            <a:r>
              <a:rPr lang="en-US" dirty="0" smtClean="0"/>
              <a:t>) function is used to avoid division by zero, but also to minimize error.</a:t>
            </a:r>
          </a:p>
          <a:p>
            <a:r>
              <a:rPr lang="en-US" dirty="0" smtClean="0"/>
              <a:t>Tiny is the smallest computational number is the model of the type X (model being single, double precision binary floating point)</a:t>
            </a:r>
          </a:p>
          <a:p>
            <a:r>
              <a:rPr lang="en-US" dirty="0" err="1" smtClean="0"/>
              <a:t>Eps</a:t>
            </a:r>
            <a:r>
              <a:rPr lang="en-US" dirty="0" smtClean="0"/>
              <a:t> shape of graph (show graph), only depends on the first digit </a:t>
            </a:r>
          </a:p>
          <a:p>
            <a:r>
              <a:rPr lang="en-US" dirty="0" smtClean="0"/>
              <a:t>Tiny is much faster than </a:t>
            </a:r>
            <a:r>
              <a:rPr lang="en-US" dirty="0" err="1" smtClean="0"/>
              <a:t>eps</a:t>
            </a:r>
            <a:r>
              <a:rPr lang="en-US" dirty="0" smtClean="0"/>
              <a:t>, because not computing anything, just a defined number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smtClean="0">
                <a:solidFill>
                  <a:srgbClr val="FF0000"/>
                </a:solidFill>
              </a:rPr>
              <a:t>Revised</a:t>
            </a:r>
            <a:r>
              <a:rPr lang="en-US" dirty="0" smtClean="0"/>
              <a:t> Depth First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recursive approach to search a DRG in linear time</a:t>
            </a:r>
          </a:p>
          <a:p>
            <a:r>
              <a:rPr lang="en-US" dirty="0" smtClean="0"/>
              <a:t>First sort values from largest to smallest</a:t>
            </a:r>
          </a:p>
          <a:p>
            <a:r>
              <a:rPr lang="en-US" dirty="0" smtClean="0"/>
              <a:t>Mark the starting species, </a:t>
            </a:r>
            <a:br>
              <a:rPr lang="en-US" dirty="0" smtClean="0"/>
            </a:br>
            <a:r>
              <a:rPr lang="en-US" dirty="0" smtClean="0"/>
              <a:t>set starting species error as 1</a:t>
            </a:r>
          </a:p>
          <a:p>
            <a:r>
              <a:rPr lang="en-US" dirty="0" smtClean="0"/>
              <a:t>Go through all edges, A→B</a:t>
            </a:r>
          </a:p>
          <a:p>
            <a:r>
              <a:rPr lang="en-US" dirty="0" smtClean="0"/>
              <a:t> If A is marked and B is not marked: </a:t>
            </a:r>
            <a:br>
              <a:rPr lang="en-US" dirty="0" smtClean="0"/>
            </a:br>
            <a:r>
              <a:rPr lang="en-US" dirty="0" smtClean="0"/>
              <a:t>make threshold = edge value, Run DFS of B</a:t>
            </a:r>
          </a:p>
          <a:p>
            <a:r>
              <a:rPr lang="en-US" dirty="0" smtClean="0"/>
              <a:t>DFS(B): Mark </a:t>
            </a:r>
            <a:r>
              <a:rPr lang="en-US" dirty="0" smtClean="0"/>
              <a:t>B, Set B’s error </a:t>
            </a:r>
            <a:r>
              <a:rPr lang="en-US" smtClean="0"/>
              <a:t>as threshold, </a:t>
            </a:r>
            <a:r>
              <a:rPr lang="en-US" dirty="0" smtClean="0"/>
              <a:t>Go through all edges, B→C, if C is not marked and edge B→C is greater than threshold: </a:t>
            </a:r>
            <a:br>
              <a:rPr lang="en-US" dirty="0" smtClean="0"/>
            </a:br>
            <a:r>
              <a:rPr lang="en-US" dirty="0" smtClean="0"/>
              <a:t>	Run DFS of C  </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Fortran 90 code of DFS function for truncated edge values</a:t>
            </a:r>
            <a:endParaRPr lang="en-US" dirty="0"/>
          </a:p>
        </p:txBody>
      </p:sp>
      <p:pic>
        <p:nvPicPr>
          <p:cNvPr id="5" name="Content Placeholder 4" descr="Picture 2.png"/>
          <p:cNvPicPr>
            <a:picLocks noGrp="1" noChangeAspect="1"/>
          </p:cNvPicPr>
          <p:nvPr>
            <p:ph idx="1"/>
          </p:nvPr>
        </p:nvPicPr>
        <p:blipFill>
          <a:blip r:embed="rId2" cstate="print"/>
          <a:srcRect l="-30237" r="-30237"/>
          <a:stretch>
            <a:fillRect/>
          </a:stretch>
        </p:blipFill>
        <p:spPr>
          <a:xfrm>
            <a:off x="533400" y="1570037"/>
            <a:ext cx="8229600" cy="4525963"/>
          </a:xfrm>
        </p:spPr>
      </p:pic>
      <p:sp>
        <p:nvSpPr>
          <p:cNvPr id="4" name="TextBox 3"/>
          <p:cNvSpPr txBox="1"/>
          <p:nvPr/>
        </p:nvSpPr>
        <p:spPr>
          <a:xfrm>
            <a:off x="5638800" y="2590800"/>
            <a:ext cx="2743200" cy="923330"/>
          </a:xfrm>
          <a:prstGeom prst="rect">
            <a:avLst/>
          </a:prstGeom>
          <a:noFill/>
        </p:spPr>
        <p:txBody>
          <a:bodyPr wrap="square" rtlCol="0">
            <a:spAutoFit/>
          </a:bodyPr>
          <a:lstStyle/>
          <a:p>
            <a:r>
              <a:rPr lang="en-US" dirty="0" smtClean="0"/>
              <a:t>For truncated values, without truncating can use just greater than</a:t>
            </a:r>
            <a:endParaRPr lang="en-US" dirty="0"/>
          </a:p>
        </p:txBody>
      </p:sp>
      <p:cxnSp>
        <p:nvCxnSpPr>
          <p:cNvPr id="9" name="Straight Arrow Connector 8"/>
          <p:cNvCxnSpPr/>
          <p:nvPr/>
        </p:nvCxnSpPr>
        <p:spPr>
          <a:xfrm rot="5400000">
            <a:off x="5219701" y="3695699"/>
            <a:ext cx="761999"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724400" y="5105400"/>
            <a:ext cx="3581400" cy="646331"/>
          </a:xfrm>
          <a:prstGeom prst="rect">
            <a:avLst/>
          </a:prstGeom>
          <a:noFill/>
        </p:spPr>
        <p:txBody>
          <a:bodyPr wrap="square" rtlCol="0">
            <a:spAutoFit/>
          </a:bodyPr>
          <a:lstStyle/>
          <a:p>
            <a:r>
              <a:rPr lang="en-US" dirty="0" smtClean="0"/>
              <a:t>To avoid global variables, </a:t>
            </a:r>
            <a:r>
              <a:rPr lang="en-US" dirty="0" err="1" smtClean="0"/>
              <a:t>ep</a:t>
            </a:r>
            <a:r>
              <a:rPr lang="en-US" dirty="0" smtClean="0"/>
              <a:t> is passed to DFS function</a:t>
            </a:r>
            <a:endParaRPr lang="en-US" dirty="0"/>
          </a:p>
        </p:txBody>
      </p:sp>
      <p:cxnSp>
        <p:nvCxnSpPr>
          <p:cNvPr id="17" name="Straight Arrow Connector 16"/>
          <p:cNvCxnSpPr/>
          <p:nvPr/>
        </p:nvCxnSpPr>
        <p:spPr>
          <a:xfrm rot="10800000">
            <a:off x="4191000" y="4800600"/>
            <a:ext cx="609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0" y="3711476"/>
            <a:ext cx="1828800" cy="2308324"/>
          </a:xfrm>
          <a:prstGeom prst="rect">
            <a:avLst/>
          </a:prstGeom>
          <a:noFill/>
        </p:spPr>
        <p:txBody>
          <a:bodyPr wrap="square" rtlCol="0">
            <a:spAutoFit/>
          </a:bodyPr>
          <a:lstStyle/>
          <a:p>
            <a:r>
              <a:rPr lang="en-US" dirty="0" smtClean="0"/>
              <a:t>Will run DFS on all edges not marked and greater than threshold (edge value used when DFS initially called)</a:t>
            </a:r>
            <a:endParaRPr lang="en-US" dirty="0"/>
          </a:p>
        </p:txBody>
      </p:sp>
      <p:cxnSp>
        <p:nvCxnSpPr>
          <p:cNvPr id="20" name="Straight Arrow Connector 19"/>
          <p:cNvCxnSpPr/>
          <p:nvPr/>
        </p:nvCxnSpPr>
        <p:spPr>
          <a:xfrm>
            <a:off x="1371600" y="4648200"/>
            <a:ext cx="1295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848</Words>
  <Application>Microsoft Office PowerPoint</Application>
  <PresentationFormat>On-screen Show (4:3)</PresentationFormat>
  <Paragraphs>107</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Area of Research:  Using Direct Relation Graph and Depth First Search to Reduce Chemical Kinetic Mechanisms on a Parallel Linux Cluster</vt:lpstr>
      <vt:lpstr>Research Tasks</vt:lpstr>
      <vt:lpstr>What is a Direct Relation Graph?</vt:lpstr>
      <vt:lpstr>Slide 4</vt:lpstr>
      <vt:lpstr>DRG code in Fortran 90</vt:lpstr>
      <vt:lpstr>Conclusions about DRG in Matlab, C, Fortran.  Why use f90 on Linux cluster?</vt:lpstr>
      <vt:lpstr>Avoiding division by zero</vt:lpstr>
      <vt:lpstr>What is Revised Depth First Search?</vt:lpstr>
      <vt:lpstr>Fortran 90 code of DFS function for truncated edge values</vt:lpstr>
      <vt:lpstr>Change in DFS due to Truncation</vt:lpstr>
      <vt:lpstr>Slide 11</vt:lpstr>
      <vt:lpstr>Fortran advantages over c</vt:lpstr>
      <vt:lpstr>Bucketsort sorting algorithm</vt:lpstr>
      <vt:lpstr>Link list of 3 values in same bucket</vt:lpstr>
      <vt:lpstr>Isomers</vt:lpstr>
      <vt:lpstr>Isomer Relations</vt:lpstr>
      <vt:lpstr>Why do Isomers have such similar relative importance, but not identical?</vt:lpstr>
      <vt:lpstr>Example of different molecular pathways for butane isomers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 of Research:</dc:title>
  <dc:creator>mnp04001</dc:creator>
  <cp:lastModifiedBy>mnp04001</cp:lastModifiedBy>
  <cp:revision>173</cp:revision>
  <dcterms:created xsi:type="dcterms:W3CDTF">2010-06-17T21:29:28Z</dcterms:created>
  <dcterms:modified xsi:type="dcterms:W3CDTF">2010-06-24T17:45:55Z</dcterms:modified>
</cp:coreProperties>
</file>