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65" r:id="rId3"/>
    <p:sldId id="269" r:id="rId4"/>
    <p:sldId id="270" r:id="rId5"/>
    <p:sldId id="260" r:id="rId6"/>
    <p:sldId id="271" r:id="rId7"/>
    <p:sldId id="272" r:id="rId8"/>
    <p:sldId id="273" r:id="rId9"/>
    <p:sldId id="274" r:id="rId10"/>
    <p:sldId id="267" r:id="rId11"/>
    <p:sldId id="275" r:id="rId12"/>
    <p:sldId id="276" r:id="rId13"/>
    <p:sldId id="286" r:id="rId14"/>
    <p:sldId id="277" r:id="rId15"/>
    <p:sldId id="285" r:id="rId16"/>
    <p:sldId id="278" r:id="rId17"/>
    <p:sldId id="279" r:id="rId18"/>
    <p:sldId id="287" r:id="rId19"/>
    <p:sldId id="282" r:id="rId20"/>
    <p:sldId id="280" r:id="rId21"/>
    <p:sldId id="284"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DA"/>
    <a:srgbClr val="9AB5FF"/>
    <a:srgbClr val="FFFFCC"/>
    <a:srgbClr val="00CB85"/>
    <a:srgbClr val="FFAF5F"/>
    <a:srgbClr val="A3A3A3"/>
    <a:srgbClr val="FF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46" autoAdjust="0"/>
    <p:restoredTop sz="76152" autoAdjust="0"/>
  </p:normalViewPr>
  <p:slideViewPr>
    <p:cSldViewPr>
      <p:cViewPr varScale="1">
        <p:scale>
          <a:sx n="65" d="100"/>
          <a:sy n="65" d="100"/>
        </p:scale>
        <p:origin x="-159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74F4D3-1838-4E64-8CD0-596C68B13F97}" type="datetimeFigureOut">
              <a:rPr lang="en-US" smtClean="0"/>
              <a:t>3/19/2011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A4478A-19EB-46B8-A5A1-9E9A44C3B9AA}" type="slidenum">
              <a:rPr lang="en-US" smtClean="0"/>
              <a:t>‹#›</a:t>
            </a:fld>
            <a:endParaRPr lang="en-US"/>
          </a:p>
        </p:txBody>
      </p:sp>
    </p:spTree>
    <p:extLst>
      <p:ext uri="{BB962C8B-B14F-4D97-AF65-F5344CB8AC3E}">
        <p14:creationId xmlns:p14="http://schemas.microsoft.com/office/powerpoint/2010/main" val="376531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B752BF-C61B-41B0-8595-D8847F8479A1}" type="datetimeFigureOut">
              <a:rPr lang="en-US" smtClean="0"/>
              <a:t>3/19/2011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8FA70F-9F56-4289-B998-55581DE8E306}" type="slidenum">
              <a:rPr lang="en-US" smtClean="0"/>
              <a:t>‹#›</a:t>
            </a:fld>
            <a:endParaRPr lang="en-US"/>
          </a:p>
        </p:txBody>
      </p:sp>
    </p:spTree>
    <p:extLst>
      <p:ext uri="{BB962C8B-B14F-4D97-AF65-F5344CB8AC3E}">
        <p14:creationId xmlns:p14="http://schemas.microsoft.com/office/powerpoint/2010/main" val="1068679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8FA70F-9F56-4289-B998-55581DE8E306}" type="slidenum">
              <a:rPr lang="en-US" smtClean="0"/>
              <a:t>21</a:t>
            </a:fld>
            <a:endParaRPr lang="en-US"/>
          </a:p>
        </p:txBody>
      </p:sp>
    </p:spTree>
    <p:extLst>
      <p:ext uri="{BB962C8B-B14F-4D97-AF65-F5344CB8AC3E}">
        <p14:creationId xmlns:p14="http://schemas.microsoft.com/office/powerpoint/2010/main" val="88080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CDFBBD-E640-4DC2-8CC4-0126A86C310C}" type="datetime1">
              <a:rPr lang="en-US" smtClean="0"/>
              <a:t>3/19/2011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ACA0B8-2DDA-44C6-BF05-7CFB7F96BD9E}" type="datetime1">
              <a:rPr lang="en-US" smtClean="0"/>
              <a:t>3/19/2011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6EAA7-6921-4EFD-A816-3B979E4E8413}" type="datetime1">
              <a:rPr lang="en-US" smtClean="0"/>
              <a:t>3/19/2011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39138-1716-4BC7-A8FE-986E5D11734F}" type="datetime1">
              <a:rPr lang="en-US" smtClean="0"/>
              <a:t>3/19/2011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3845" y="116681"/>
            <a:ext cx="530449" cy="530449"/>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63444" y="116681"/>
            <a:ext cx="530450" cy="530450"/>
          </a:xfrm>
          <a:prstGeom prst="rect">
            <a:avLst/>
          </a:prstGeom>
        </p:spPr>
      </p:pic>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val="0"/>
              </a:ext>
            </a:extLst>
          </a:blip>
          <a:srcRect l="66871" t="7791" r="2677" b="27619"/>
          <a:stretch/>
        </p:blipFill>
        <p:spPr>
          <a:xfrm>
            <a:off x="8293894" y="76200"/>
            <a:ext cx="697706" cy="68816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0C737-C06A-4607-A4E1-4F2061BE7E54}" type="datetime1">
              <a:rPr lang="en-US" smtClean="0"/>
              <a:t>3/19/2011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DE7795-C5FC-4F66-B21A-2BCB4AA008C7}" type="datetime1">
              <a:rPr lang="en-US" smtClean="0"/>
              <a:t>3/19/2011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456C1B-B171-4C7F-9727-B76139CE7DA2}" type="datetime1">
              <a:rPr lang="en-US" smtClean="0"/>
              <a:t>3/19/2011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C856E8-5A2A-4F6E-8C10-9E8C7B7FD19A}" type="datetime1">
              <a:rPr lang="en-US" smtClean="0"/>
              <a:t>3/19/2011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C234B-EAB9-4B18-B58C-1D4A1A1E809E}" type="datetime1">
              <a:rPr lang="en-US" smtClean="0"/>
              <a:t>3/19/2011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4D4C4-336E-497D-BCCA-90D925C656A7}" type="datetime1">
              <a:rPr lang="en-US" smtClean="0"/>
              <a:t>3/19/2011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22B1B-7B2E-4D79-B7F8-A55A186C0A99}" type="datetime1">
              <a:rPr lang="en-US" smtClean="0"/>
              <a:t>3/19/2011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38FBA-F6BC-459D-A07C-2F3485B2DE27}" type="datetime1">
              <a:rPr lang="en-US" smtClean="0"/>
              <a:t>3/19/2011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666750"/>
            <a:ext cx="9067800" cy="2457450"/>
          </a:xfrm>
        </p:spPr>
        <p:txBody>
          <a:bodyPr>
            <a:noAutofit/>
          </a:bodyPr>
          <a:lstStyle/>
          <a:p>
            <a:r>
              <a:rPr lang="en-US" sz="2800" dirty="0">
                <a:latin typeface="Bookman Old Style" pitchFamily="18" charset="0"/>
                <a:cs typeface="Times New Roman" pitchFamily="18" charset="0"/>
              </a:rPr>
              <a:t>Directed Relation Graph with Expert Knowledge for Skeletal Mechanism Reduction</a:t>
            </a:r>
          </a:p>
        </p:txBody>
      </p:sp>
      <p:sp>
        <p:nvSpPr>
          <p:cNvPr id="6" name="TextBox 5"/>
          <p:cNvSpPr txBox="1"/>
          <p:nvPr/>
        </p:nvSpPr>
        <p:spPr>
          <a:xfrm>
            <a:off x="990600" y="2667000"/>
            <a:ext cx="7239000" cy="2246769"/>
          </a:xfrm>
          <a:prstGeom prst="rect">
            <a:avLst/>
          </a:prstGeom>
          <a:noFill/>
        </p:spPr>
        <p:txBody>
          <a:bodyPr wrap="square" rtlCol="0">
            <a:spAutoFit/>
          </a:bodyPr>
          <a:lstStyle/>
          <a:p>
            <a:pPr algn="ctr"/>
            <a:r>
              <a:rPr lang="en-US" dirty="0" err="1">
                <a:solidFill>
                  <a:srgbClr val="464653"/>
                </a:solidFill>
                <a:latin typeface="Bookman Old Style" pitchFamily="18" charset="0"/>
                <a:cs typeface="Times New Roman" pitchFamily="18" charset="0"/>
              </a:rPr>
              <a:t>Tianfeng</a:t>
            </a:r>
            <a:r>
              <a:rPr lang="en-US" dirty="0">
                <a:solidFill>
                  <a:srgbClr val="464653"/>
                </a:solidFill>
                <a:latin typeface="Bookman Old Style" pitchFamily="18" charset="0"/>
                <a:cs typeface="Times New Roman" pitchFamily="18" charset="0"/>
              </a:rPr>
              <a:t> </a:t>
            </a:r>
            <a:r>
              <a:rPr lang="en-US" dirty="0" smtClean="0">
                <a:solidFill>
                  <a:srgbClr val="464653"/>
                </a:solidFill>
                <a:latin typeface="Bookman Old Style" pitchFamily="18" charset="0"/>
                <a:cs typeface="Times New Roman" pitchFamily="18" charset="0"/>
              </a:rPr>
              <a:t>Lu, </a:t>
            </a:r>
            <a:r>
              <a:rPr lang="en-US" dirty="0" err="1" smtClean="0">
                <a:solidFill>
                  <a:srgbClr val="464653"/>
                </a:solidFill>
                <a:latin typeface="Bookman Old Style" pitchFamily="18" charset="0"/>
                <a:cs typeface="Times New Roman" pitchFamily="18" charset="0"/>
              </a:rPr>
              <a:t>Zhaoyu</a:t>
            </a:r>
            <a:r>
              <a:rPr lang="en-US" dirty="0" smtClean="0">
                <a:solidFill>
                  <a:srgbClr val="464653"/>
                </a:solidFill>
                <a:latin typeface="Bookman Old Style" pitchFamily="18" charset="0"/>
                <a:cs typeface="Times New Roman" pitchFamily="18" charset="0"/>
              </a:rPr>
              <a:t> </a:t>
            </a:r>
            <a:r>
              <a:rPr lang="en-US" dirty="0" err="1" smtClean="0">
                <a:solidFill>
                  <a:srgbClr val="464653"/>
                </a:solidFill>
                <a:latin typeface="Bookman Old Style" pitchFamily="18" charset="0"/>
                <a:cs typeface="Times New Roman" pitchFamily="18" charset="0"/>
              </a:rPr>
              <a:t>Luo</a:t>
            </a:r>
            <a:r>
              <a:rPr lang="en-US" dirty="0">
                <a:solidFill>
                  <a:srgbClr val="464653"/>
                </a:solidFill>
                <a:latin typeface="Bookman Old Style" pitchFamily="18" charset="0"/>
                <a:cs typeface="Times New Roman" pitchFamily="18" charset="0"/>
              </a:rPr>
              <a:t> </a:t>
            </a:r>
            <a:r>
              <a:rPr lang="en-US" dirty="0" smtClean="0">
                <a:solidFill>
                  <a:srgbClr val="464653"/>
                </a:solidFill>
                <a:latin typeface="Bookman Old Style" pitchFamily="18" charset="0"/>
                <a:cs typeface="Times New Roman" pitchFamily="18" charset="0"/>
              </a:rPr>
              <a:t>and </a:t>
            </a:r>
            <a:r>
              <a:rPr lang="en-US" dirty="0">
                <a:solidFill>
                  <a:srgbClr val="464653"/>
                </a:solidFill>
                <a:latin typeface="Bookman Old Style" pitchFamily="18" charset="0"/>
                <a:cs typeface="Times New Roman" pitchFamily="18" charset="0"/>
              </a:rPr>
              <a:t>Max </a:t>
            </a:r>
            <a:r>
              <a:rPr lang="en-US" dirty="0" err="1" smtClean="0">
                <a:solidFill>
                  <a:srgbClr val="464653"/>
                </a:solidFill>
                <a:latin typeface="Bookman Old Style" pitchFamily="18" charset="0"/>
                <a:cs typeface="Times New Roman" pitchFamily="18" charset="0"/>
              </a:rPr>
              <a:t>Plomer</a:t>
            </a:r>
            <a:endParaRPr lang="en-US" dirty="0">
              <a:solidFill>
                <a:srgbClr val="464653"/>
              </a:solidFill>
              <a:latin typeface="Bookman Old Style" pitchFamily="18" charset="0"/>
              <a:cs typeface="Times New Roman" pitchFamily="18" charset="0"/>
            </a:endParaRPr>
          </a:p>
          <a:p>
            <a:pPr algn="ctr"/>
            <a:r>
              <a:rPr lang="en-US" dirty="0" smtClean="0">
                <a:solidFill>
                  <a:srgbClr val="464653"/>
                </a:solidFill>
                <a:latin typeface="Bookman Old Style" pitchFamily="18" charset="0"/>
                <a:cs typeface="Times New Roman" pitchFamily="18" charset="0"/>
              </a:rPr>
              <a:t> </a:t>
            </a:r>
            <a:r>
              <a:rPr lang="en-US" i="1" dirty="0" smtClean="0">
                <a:solidFill>
                  <a:srgbClr val="464653"/>
                </a:solidFill>
                <a:latin typeface="Bookman Old Style" pitchFamily="18" charset="0"/>
                <a:cs typeface="Times New Roman" pitchFamily="18" charset="0"/>
              </a:rPr>
              <a:t>University of Connecticut</a:t>
            </a:r>
            <a:r>
              <a:rPr lang="en-US" sz="1600" dirty="0" smtClean="0">
                <a:solidFill>
                  <a:srgbClr val="464653"/>
                </a:solidFill>
                <a:latin typeface="Bookman Old Style" pitchFamily="18" charset="0"/>
                <a:cs typeface="Times New Roman" pitchFamily="18" charset="0"/>
              </a:rPr>
              <a:t> </a:t>
            </a:r>
          </a:p>
          <a:p>
            <a:pPr algn="ctr"/>
            <a:endParaRPr lang="en-US" sz="1600" dirty="0">
              <a:solidFill>
                <a:srgbClr val="464653"/>
              </a:solidFill>
              <a:latin typeface="Bookman Old Style" pitchFamily="18" charset="0"/>
              <a:cs typeface="Times New Roman" pitchFamily="18" charset="0"/>
            </a:endParaRPr>
          </a:p>
          <a:p>
            <a:pPr algn="ctr"/>
            <a:r>
              <a:rPr lang="en-US" dirty="0">
                <a:solidFill>
                  <a:srgbClr val="464653"/>
                </a:solidFill>
                <a:latin typeface="Bookman Old Style" pitchFamily="18" charset="0"/>
                <a:cs typeface="Times New Roman" pitchFamily="18" charset="0"/>
              </a:rPr>
              <a:t>S.M. </a:t>
            </a:r>
            <a:r>
              <a:rPr lang="en-US" dirty="0" err="1" smtClean="0">
                <a:solidFill>
                  <a:srgbClr val="464653"/>
                </a:solidFill>
                <a:latin typeface="Bookman Old Style" pitchFamily="18" charset="0"/>
                <a:cs typeface="Times New Roman" pitchFamily="18" charset="0"/>
              </a:rPr>
              <a:t>Sarathy</a:t>
            </a:r>
            <a:r>
              <a:rPr lang="en-US" dirty="0">
                <a:solidFill>
                  <a:srgbClr val="464653"/>
                </a:solidFill>
                <a:latin typeface="Bookman Old Style" pitchFamily="18" charset="0"/>
                <a:cs typeface="Times New Roman" pitchFamily="18" charset="0"/>
              </a:rPr>
              <a:t> </a:t>
            </a:r>
            <a:r>
              <a:rPr lang="en-US" dirty="0" smtClean="0">
                <a:solidFill>
                  <a:srgbClr val="464653"/>
                </a:solidFill>
                <a:latin typeface="Bookman Old Style" pitchFamily="18" charset="0"/>
                <a:cs typeface="Times New Roman" pitchFamily="18" charset="0"/>
              </a:rPr>
              <a:t>and </a:t>
            </a:r>
            <a:r>
              <a:rPr lang="en-US" dirty="0">
                <a:solidFill>
                  <a:srgbClr val="464653"/>
                </a:solidFill>
                <a:latin typeface="Bookman Old Style" pitchFamily="18" charset="0"/>
                <a:cs typeface="Times New Roman" pitchFamily="18" charset="0"/>
              </a:rPr>
              <a:t>W.J. </a:t>
            </a:r>
            <a:r>
              <a:rPr lang="en-US" dirty="0" err="1">
                <a:solidFill>
                  <a:srgbClr val="464653"/>
                </a:solidFill>
                <a:latin typeface="Bookman Old Style" pitchFamily="18" charset="0"/>
                <a:cs typeface="Times New Roman" pitchFamily="18" charset="0"/>
              </a:rPr>
              <a:t>Pitz</a:t>
            </a:r>
            <a:endParaRPr lang="en-US" dirty="0">
              <a:solidFill>
                <a:srgbClr val="464653"/>
              </a:solidFill>
              <a:latin typeface="Bookman Old Style" pitchFamily="18" charset="0"/>
              <a:cs typeface="Times New Roman" pitchFamily="18" charset="0"/>
            </a:endParaRPr>
          </a:p>
          <a:p>
            <a:pPr algn="ctr"/>
            <a:r>
              <a:rPr lang="en-US" i="1" dirty="0">
                <a:solidFill>
                  <a:srgbClr val="464653"/>
                </a:solidFill>
                <a:latin typeface="Bookman Old Style" pitchFamily="18" charset="0"/>
                <a:cs typeface="Times New Roman" pitchFamily="18" charset="0"/>
              </a:rPr>
              <a:t>Lawrence Livermore National </a:t>
            </a:r>
            <a:r>
              <a:rPr lang="en-US" i="1" dirty="0" smtClean="0">
                <a:solidFill>
                  <a:srgbClr val="464653"/>
                </a:solidFill>
                <a:latin typeface="Bookman Old Style" pitchFamily="18" charset="0"/>
                <a:cs typeface="Times New Roman" pitchFamily="18" charset="0"/>
              </a:rPr>
              <a:t>Laboratory</a:t>
            </a:r>
          </a:p>
          <a:p>
            <a:pPr algn="ctr"/>
            <a:r>
              <a:rPr lang="en-US" sz="1600" dirty="0">
                <a:solidFill>
                  <a:srgbClr val="464653"/>
                </a:solidFill>
                <a:latin typeface="Bookman Old Style" pitchFamily="18" charset="0"/>
                <a:cs typeface="Times New Roman" pitchFamily="18" charset="0"/>
              </a:rPr>
              <a:t> </a:t>
            </a:r>
          </a:p>
          <a:p>
            <a:pPr algn="ctr"/>
            <a:r>
              <a:rPr lang="en-US" dirty="0" err="1">
                <a:solidFill>
                  <a:srgbClr val="464653"/>
                </a:solidFill>
                <a:latin typeface="Bookman Old Style" pitchFamily="18" charset="0"/>
                <a:cs typeface="Times New Roman" pitchFamily="18" charset="0"/>
              </a:rPr>
              <a:t>Sibendu</a:t>
            </a:r>
            <a:r>
              <a:rPr lang="en-US" dirty="0">
                <a:solidFill>
                  <a:srgbClr val="464653"/>
                </a:solidFill>
                <a:latin typeface="Bookman Old Style" pitchFamily="18" charset="0"/>
                <a:cs typeface="Times New Roman" pitchFamily="18" charset="0"/>
              </a:rPr>
              <a:t> </a:t>
            </a:r>
            <a:r>
              <a:rPr lang="en-US" dirty="0" err="1" smtClean="0">
                <a:solidFill>
                  <a:srgbClr val="464653"/>
                </a:solidFill>
                <a:latin typeface="Bookman Old Style" pitchFamily="18" charset="0"/>
                <a:cs typeface="Times New Roman" pitchFamily="18" charset="0"/>
              </a:rPr>
              <a:t>Som</a:t>
            </a:r>
            <a:r>
              <a:rPr lang="en-US" dirty="0" smtClean="0">
                <a:solidFill>
                  <a:srgbClr val="464653"/>
                </a:solidFill>
                <a:latin typeface="Bookman Old Style" pitchFamily="18" charset="0"/>
                <a:cs typeface="Times New Roman" pitchFamily="18" charset="0"/>
              </a:rPr>
              <a:t> </a:t>
            </a:r>
            <a:r>
              <a:rPr lang="en-US" dirty="0">
                <a:solidFill>
                  <a:srgbClr val="464653"/>
                </a:solidFill>
                <a:latin typeface="Bookman Old Style" pitchFamily="18" charset="0"/>
                <a:cs typeface="Times New Roman" pitchFamily="18" charset="0"/>
              </a:rPr>
              <a:t>and Douglas E. Longman</a:t>
            </a:r>
          </a:p>
          <a:p>
            <a:pPr algn="ctr"/>
            <a:r>
              <a:rPr lang="en-US" i="1" dirty="0" smtClean="0">
                <a:solidFill>
                  <a:srgbClr val="464653"/>
                </a:solidFill>
                <a:latin typeface="Bookman Old Style" pitchFamily="18" charset="0"/>
                <a:cs typeface="Times New Roman" pitchFamily="18" charset="0"/>
              </a:rPr>
              <a:t>Argonne National Laboratory</a:t>
            </a:r>
            <a:endParaRPr lang="en-US" dirty="0">
              <a:solidFill>
                <a:srgbClr val="464653"/>
              </a:solidFill>
              <a:latin typeface="Bookman Old Style" pitchFamily="18" charset="0"/>
              <a:cs typeface="Times New Roman" pitchFamily="18" charset="0"/>
            </a:endParaRPr>
          </a:p>
        </p:txBody>
      </p:sp>
      <p:sp>
        <p:nvSpPr>
          <p:cNvPr id="7" name="Rectangle 6"/>
          <p:cNvSpPr/>
          <p:nvPr/>
        </p:nvSpPr>
        <p:spPr>
          <a:xfrm>
            <a:off x="1466603" y="5410200"/>
            <a:ext cx="6400800" cy="1077218"/>
          </a:xfrm>
          <a:prstGeom prst="rect">
            <a:avLst/>
          </a:prstGeom>
        </p:spPr>
        <p:txBody>
          <a:bodyPr wrap="square">
            <a:spAutoFit/>
          </a:bodyPr>
          <a:lstStyle/>
          <a:p>
            <a:pPr algn="ctr">
              <a:defRPr/>
            </a:pPr>
            <a:r>
              <a:rPr lang="en-US" sz="1600" dirty="0">
                <a:latin typeface="Bookman Old Style" pitchFamily="18" charset="0"/>
                <a:cs typeface="Times New Roman" pitchFamily="18" charset="0"/>
              </a:rPr>
              <a:t>7</a:t>
            </a:r>
            <a:r>
              <a:rPr lang="en-US" sz="1600" baseline="30000" dirty="0" smtClean="0">
                <a:latin typeface="Bookman Old Style" pitchFamily="18" charset="0"/>
                <a:cs typeface="Times New Roman" pitchFamily="18" charset="0"/>
              </a:rPr>
              <a:t>th</a:t>
            </a:r>
            <a:r>
              <a:rPr lang="en-US" sz="1600" dirty="0" smtClean="0">
                <a:latin typeface="Bookman Old Style" pitchFamily="18" charset="0"/>
                <a:cs typeface="Times New Roman" pitchFamily="18" charset="0"/>
              </a:rPr>
              <a:t> </a:t>
            </a:r>
            <a:r>
              <a:rPr lang="en-US" sz="1600" dirty="0">
                <a:latin typeface="Bookman Old Style" pitchFamily="18" charset="0"/>
                <a:cs typeface="Times New Roman" pitchFamily="18" charset="0"/>
              </a:rPr>
              <a:t>US Combustion Meeting</a:t>
            </a:r>
            <a:br>
              <a:rPr lang="en-US" sz="1600" dirty="0">
                <a:latin typeface="Bookman Old Style" pitchFamily="18" charset="0"/>
                <a:cs typeface="Times New Roman" pitchFamily="18" charset="0"/>
              </a:rPr>
            </a:br>
            <a:r>
              <a:rPr lang="en-US" sz="1600" dirty="0">
                <a:latin typeface="Bookman Old Style" pitchFamily="18" charset="0"/>
              </a:rPr>
              <a:t>Georgia Institute of </a:t>
            </a:r>
            <a:r>
              <a:rPr lang="en-US" sz="1600" dirty="0" smtClean="0">
                <a:latin typeface="Bookman Old Style" pitchFamily="18" charset="0"/>
              </a:rPr>
              <a:t>Technology</a:t>
            </a:r>
          </a:p>
          <a:p>
            <a:pPr algn="ctr">
              <a:defRPr/>
            </a:pPr>
            <a:r>
              <a:rPr lang="en-US" sz="1600" dirty="0" smtClean="0">
                <a:latin typeface="Bookman Old Style" pitchFamily="18" charset="0"/>
              </a:rPr>
              <a:t>Atlanta,  GA</a:t>
            </a:r>
            <a:r>
              <a:rPr lang="en-US" sz="1600" dirty="0" smtClean="0">
                <a:latin typeface="Bookman Old Style" pitchFamily="18" charset="0"/>
                <a:cs typeface="Times New Roman" pitchFamily="18" charset="0"/>
              </a:rPr>
              <a:t> </a:t>
            </a:r>
          </a:p>
          <a:p>
            <a:pPr algn="ctr">
              <a:defRPr/>
            </a:pPr>
            <a:r>
              <a:rPr lang="en-US" sz="1600" dirty="0" smtClean="0">
                <a:latin typeface="Bookman Old Style" pitchFamily="18" charset="0"/>
                <a:cs typeface="Times New Roman" pitchFamily="18" charset="0"/>
              </a:rPr>
              <a:t>March 20, 2011</a:t>
            </a:r>
            <a:endParaRPr lang="en-US" sz="1600" dirty="0">
              <a:latin typeface="Bookman Old Style"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
            <a:ext cx="809625" cy="809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175" y="152400"/>
            <a:ext cx="809625" cy="809625"/>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66871" t="5167" b="27619"/>
          <a:stretch/>
        </p:blipFill>
        <p:spPr>
          <a:xfrm>
            <a:off x="2209800" y="61912"/>
            <a:ext cx="1063850" cy="1003671"/>
          </a:xfrm>
          <a:prstGeom prst="rect">
            <a:avLst/>
          </a:prstGeom>
        </p:spPr>
      </p:pic>
      <p:sp>
        <p:nvSpPr>
          <p:cNvPr id="3" name="TextBox 2"/>
          <p:cNvSpPr txBox="1"/>
          <p:nvPr/>
        </p:nvSpPr>
        <p:spPr>
          <a:xfrm>
            <a:off x="9296400" y="0"/>
            <a:ext cx="5638800" cy="1477328"/>
          </a:xfrm>
          <a:prstGeom prst="rect">
            <a:avLst/>
          </a:prstGeom>
          <a:noFill/>
        </p:spPr>
        <p:txBody>
          <a:bodyPr wrap="square" rtlCol="0">
            <a:spAutoFit/>
          </a:bodyPr>
          <a:lstStyle/>
          <a:p>
            <a:r>
              <a:rPr lang="en-US" dirty="0" smtClean="0"/>
              <a:t>Thank you for the introduction</a:t>
            </a:r>
          </a:p>
          <a:p>
            <a:r>
              <a:rPr lang="en-US" dirty="0" smtClean="0"/>
              <a:t>Good afternoon everyone</a:t>
            </a:r>
          </a:p>
          <a:p>
            <a:r>
              <a:rPr lang="en-US" dirty="0" smtClean="0"/>
              <a:t>My topic for today discussion is “title”</a:t>
            </a:r>
          </a:p>
          <a:p>
            <a:r>
              <a:rPr lang="en-US" dirty="0" smtClean="0"/>
              <a:t>The following people contributed to this project:</a:t>
            </a:r>
          </a:p>
          <a:p>
            <a:r>
              <a:rPr lang="en-US" dirty="0" smtClean="0"/>
              <a:t>“list off names”</a:t>
            </a:r>
            <a:endParaRPr lang="en-US" dirty="0"/>
          </a:p>
        </p:txBody>
      </p:sp>
    </p:spTree>
    <p:extLst>
      <p:ext uri="{BB962C8B-B14F-4D97-AF65-F5344CB8AC3E}">
        <p14:creationId xmlns:p14="http://schemas.microsoft.com/office/powerpoint/2010/main" val="3636823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98872" y="1524000"/>
            <a:ext cx="8229600" cy="4267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464653"/>
                </a:solidFill>
                <a:latin typeface="Bookman Old Style" pitchFamily="18" charset="0"/>
              </a:rPr>
              <a:t>Demonstration of DRG-X (I)</a:t>
            </a:r>
          </a:p>
          <a:p>
            <a:endParaRPr lang="en-US" sz="3200" dirty="0" smtClean="0">
              <a:solidFill>
                <a:srgbClr val="464653"/>
              </a:solidFill>
              <a:latin typeface="Bookman Old Style" pitchFamily="18" charset="0"/>
            </a:endParaRPr>
          </a:p>
          <a:p>
            <a:r>
              <a:rPr lang="en-US" sz="3200" dirty="0" smtClean="0">
                <a:solidFill>
                  <a:srgbClr val="464653"/>
                </a:solidFill>
                <a:latin typeface="Bookman Old Style" pitchFamily="18" charset="0"/>
              </a:rPr>
              <a:t>n-</a:t>
            </a:r>
            <a:r>
              <a:rPr lang="en-US" sz="3200" dirty="0" err="1" smtClean="0">
                <a:solidFill>
                  <a:srgbClr val="464653"/>
                </a:solidFill>
                <a:latin typeface="Bookman Old Style" pitchFamily="18" charset="0"/>
              </a:rPr>
              <a:t>Dodecane</a:t>
            </a:r>
            <a:r>
              <a:rPr lang="en-US" sz="3200" dirty="0" smtClean="0">
                <a:solidFill>
                  <a:srgbClr val="464653"/>
                </a:solidFill>
                <a:latin typeface="Bookman Old Style" pitchFamily="18" charset="0"/>
              </a:rPr>
              <a:t> (LLNL, C8-C16 alkanes)</a:t>
            </a:r>
          </a:p>
          <a:p>
            <a:r>
              <a:rPr lang="en-US" sz="3200" dirty="0" smtClean="0">
                <a:solidFill>
                  <a:srgbClr val="464653"/>
                </a:solidFill>
                <a:latin typeface="Bookman Old Style" pitchFamily="18" charset="0"/>
              </a:rPr>
              <a:t>2115 Species, 8157 Reactions</a:t>
            </a:r>
          </a:p>
          <a:p>
            <a:endParaRPr lang="en-US" sz="3200" dirty="0">
              <a:solidFill>
                <a:srgbClr val="464653"/>
              </a:solidFill>
              <a:latin typeface="Bookman Old Style" pitchFamily="18" charset="0"/>
            </a:endParaRPr>
          </a:p>
          <a:p>
            <a:endParaRPr lang="en-US" sz="3200" dirty="0" smtClean="0">
              <a:solidFill>
                <a:srgbClr val="464653"/>
              </a:solidFill>
              <a:latin typeface="Bookman Old Style" pitchFamily="18" charset="0"/>
            </a:endParaRPr>
          </a:p>
          <a:p>
            <a:r>
              <a:rPr lang="en-US" sz="3200" dirty="0" smtClean="0">
                <a:solidFill>
                  <a:srgbClr val="464653"/>
                </a:solidFill>
                <a:latin typeface="Bookman Old Style" pitchFamily="18" charset="0"/>
              </a:rPr>
              <a:t>(Westbrook et al, 2009)</a:t>
            </a:r>
            <a:endParaRPr lang="en-US" sz="3200" dirty="0">
              <a:solidFill>
                <a:srgbClr val="464653"/>
              </a:solidFill>
              <a:latin typeface="Bookman Old Style" pitchFamily="18" charset="0"/>
            </a:endParaRPr>
          </a:p>
        </p:txBody>
      </p:sp>
      <p:sp>
        <p:nvSpPr>
          <p:cNvPr id="2" name="TextBox 1"/>
          <p:cNvSpPr txBox="1"/>
          <p:nvPr/>
        </p:nvSpPr>
        <p:spPr>
          <a:xfrm>
            <a:off x="9144000" y="1143000"/>
            <a:ext cx="4419600" cy="2862322"/>
          </a:xfrm>
          <a:prstGeom prst="rect">
            <a:avLst/>
          </a:prstGeom>
          <a:noFill/>
        </p:spPr>
        <p:txBody>
          <a:bodyPr wrap="square" rtlCol="0">
            <a:spAutoFit/>
          </a:bodyPr>
          <a:lstStyle/>
          <a:p>
            <a:r>
              <a:rPr lang="en-US" dirty="0" smtClean="0"/>
              <a:t>The first application of DRGX was performed on the n-</a:t>
            </a:r>
            <a:r>
              <a:rPr lang="en-US" dirty="0" err="1" smtClean="0"/>
              <a:t>dodecane</a:t>
            </a:r>
            <a:r>
              <a:rPr lang="en-US" dirty="0" smtClean="0"/>
              <a:t> mechanism, which is used as a surrogate for jet fuel.</a:t>
            </a:r>
          </a:p>
          <a:p>
            <a:endParaRPr lang="en-US" dirty="0"/>
          </a:p>
          <a:p>
            <a:r>
              <a:rPr lang="en-US" dirty="0" smtClean="0"/>
              <a:t>The DRGX method was first investigates using this mechanism.</a:t>
            </a:r>
          </a:p>
          <a:p>
            <a:endParaRPr lang="en-US" dirty="0"/>
          </a:p>
          <a:p>
            <a:r>
              <a:rPr lang="en-US" dirty="0" smtClean="0"/>
              <a:t>The detailed mechanism was provided by Lawrence Livermore nation laboratory, and featured 2115 species and 8157 reactions.</a:t>
            </a:r>
            <a:endParaRPr lang="en-US" dirty="0"/>
          </a:p>
        </p:txBody>
      </p:sp>
    </p:spTree>
    <p:extLst>
      <p:ext uri="{BB962C8B-B14F-4D97-AF65-F5344CB8AC3E}">
        <p14:creationId xmlns:p14="http://schemas.microsoft.com/office/powerpoint/2010/main" val="42063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Reduction Curve of DRG and DRG-X</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2"/>
              <p:cNvSpPr txBox="1">
                <a:spLocks/>
              </p:cNvSpPr>
              <p:nvPr/>
            </p:nvSpPr>
            <p:spPr>
              <a:xfrm>
                <a:off x="5943600" y="1371600"/>
                <a:ext cx="3124200" cy="518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Gill Sans MT" pitchFamily="34" charset="0"/>
                  </a:rPr>
                  <a:t>For small threshold </a:t>
                </a:r>
                <a:r>
                  <a:rPr lang="en-US" sz="2800" dirty="0" smtClean="0">
                    <a:sym typeface="Symbol" pitchFamily="18" charset="2"/>
                  </a:rPr>
                  <a:t></a:t>
                </a:r>
                <a:r>
                  <a:rPr lang="en-US" sz="2000" dirty="0" smtClean="0">
                    <a:sym typeface="Symbol" pitchFamily="18" charset="2"/>
                  </a:rPr>
                  <a:t>,</a:t>
                </a:r>
                <a:endParaRPr lang="en-US" sz="2000" dirty="0" smtClean="0">
                  <a:latin typeface="Gill Sans MT" pitchFamily="34" charset="0"/>
                </a:endParaRPr>
              </a:p>
              <a:p>
                <a:pPr marL="0" indent="0">
                  <a:buNone/>
                </a:pPr>
                <a:r>
                  <a:rPr lang="en-US" sz="2000" dirty="0" smtClean="0">
                    <a:latin typeface="Gill Sans MT" pitchFamily="34" charset="0"/>
                  </a:rPr>
                  <a:t>DRG-X reduces to DRG</a:t>
                </a:r>
              </a:p>
              <a:p>
                <a:pPr marL="0" indent="0">
                  <a:buNone/>
                </a:pPr>
                <a:endParaRPr lang="en-US" sz="2000" dirty="0" smtClean="0">
                  <a:latin typeface="Gill Sans MT" pitchFamily="34" charset="0"/>
                </a:endParaRPr>
              </a:p>
              <a:p>
                <a:r>
                  <a:rPr lang="en-US" sz="2000" dirty="0">
                    <a:latin typeface="Gill Sans MT" pitchFamily="34" charset="0"/>
                  </a:rPr>
                  <a:t>Most of reduction can be performed using small error tolerances</a:t>
                </a:r>
              </a:p>
              <a:p>
                <a:pPr marL="0" indent="0">
                  <a:buNone/>
                </a:pPr>
                <a:endParaRPr lang="en-US" sz="2000" dirty="0" smtClean="0">
                  <a:latin typeface="Gill Sans MT" pitchFamily="34" charset="0"/>
                </a:endParaRPr>
              </a:p>
              <a:p>
                <a:r>
                  <a:rPr lang="en-US" sz="2400" dirty="0">
                    <a:sym typeface="Symbol"/>
                  </a:rPr>
                  <a:t></a:t>
                </a:r>
                <a:r>
                  <a:rPr lang="en-US" sz="2000" dirty="0">
                    <a:sym typeface="Symbol"/>
                  </a:rPr>
                  <a:t> </a:t>
                </a:r>
                <a:r>
                  <a:rPr lang="en-US" sz="2000" dirty="0" smtClean="0">
                    <a:latin typeface="Gill Sans MT" pitchFamily="34" charset="0"/>
                  </a:rPr>
                  <a:t>&gt;0.7 DRG-X curve plateaus</a:t>
                </a:r>
              </a:p>
              <a:p>
                <a:pPr lvl="1"/>
                <a:r>
                  <a:rPr lang="en-US" sz="1800" dirty="0" smtClean="0">
                    <a:latin typeface="Gill Sans MT" pitchFamily="34" charset="0"/>
                  </a:rPr>
                  <a:t>species needed for heat release</a:t>
                </a:r>
              </a:p>
              <a:p>
                <a:pPr lvl="1"/>
                <a:endParaRPr lang="en-US" sz="1600" dirty="0">
                  <a:latin typeface="Gill Sans MT" pitchFamily="34" charset="0"/>
                </a:endParaRPr>
              </a:p>
              <a:p>
                <a:r>
                  <a:rPr lang="en-US" sz="2200" dirty="0" smtClean="0">
                    <a:latin typeface="Gill Sans MT" pitchFamily="34" charset="0"/>
                  </a:rPr>
                  <a:t>DRGX differs from DRG for </a:t>
                </a:r>
                <a:r>
                  <a:rPr lang="en-US" sz="2400" dirty="0">
                    <a:sym typeface="Symbol" pitchFamily="18" charset="2"/>
                  </a:rPr>
                  <a:t> </a:t>
                </a:r>
                <a14:m>
                  <m:oMath xmlns:m="http://schemas.openxmlformats.org/officeDocument/2006/math">
                    <m:r>
                      <a:rPr lang="en-US" sz="2200" i="1" smtClean="0">
                        <a:latin typeface="Cambria Math"/>
                        <a:ea typeface="Cambria Math"/>
                      </a:rPr>
                      <m:t>≥</m:t>
                    </m:r>
                  </m:oMath>
                </a14:m>
                <a:r>
                  <a:rPr lang="en-US" sz="2200" dirty="0" smtClean="0">
                    <a:latin typeface="Gill Sans MT" pitchFamily="34" charset="0"/>
                  </a:rPr>
                  <a:t>0.4</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5943600" y="1371600"/>
                <a:ext cx="3124200" cy="5181600"/>
              </a:xfrm>
              <a:prstGeom prst="rect">
                <a:avLst/>
              </a:prstGeom>
              <a:blipFill rotWithShape="1">
                <a:blip r:embed="rId2"/>
                <a:stretch>
                  <a:fillRect l="-2534" t="-1176" r="-3704"/>
                </a:stretch>
              </a:blipFill>
            </p:spPr>
            <p:txBody>
              <a:bodyPr/>
              <a:lstStyle/>
              <a:p>
                <a:r>
                  <a:rPr lang="en-US">
                    <a:noFill/>
                  </a:rPr>
                  <a:t> </a:t>
                </a:r>
              </a:p>
            </p:txBody>
          </p:sp>
        </mc:Fallback>
      </mc:AlternateContent>
      <p:pic>
        <p:nvPicPr>
          <p:cNvPr id="11" name="Picture 10"/>
          <p:cNvPicPr/>
          <p:nvPr/>
        </p:nvPicPr>
        <p:blipFill>
          <a:blip r:embed="rId3"/>
          <a:srcRect l="4404" t="10031" r="8031" b="5329"/>
          <a:stretch>
            <a:fillRect/>
          </a:stretch>
        </p:blipFill>
        <p:spPr bwMode="auto">
          <a:xfrm>
            <a:off x="152400" y="1524000"/>
            <a:ext cx="5791200" cy="4620418"/>
          </a:xfrm>
          <a:prstGeom prst="rect">
            <a:avLst/>
          </a:prstGeom>
          <a:noFill/>
          <a:ln w="9525">
            <a:noFill/>
            <a:miter lim="800000"/>
            <a:headEnd/>
            <a:tailEnd/>
          </a:ln>
        </p:spPr>
      </p:pic>
      <p:sp>
        <p:nvSpPr>
          <p:cNvPr id="2" name="TextBox 1"/>
          <p:cNvSpPr txBox="1"/>
          <p:nvPr/>
        </p:nvSpPr>
        <p:spPr>
          <a:xfrm>
            <a:off x="9144000" y="-2057400"/>
            <a:ext cx="4343400" cy="12280285"/>
          </a:xfrm>
          <a:prstGeom prst="rect">
            <a:avLst/>
          </a:prstGeom>
          <a:noFill/>
        </p:spPr>
        <p:txBody>
          <a:bodyPr wrap="square" rtlCol="0">
            <a:spAutoFit/>
          </a:bodyPr>
          <a:lstStyle/>
          <a:p>
            <a:r>
              <a:rPr lang="en-US" dirty="0" smtClean="0"/>
              <a:t>Here we have a comparison of the reduction curves for DRG and DRGX with both pre and post processing.</a:t>
            </a:r>
          </a:p>
          <a:p>
            <a:endParaRPr lang="en-US" dirty="0"/>
          </a:p>
          <a:p>
            <a:r>
              <a:rPr lang="en-US" dirty="0" smtClean="0"/>
              <a:t>This is an </a:t>
            </a:r>
            <a:r>
              <a:rPr lang="en-US" dirty="0" err="1" smtClean="0"/>
              <a:t>autoignition</a:t>
            </a:r>
            <a:r>
              <a:rPr lang="en-US" dirty="0" smtClean="0"/>
              <a:t> of a stoichiometric mixture of n-</a:t>
            </a:r>
            <a:r>
              <a:rPr lang="en-US" dirty="0" err="1" smtClean="0"/>
              <a:t>dodecane</a:t>
            </a:r>
            <a:r>
              <a:rPr lang="en-US" dirty="0" smtClean="0"/>
              <a:t> and air at a pressure of 10 </a:t>
            </a:r>
            <a:r>
              <a:rPr lang="en-US" dirty="0" err="1" smtClean="0"/>
              <a:t>atm</a:t>
            </a:r>
            <a:r>
              <a:rPr lang="en-US" dirty="0" smtClean="0"/>
              <a:t> and initial temperature of 850K</a:t>
            </a:r>
          </a:p>
          <a:p>
            <a:endParaRPr lang="en-US" dirty="0" smtClean="0"/>
          </a:p>
          <a:p>
            <a:r>
              <a:rPr lang="en-US" dirty="0" smtClean="0"/>
              <a:t>An x-value for heat release of 0.1 is used in DRGX </a:t>
            </a:r>
          </a:p>
          <a:p>
            <a:endParaRPr lang="en-US" dirty="0" smtClean="0"/>
          </a:p>
          <a:p>
            <a:r>
              <a:rPr lang="en-US" dirty="0" smtClean="0"/>
              <a:t>The solid red line is DRG</a:t>
            </a:r>
          </a:p>
          <a:p>
            <a:r>
              <a:rPr lang="en-US" dirty="0" smtClean="0"/>
              <a:t>The uniform dotted like is DRG preprocessing</a:t>
            </a:r>
          </a:p>
          <a:p>
            <a:r>
              <a:rPr lang="en-US" dirty="0" smtClean="0"/>
              <a:t>And the varying length dotted line is DRG with post processing</a:t>
            </a:r>
          </a:p>
          <a:p>
            <a:endParaRPr lang="en-US" dirty="0"/>
          </a:p>
          <a:p>
            <a:endParaRPr lang="en-US" dirty="0"/>
          </a:p>
          <a:p>
            <a:r>
              <a:rPr lang="en-US" dirty="0" smtClean="0"/>
              <a:t>You can see for small threshold errors such as epsilon&lt;0.2, the reduction curves are identical.  </a:t>
            </a:r>
          </a:p>
          <a:p>
            <a:r>
              <a:rPr lang="en-US" dirty="0" smtClean="0"/>
              <a:t>Also for small thresholds you notice a very steep section, indicating that much of the reduction can be achieves with small error tolerances.</a:t>
            </a:r>
          </a:p>
          <a:p>
            <a:endParaRPr lang="en-US" dirty="0" smtClean="0"/>
          </a:p>
          <a:p>
            <a:r>
              <a:rPr lang="en-US" dirty="0" smtClean="0"/>
              <a:t>For larger thresholds, such as epsilon&gt;0.4 DRGX with preprocessing features the largest mechanism, DRG yields smallest.</a:t>
            </a:r>
          </a:p>
          <a:p>
            <a:endParaRPr lang="en-US" dirty="0"/>
          </a:p>
          <a:p>
            <a:r>
              <a:rPr lang="en-US" dirty="0" smtClean="0"/>
              <a:t>When epsilon&gt;0.7 we notice that the DRGX curve </a:t>
            </a:r>
            <a:r>
              <a:rPr lang="en-US" dirty="0" err="1" smtClean="0"/>
              <a:t>plateus</a:t>
            </a:r>
            <a:r>
              <a:rPr lang="en-US" dirty="0" smtClean="0"/>
              <a:t>, this is because a set of species are retained due to the small x-value for heat release, then very few additional species can be eliminated by increasing the threshold value</a:t>
            </a:r>
          </a:p>
          <a:p>
            <a:endParaRPr lang="en-US" dirty="0"/>
          </a:p>
          <a:p>
            <a:r>
              <a:rPr lang="en-US" dirty="0" smtClean="0"/>
              <a:t> When comparing DRG pre and post processing: you notice that around a threshold value of 0.6 , </a:t>
            </a:r>
            <a:r>
              <a:rPr lang="en-US" dirty="0" err="1" smtClean="0"/>
              <a:t>DRGpre</a:t>
            </a:r>
            <a:r>
              <a:rPr lang="en-US" dirty="0" smtClean="0"/>
              <a:t> has slightly more species, these species were picked up when the graph searching algorithm found species that caused error in the expanded starting species list of the </a:t>
            </a:r>
            <a:r>
              <a:rPr lang="en-US" dirty="0" err="1" smtClean="0"/>
              <a:t>DRGpre</a:t>
            </a:r>
            <a:endParaRPr lang="en-US" dirty="0" smtClean="0"/>
          </a:p>
        </p:txBody>
      </p:sp>
      <p:sp>
        <p:nvSpPr>
          <p:cNvPr id="7" name="TextBox 6"/>
          <p:cNvSpPr txBox="1"/>
          <p:nvPr/>
        </p:nvSpPr>
        <p:spPr>
          <a:xfrm>
            <a:off x="-6934200" y="-228600"/>
            <a:ext cx="6553200" cy="5632311"/>
          </a:xfrm>
          <a:prstGeom prst="rect">
            <a:avLst/>
          </a:prstGeom>
          <a:noFill/>
        </p:spPr>
        <p:txBody>
          <a:bodyPr wrap="square" rtlCol="0">
            <a:spAutoFit/>
          </a:bodyPr>
          <a:lstStyle/>
          <a:p>
            <a:r>
              <a:rPr lang="en-US" dirty="0"/>
              <a:t>SO here is the reduction curve comparing DRG and DRGX </a:t>
            </a:r>
            <a:br>
              <a:rPr lang="en-US" dirty="0"/>
            </a:br>
            <a:endParaRPr lang="en-US" dirty="0" smtClean="0"/>
          </a:p>
          <a:p>
            <a:r>
              <a:rPr lang="en-US" u="sng" dirty="0" smtClean="0"/>
              <a:t>Mention X axis y axis</a:t>
            </a:r>
          </a:p>
          <a:p>
            <a:endParaRPr lang="en-US" dirty="0"/>
          </a:p>
          <a:p>
            <a:r>
              <a:rPr lang="en-US" dirty="0"/>
              <a:t>a stoichiometric mixture of n-</a:t>
            </a:r>
            <a:r>
              <a:rPr lang="en-US" dirty="0" err="1"/>
              <a:t>dodecane</a:t>
            </a:r>
            <a:r>
              <a:rPr lang="en-US" dirty="0"/>
              <a:t> and air , with P=10atm and </a:t>
            </a:r>
            <a:r>
              <a:rPr lang="en-US" dirty="0" smtClean="0"/>
              <a:t>T0=850K</a:t>
            </a:r>
          </a:p>
          <a:p>
            <a:r>
              <a:rPr lang="en-US" dirty="0"/>
              <a:t>solid line is the detailed mechanism </a:t>
            </a:r>
          </a:p>
          <a:p>
            <a:endParaRPr lang="en-US" dirty="0"/>
          </a:p>
          <a:p>
            <a:endParaRPr lang="en-US" dirty="0"/>
          </a:p>
          <a:p>
            <a:r>
              <a:rPr lang="en-US" dirty="0" err="1"/>
              <a:t>xvalue</a:t>
            </a:r>
            <a:r>
              <a:rPr lang="en-US" dirty="0"/>
              <a:t> of 0.1 was used for heat release in </a:t>
            </a:r>
            <a:r>
              <a:rPr lang="en-US" dirty="0" smtClean="0"/>
              <a:t>DRGX</a:t>
            </a:r>
          </a:p>
          <a:p>
            <a:r>
              <a:rPr lang="en-US" dirty="0"/>
              <a:t>previous DRG we didn't consider the heat release effect, but here in DRGX we can specify different error tolerances for heat </a:t>
            </a:r>
            <a:r>
              <a:rPr lang="en-US" dirty="0" smtClean="0"/>
              <a:t>release</a:t>
            </a:r>
          </a:p>
          <a:p>
            <a:endParaRPr lang="en-US" dirty="0"/>
          </a:p>
          <a:p>
            <a:r>
              <a:rPr lang="en-US" dirty="0"/>
              <a:t>we can justify this because in many applications people are more interested in accurate prediction of heat release</a:t>
            </a:r>
          </a:p>
          <a:p>
            <a:r>
              <a:rPr lang="en-US" dirty="0" smtClean="0"/>
              <a:t>“goes through bullets”</a:t>
            </a:r>
          </a:p>
          <a:p>
            <a:r>
              <a:rPr lang="en-US" dirty="0" smtClean="0"/>
              <a:t>“last bullet”</a:t>
            </a:r>
          </a:p>
          <a:p>
            <a:r>
              <a:rPr lang="en-US" dirty="0"/>
              <a:t>For E=0.4 </a:t>
            </a:r>
            <a:r>
              <a:rPr lang="en-US" dirty="0" err="1"/>
              <a:t>DRGxpre</a:t>
            </a:r>
            <a:r>
              <a:rPr lang="en-US" dirty="0"/>
              <a:t> becomes the largest mechanism and DRG becomes the smallest </a:t>
            </a:r>
            <a:endParaRPr lang="en-US" dirty="0" smtClean="0"/>
          </a:p>
          <a:p>
            <a:endParaRPr lang="en-US" dirty="0"/>
          </a:p>
        </p:txBody>
      </p:sp>
    </p:spTree>
    <p:extLst>
      <p:ext uri="{BB962C8B-B14F-4D97-AF65-F5344CB8AC3E}">
        <p14:creationId xmlns:p14="http://schemas.microsoft.com/office/powerpoint/2010/main" val="4122595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Accuracy in </a:t>
            </a:r>
            <a:r>
              <a:rPr lang="en-US" sz="3200" dirty="0" err="1" smtClean="0">
                <a:solidFill>
                  <a:srgbClr val="464653"/>
                </a:solidFill>
                <a:latin typeface="Bookman Old Style" pitchFamily="18" charset="0"/>
              </a:rPr>
              <a:t>Autoignition</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762000" y="6019800"/>
            <a:ext cx="80772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latin typeface="Gill Sans MT" pitchFamily="34" charset="0"/>
              </a:rPr>
              <a:t>DRGX/pre   features most accurate post-ignition temperature</a:t>
            </a:r>
          </a:p>
          <a:p>
            <a:endParaRPr lang="en-US" sz="2600" dirty="0" smtClean="0">
              <a:latin typeface="Gill Sans MT" pitchFamily="34" charset="0"/>
            </a:endParaRPr>
          </a:p>
          <a:p>
            <a:endParaRPr lang="en-US" sz="2600" dirty="0" smtClean="0">
              <a:latin typeface="Gill Sans MT" pitchFamily="34" charset="0"/>
            </a:endParaRPr>
          </a:p>
          <a:p>
            <a:endParaRPr lang="en-US" sz="2600" dirty="0">
              <a:latin typeface="Gill Sans MT" pitchFamily="34" charset="0"/>
            </a:endParaRPr>
          </a:p>
        </p:txBody>
      </p:sp>
      <p:pic>
        <p:nvPicPr>
          <p:cNvPr id="12" name="Picture 11"/>
          <p:cNvPicPr/>
          <p:nvPr/>
        </p:nvPicPr>
        <p:blipFill rotWithShape="1">
          <a:blip r:embed="rId2"/>
          <a:srcRect t="-2091" r="47334"/>
          <a:stretch/>
        </p:blipFill>
        <p:spPr bwMode="auto">
          <a:xfrm>
            <a:off x="609600" y="990600"/>
            <a:ext cx="6592775" cy="5029200"/>
          </a:xfrm>
          <a:prstGeom prst="rect">
            <a:avLst/>
          </a:prstGeom>
          <a:noFill/>
          <a:ln w="9525">
            <a:noFill/>
            <a:miter lim="800000"/>
            <a:headEnd/>
            <a:tailEnd/>
          </a:ln>
        </p:spPr>
      </p:pic>
      <p:sp>
        <p:nvSpPr>
          <p:cNvPr id="15" name="Content Placeholder 2"/>
          <p:cNvSpPr txBox="1">
            <a:spLocks/>
          </p:cNvSpPr>
          <p:nvPr/>
        </p:nvSpPr>
        <p:spPr>
          <a:xfrm>
            <a:off x="2077187" y="-1295400"/>
            <a:ext cx="3657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err="1" smtClean="0">
                <a:latin typeface="Gill Sans MT" pitchFamily="34" charset="0"/>
              </a:rPr>
              <a:t>Speech:Very</a:t>
            </a:r>
            <a:r>
              <a:rPr lang="en-US" sz="2600" dirty="0" smtClean="0">
                <a:latin typeface="Gill Sans MT" pitchFamily="34" charset="0"/>
              </a:rPr>
              <a:t> small e value, DRGX reduces to DRG</a:t>
            </a:r>
          </a:p>
          <a:p>
            <a:endParaRPr lang="en-US" sz="2200" dirty="0" smtClean="0">
              <a:latin typeface="Gill Sans MT" pitchFamily="34" charset="0"/>
            </a:endParaRPr>
          </a:p>
          <a:p>
            <a:endParaRPr lang="en-US" sz="2600" dirty="0" smtClean="0">
              <a:latin typeface="Gill Sans MT" pitchFamily="34" charset="0"/>
            </a:endParaRPr>
          </a:p>
          <a:p>
            <a:endParaRPr lang="en-US" sz="2600" dirty="0" smtClean="0">
              <a:latin typeface="Gill Sans MT" pitchFamily="34" charset="0"/>
            </a:endParaRPr>
          </a:p>
          <a:p>
            <a:endParaRPr lang="en-US" sz="2600" dirty="0">
              <a:latin typeface="Gill Sans MT" pitchFamily="34" charset="0"/>
            </a:endParaRPr>
          </a:p>
        </p:txBody>
      </p:sp>
      <p:sp>
        <p:nvSpPr>
          <p:cNvPr id="2" name="TextBox 1"/>
          <p:cNvSpPr txBox="1"/>
          <p:nvPr/>
        </p:nvSpPr>
        <p:spPr>
          <a:xfrm>
            <a:off x="9144000" y="-1447800"/>
            <a:ext cx="5791200" cy="9787295"/>
          </a:xfrm>
          <a:prstGeom prst="rect">
            <a:avLst/>
          </a:prstGeom>
          <a:noFill/>
        </p:spPr>
        <p:txBody>
          <a:bodyPr wrap="square" rtlCol="0">
            <a:spAutoFit/>
          </a:bodyPr>
          <a:lstStyle/>
          <a:p>
            <a:r>
              <a:rPr lang="en-US" dirty="0" smtClean="0"/>
              <a:t>Here we have the temperature profiles of a few different skeletal mechanisms developed using the 3 approaches, varying threshold error.</a:t>
            </a:r>
          </a:p>
          <a:p>
            <a:endParaRPr lang="en-US" dirty="0"/>
          </a:p>
          <a:p>
            <a:r>
              <a:rPr lang="en-US" dirty="0" smtClean="0"/>
              <a:t>Once again this </a:t>
            </a:r>
            <a:r>
              <a:rPr lang="en-US" dirty="0"/>
              <a:t>is an </a:t>
            </a:r>
            <a:r>
              <a:rPr lang="en-US" dirty="0" err="1"/>
              <a:t>autoignition</a:t>
            </a:r>
            <a:r>
              <a:rPr lang="en-US" dirty="0"/>
              <a:t> of a stoichiometric mixture of n-</a:t>
            </a:r>
            <a:r>
              <a:rPr lang="en-US" dirty="0" err="1"/>
              <a:t>dodecane</a:t>
            </a:r>
            <a:r>
              <a:rPr lang="en-US" dirty="0"/>
              <a:t> and air at a pressure of 10 </a:t>
            </a:r>
            <a:r>
              <a:rPr lang="en-US" dirty="0" err="1"/>
              <a:t>atm</a:t>
            </a:r>
            <a:r>
              <a:rPr lang="en-US" dirty="0"/>
              <a:t> and initial temperature of 850K</a:t>
            </a:r>
          </a:p>
          <a:p>
            <a:endParaRPr lang="en-US" dirty="0" smtClean="0"/>
          </a:p>
          <a:p>
            <a:endParaRPr lang="en-US" dirty="0" smtClean="0"/>
          </a:p>
          <a:p>
            <a:endParaRPr lang="en-US" dirty="0"/>
          </a:p>
          <a:p>
            <a:r>
              <a:rPr lang="en-US" dirty="0" smtClean="0"/>
              <a:t>When specifying a small threshold error epsilon=0.2, the 3 methods result in the same skeletal mechanism, and DRGX reduces to DRG. The circles.  The 449 species mechanism generated is quite accurate, but still large.</a:t>
            </a:r>
          </a:p>
          <a:p>
            <a:endParaRPr lang="en-US" dirty="0"/>
          </a:p>
          <a:p>
            <a:r>
              <a:rPr lang="en-US" dirty="0" smtClean="0"/>
              <a:t>The next 3 mechanism using DRG and DRG pre and post processing used an aggressive value of epsilon 0.5</a:t>
            </a:r>
          </a:p>
          <a:p>
            <a:endParaRPr lang="en-US" dirty="0"/>
          </a:p>
          <a:p>
            <a:r>
              <a:rPr lang="en-US" dirty="0" smtClean="0"/>
              <a:t>The 3 mechanism had sizes of 160 for DRG, 184 for DRGX post processing and 208 for DRGX preprocessing.</a:t>
            </a:r>
          </a:p>
          <a:p>
            <a:endParaRPr lang="en-US" dirty="0"/>
          </a:p>
          <a:p>
            <a:r>
              <a:rPr lang="en-US" dirty="0" smtClean="0"/>
              <a:t>The errors for these mechanism are just as predicted with DRG featuring quite large errors.</a:t>
            </a:r>
          </a:p>
          <a:p>
            <a:endParaRPr lang="en-US" dirty="0"/>
          </a:p>
          <a:p>
            <a:r>
              <a:rPr lang="en-US" dirty="0" smtClean="0"/>
              <a:t>This is quite impressive, the 208 species mechanism from DRGX preprocessing is nearly the same error as the low threshold DRG mechanism over twice its size.</a:t>
            </a:r>
          </a:p>
          <a:p>
            <a:endParaRPr lang="en-US" dirty="0"/>
          </a:p>
          <a:p>
            <a:r>
              <a:rPr lang="en-US" dirty="0" smtClean="0"/>
              <a:t>This thereby demonstrates the power of DRGX</a:t>
            </a:r>
          </a:p>
          <a:p>
            <a:endParaRPr lang="en-US" dirty="0"/>
          </a:p>
          <a:p>
            <a:endParaRPr lang="en-US" dirty="0" smtClean="0"/>
          </a:p>
          <a:p>
            <a:endParaRPr lang="en-US" dirty="0"/>
          </a:p>
          <a:p>
            <a:endParaRPr lang="en-US" dirty="0" smtClean="0"/>
          </a:p>
          <a:p>
            <a:endParaRPr lang="en-US" dirty="0"/>
          </a:p>
          <a:p>
            <a:endParaRPr lang="en-US" dirty="0"/>
          </a:p>
        </p:txBody>
      </p:sp>
      <p:sp>
        <p:nvSpPr>
          <p:cNvPr id="4" name="TextBox 3"/>
          <p:cNvSpPr txBox="1"/>
          <p:nvPr/>
        </p:nvSpPr>
        <p:spPr>
          <a:xfrm>
            <a:off x="3163775" y="3242846"/>
            <a:ext cx="1676400" cy="338554"/>
          </a:xfrm>
          <a:prstGeom prst="rect">
            <a:avLst/>
          </a:prstGeom>
          <a:noFill/>
        </p:spPr>
        <p:txBody>
          <a:bodyPr wrap="square" rtlCol="0">
            <a:spAutoFit/>
          </a:bodyPr>
          <a:lstStyle/>
          <a:p>
            <a:r>
              <a:rPr lang="en-US" sz="1600" dirty="0" smtClean="0"/>
              <a:t>(2115 species)</a:t>
            </a:r>
            <a:endParaRPr lang="en-US" sz="1600" dirty="0"/>
          </a:p>
        </p:txBody>
      </p:sp>
      <p:sp>
        <p:nvSpPr>
          <p:cNvPr id="11" name="TextBox 10"/>
          <p:cNvSpPr txBox="1"/>
          <p:nvPr/>
        </p:nvSpPr>
        <p:spPr>
          <a:xfrm>
            <a:off x="3163775" y="3471446"/>
            <a:ext cx="1676400" cy="338554"/>
          </a:xfrm>
          <a:prstGeom prst="rect">
            <a:avLst/>
          </a:prstGeom>
          <a:noFill/>
        </p:spPr>
        <p:txBody>
          <a:bodyPr wrap="square" rtlCol="0">
            <a:spAutoFit/>
          </a:bodyPr>
          <a:lstStyle/>
          <a:p>
            <a:r>
              <a:rPr lang="en-US" sz="1600" dirty="0" smtClean="0"/>
              <a:t>(449)</a:t>
            </a:r>
            <a:endParaRPr lang="en-US" sz="1600" dirty="0"/>
          </a:p>
        </p:txBody>
      </p:sp>
      <p:sp>
        <p:nvSpPr>
          <p:cNvPr id="13" name="TextBox 12"/>
          <p:cNvSpPr txBox="1"/>
          <p:nvPr/>
        </p:nvSpPr>
        <p:spPr>
          <a:xfrm>
            <a:off x="3477362" y="3733800"/>
            <a:ext cx="1676400" cy="338554"/>
          </a:xfrm>
          <a:prstGeom prst="rect">
            <a:avLst/>
          </a:prstGeom>
          <a:noFill/>
        </p:spPr>
        <p:txBody>
          <a:bodyPr wrap="square" rtlCol="0">
            <a:spAutoFit/>
          </a:bodyPr>
          <a:lstStyle/>
          <a:p>
            <a:r>
              <a:rPr lang="en-US" sz="1600" dirty="0" smtClean="0"/>
              <a:t>(160)</a:t>
            </a:r>
            <a:endParaRPr lang="en-US" sz="1600" dirty="0"/>
          </a:p>
        </p:txBody>
      </p:sp>
      <p:sp>
        <p:nvSpPr>
          <p:cNvPr id="16" name="TextBox 15"/>
          <p:cNvSpPr txBox="1"/>
          <p:nvPr/>
        </p:nvSpPr>
        <p:spPr>
          <a:xfrm>
            <a:off x="4992575" y="3962400"/>
            <a:ext cx="1676400" cy="338554"/>
          </a:xfrm>
          <a:prstGeom prst="rect">
            <a:avLst/>
          </a:prstGeom>
          <a:noFill/>
        </p:spPr>
        <p:txBody>
          <a:bodyPr wrap="square" rtlCol="0">
            <a:spAutoFit/>
          </a:bodyPr>
          <a:lstStyle/>
          <a:p>
            <a:r>
              <a:rPr lang="en-US" sz="1600" dirty="0" smtClean="0"/>
              <a:t>(184)</a:t>
            </a:r>
            <a:endParaRPr lang="en-US" sz="1600" dirty="0"/>
          </a:p>
        </p:txBody>
      </p:sp>
      <p:sp>
        <p:nvSpPr>
          <p:cNvPr id="17" name="TextBox 16"/>
          <p:cNvSpPr txBox="1"/>
          <p:nvPr/>
        </p:nvSpPr>
        <p:spPr>
          <a:xfrm>
            <a:off x="4916375" y="4233446"/>
            <a:ext cx="1676400" cy="338554"/>
          </a:xfrm>
          <a:prstGeom prst="rect">
            <a:avLst/>
          </a:prstGeom>
          <a:noFill/>
        </p:spPr>
        <p:txBody>
          <a:bodyPr wrap="square" rtlCol="0">
            <a:spAutoFit/>
          </a:bodyPr>
          <a:lstStyle/>
          <a:p>
            <a:r>
              <a:rPr lang="en-US" sz="1600" dirty="0" smtClean="0"/>
              <a:t>(208)</a:t>
            </a:r>
            <a:endParaRPr lang="en-US" sz="1600" dirty="0"/>
          </a:p>
        </p:txBody>
      </p:sp>
      <p:sp>
        <p:nvSpPr>
          <p:cNvPr id="18" name="TextBox 17"/>
          <p:cNvSpPr txBox="1"/>
          <p:nvPr/>
        </p:nvSpPr>
        <p:spPr>
          <a:xfrm>
            <a:off x="7467600" y="2819400"/>
            <a:ext cx="1981200" cy="738664"/>
          </a:xfrm>
          <a:prstGeom prst="rect">
            <a:avLst/>
          </a:prstGeom>
          <a:noFill/>
        </p:spPr>
        <p:txBody>
          <a:bodyPr wrap="square" rtlCol="0">
            <a:spAutoFit/>
          </a:bodyPr>
          <a:lstStyle/>
          <a:p>
            <a:r>
              <a:rPr lang="en-US" dirty="0" smtClean="0"/>
              <a:t>Expert info:</a:t>
            </a:r>
          </a:p>
          <a:p>
            <a:r>
              <a:rPr lang="en-US" sz="2400" dirty="0" smtClean="0"/>
              <a:t>X</a:t>
            </a:r>
            <a:r>
              <a:rPr lang="en-US" sz="2400" baseline="-25000" dirty="0" smtClean="0"/>
              <a:t>Q</a:t>
            </a:r>
            <a:r>
              <a:rPr lang="en-US" sz="2400" dirty="0" smtClean="0"/>
              <a:t>=0.1</a:t>
            </a:r>
            <a:endParaRPr lang="en-US" sz="2400" dirty="0"/>
          </a:p>
        </p:txBody>
      </p:sp>
      <p:sp>
        <p:nvSpPr>
          <p:cNvPr id="8" name="TextBox 7"/>
          <p:cNvSpPr txBox="1"/>
          <p:nvPr/>
        </p:nvSpPr>
        <p:spPr>
          <a:xfrm>
            <a:off x="-6858000" y="-419100"/>
            <a:ext cx="6629400" cy="5909310"/>
          </a:xfrm>
          <a:prstGeom prst="rect">
            <a:avLst/>
          </a:prstGeom>
          <a:noFill/>
        </p:spPr>
        <p:txBody>
          <a:bodyPr wrap="square" rtlCol="0">
            <a:spAutoFit/>
          </a:bodyPr>
          <a:lstStyle/>
          <a:p>
            <a:r>
              <a:rPr lang="en-US" dirty="0"/>
              <a:t>so here we are comparing our 3 methods DRG and DRGX with pre and post processing </a:t>
            </a:r>
            <a:br>
              <a:rPr lang="en-US" dirty="0"/>
            </a:br>
            <a:endParaRPr lang="en-US" dirty="0"/>
          </a:p>
          <a:p>
            <a:r>
              <a:rPr lang="en-US" dirty="0" err="1"/>
              <a:t>ndodecane</a:t>
            </a:r>
            <a:r>
              <a:rPr lang="en-US" dirty="0"/>
              <a:t> and air stoichiometric mixture p=10atm T0=850K </a:t>
            </a:r>
            <a:br>
              <a:rPr lang="en-US" dirty="0"/>
            </a:br>
            <a:endParaRPr lang="en-US" dirty="0"/>
          </a:p>
          <a:p>
            <a:r>
              <a:rPr lang="en-US" dirty="0" err="1" smtClean="0"/>
              <a:t>Xvalue</a:t>
            </a:r>
            <a:r>
              <a:rPr lang="en-US" dirty="0" smtClean="0"/>
              <a:t> of ___used for DRGX</a:t>
            </a:r>
            <a:endParaRPr lang="en-US" dirty="0"/>
          </a:p>
          <a:p>
            <a:r>
              <a:rPr lang="en-US" dirty="0" err="1"/>
              <a:t>THis</a:t>
            </a:r>
            <a:r>
              <a:rPr lang="en-US" dirty="0"/>
              <a:t> graph represents temperature </a:t>
            </a:r>
            <a:r>
              <a:rPr lang="en-US" dirty="0" err="1"/>
              <a:t>vs</a:t>
            </a:r>
            <a:r>
              <a:rPr lang="en-US" dirty="0"/>
              <a:t> resonance time in an </a:t>
            </a:r>
            <a:r>
              <a:rPr lang="en-US" dirty="0" err="1"/>
              <a:t>autoignition</a:t>
            </a:r>
            <a:r>
              <a:rPr lang="en-US" dirty="0"/>
              <a:t> simulation</a:t>
            </a:r>
          </a:p>
          <a:p>
            <a:r>
              <a:rPr lang="en-US" dirty="0"/>
              <a:t>line is detailed mechanism </a:t>
            </a:r>
            <a:br>
              <a:rPr lang="en-US" dirty="0"/>
            </a:br>
            <a:endParaRPr lang="en-US" dirty="0"/>
          </a:p>
          <a:p>
            <a:r>
              <a:rPr lang="en-US" dirty="0"/>
              <a:t>Note that for small error tolerances DRGX reduces to DRG, which is the same mechanism</a:t>
            </a:r>
          </a:p>
          <a:p>
            <a:r>
              <a:rPr lang="en-US" dirty="0"/>
              <a:t>which is quite accurate but very large </a:t>
            </a:r>
          </a:p>
          <a:p>
            <a:endParaRPr lang="en-US" dirty="0" smtClean="0"/>
          </a:p>
          <a:p>
            <a:r>
              <a:rPr lang="en-US" dirty="0" smtClean="0"/>
              <a:t>“last bullet”</a:t>
            </a:r>
          </a:p>
          <a:p>
            <a:endParaRPr lang="en-US" dirty="0"/>
          </a:p>
          <a:p>
            <a:r>
              <a:rPr lang="en-US" dirty="0" smtClean="0"/>
              <a:t>and </a:t>
            </a:r>
            <a:r>
              <a:rPr lang="en-US" dirty="0"/>
              <a:t>the DRG with the similar uniform error tolerance had the worst error</a:t>
            </a:r>
            <a:r>
              <a:rPr lang="en-US" dirty="0" smtClean="0"/>
              <a:t>.</a:t>
            </a:r>
          </a:p>
          <a:p>
            <a:endParaRPr lang="en-US" dirty="0"/>
          </a:p>
          <a:p>
            <a:r>
              <a:rPr lang="en-US" dirty="0" smtClean="0"/>
              <a:t>Transition: so now we see the </a:t>
            </a:r>
            <a:r>
              <a:rPr lang="en-US" dirty="0" err="1" smtClean="0"/>
              <a:t>effec</a:t>
            </a:r>
            <a:r>
              <a:rPr lang="en-US" dirty="0" smtClean="0"/>
              <a:t> that different epsilons have , but what if we vary the </a:t>
            </a:r>
            <a:r>
              <a:rPr lang="en-US" dirty="0" err="1" smtClean="0"/>
              <a:t>xvalue</a:t>
            </a:r>
            <a:r>
              <a:rPr lang="en-US" dirty="0" smtClean="0"/>
              <a:t> for heat release?</a:t>
            </a:r>
            <a:endParaRPr lang="en-US" dirty="0"/>
          </a:p>
        </p:txBody>
      </p:sp>
    </p:spTree>
    <p:extLst>
      <p:ext uri="{BB962C8B-B14F-4D97-AF65-F5344CB8AC3E}">
        <p14:creationId xmlns:p14="http://schemas.microsoft.com/office/powerpoint/2010/main" val="2339153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Accuracy in </a:t>
            </a:r>
            <a:r>
              <a:rPr lang="en-US" sz="3200" dirty="0" err="1" smtClean="0">
                <a:solidFill>
                  <a:srgbClr val="464653"/>
                </a:solidFill>
                <a:latin typeface="Bookman Old Style" pitchFamily="18" charset="0"/>
              </a:rPr>
              <a:t>Autoignition</a:t>
            </a:r>
            <a:r>
              <a:rPr lang="en-US" sz="3200" dirty="0" smtClean="0">
                <a:solidFill>
                  <a:srgbClr val="464653"/>
                </a:solidFill>
                <a:latin typeface="Bookman Old Style" pitchFamily="18" charset="0"/>
              </a:rPr>
              <a:t> (cont.)</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pic>
        <p:nvPicPr>
          <p:cNvPr id="12" name="Picture 11"/>
          <p:cNvPicPr/>
          <p:nvPr/>
        </p:nvPicPr>
        <p:blipFill rotWithShape="1">
          <a:blip r:embed="rId2"/>
          <a:srcRect l="51210" t="-2091"/>
          <a:stretch/>
        </p:blipFill>
        <p:spPr bwMode="auto">
          <a:xfrm>
            <a:off x="1600200" y="1028700"/>
            <a:ext cx="5867399" cy="4800600"/>
          </a:xfrm>
          <a:prstGeom prst="rect">
            <a:avLst/>
          </a:prstGeom>
          <a:noFill/>
          <a:ln w="9525">
            <a:noFill/>
            <a:miter lim="800000"/>
            <a:headEnd/>
            <a:tailEnd/>
          </a:ln>
        </p:spPr>
      </p:pic>
      <p:sp>
        <p:nvSpPr>
          <p:cNvPr id="13" name="Content Placeholder 2"/>
          <p:cNvSpPr txBox="1">
            <a:spLocks/>
          </p:cNvSpPr>
          <p:nvPr/>
        </p:nvSpPr>
        <p:spPr>
          <a:xfrm>
            <a:off x="228600" y="5981700"/>
            <a:ext cx="8763000" cy="876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latin typeface="Gill Sans MT" pitchFamily="34" charset="0"/>
              </a:rPr>
              <a:t>Decrease in </a:t>
            </a:r>
            <a:r>
              <a:rPr lang="en-US" sz="2600" dirty="0" err="1" smtClean="0">
                <a:latin typeface="Gill Sans MT" pitchFamily="34" charset="0"/>
              </a:rPr>
              <a:t>x</a:t>
            </a:r>
            <a:r>
              <a:rPr lang="en-US" sz="2600" baseline="-25000" dirty="0" err="1" smtClean="0">
                <a:latin typeface="Gill Sans MT" pitchFamily="34" charset="0"/>
              </a:rPr>
              <a:t>Q</a:t>
            </a:r>
            <a:r>
              <a:rPr lang="en-US" sz="2600" dirty="0" smtClean="0">
                <a:latin typeface="Gill Sans MT" pitchFamily="34" charset="0"/>
              </a:rPr>
              <a:t> features even greater temperature accuracy</a:t>
            </a:r>
            <a:endParaRPr lang="en-US" sz="2200" dirty="0" smtClean="0">
              <a:latin typeface="Gill Sans MT" pitchFamily="34" charset="0"/>
            </a:endParaRPr>
          </a:p>
          <a:p>
            <a:endParaRPr lang="en-US" sz="2600" dirty="0" smtClean="0">
              <a:latin typeface="Gill Sans MT" pitchFamily="34" charset="0"/>
            </a:endParaRPr>
          </a:p>
          <a:p>
            <a:endParaRPr lang="en-US" sz="2600" dirty="0" smtClean="0">
              <a:latin typeface="Gill Sans MT" pitchFamily="34" charset="0"/>
            </a:endParaRPr>
          </a:p>
          <a:p>
            <a:endParaRPr lang="en-US" sz="2600" dirty="0">
              <a:latin typeface="Gill Sans MT" pitchFamily="34" charset="0"/>
            </a:endParaRPr>
          </a:p>
        </p:txBody>
      </p:sp>
      <p:sp>
        <p:nvSpPr>
          <p:cNvPr id="2" name="TextBox 1"/>
          <p:cNvSpPr txBox="1"/>
          <p:nvPr/>
        </p:nvSpPr>
        <p:spPr>
          <a:xfrm>
            <a:off x="9296400" y="629483"/>
            <a:ext cx="6400800" cy="5632311"/>
          </a:xfrm>
          <a:prstGeom prst="rect">
            <a:avLst/>
          </a:prstGeom>
          <a:noFill/>
        </p:spPr>
        <p:txBody>
          <a:bodyPr wrap="square" rtlCol="0">
            <a:spAutoFit/>
          </a:bodyPr>
          <a:lstStyle/>
          <a:p>
            <a:r>
              <a:rPr lang="en-US" dirty="0" err="1" smtClean="0"/>
              <a:t>Contining</a:t>
            </a:r>
            <a:r>
              <a:rPr lang="en-US" dirty="0" smtClean="0"/>
              <a:t> from last slides, Once </a:t>
            </a:r>
            <a:r>
              <a:rPr lang="en-US" dirty="0"/>
              <a:t>again </a:t>
            </a:r>
            <a:r>
              <a:rPr lang="en-US" dirty="0" smtClean="0"/>
              <a:t>we have an </a:t>
            </a:r>
            <a:r>
              <a:rPr lang="en-US" dirty="0" err="1"/>
              <a:t>autoignition</a:t>
            </a:r>
            <a:r>
              <a:rPr lang="en-US" dirty="0"/>
              <a:t> of a stoichiometric mixture of n-</a:t>
            </a:r>
            <a:r>
              <a:rPr lang="en-US" dirty="0" err="1"/>
              <a:t>dodecane</a:t>
            </a:r>
            <a:r>
              <a:rPr lang="en-US" dirty="0"/>
              <a:t> and air at a pressure of 10 </a:t>
            </a:r>
            <a:r>
              <a:rPr lang="en-US" dirty="0" err="1"/>
              <a:t>atm</a:t>
            </a:r>
            <a:r>
              <a:rPr lang="en-US" dirty="0"/>
              <a:t> and initial temperature of 850K</a:t>
            </a:r>
          </a:p>
          <a:p>
            <a:endParaRPr lang="en-US" dirty="0" smtClean="0"/>
          </a:p>
          <a:p>
            <a:r>
              <a:rPr lang="en-US" dirty="0" smtClean="0"/>
              <a:t>This figure shows the effect of a fixed threshold of epsilon =0.5 and changing the x-value for heat release from 0.1 to 0.01</a:t>
            </a:r>
          </a:p>
          <a:p>
            <a:endParaRPr lang="en-US" dirty="0" smtClean="0"/>
          </a:p>
          <a:p>
            <a:r>
              <a:rPr lang="en-US" dirty="0" smtClean="0"/>
              <a:t>The solid line is the detailed mechanism</a:t>
            </a:r>
          </a:p>
          <a:p>
            <a:r>
              <a:rPr lang="en-US" dirty="0" smtClean="0"/>
              <a:t>Dotted line is the DRGX with </a:t>
            </a:r>
            <a:r>
              <a:rPr lang="en-US" dirty="0" err="1" smtClean="0"/>
              <a:t>xvalue</a:t>
            </a:r>
            <a:r>
              <a:rPr lang="en-US" dirty="0" smtClean="0"/>
              <a:t> of 1/10 for heat release</a:t>
            </a:r>
          </a:p>
          <a:p>
            <a:r>
              <a:rPr lang="en-US" dirty="0" smtClean="0"/>
              <a:t>Circles are DRGX with </a:t>
            </a:r>
            <a:r>
              <a:rPr lang="en-US" dirty="0" err="1" smtClean="0"/>
              <a:t>xvalue</a:t>
            </a:r>
            <a:r>
              <a:rPr lang="en-US" dirty="0" smtClean="0"/>
              <a:t> of 1/100 for heat release</a:t>
            </a:r>
            <a:endParaRPr lang="en-US" dirty="0"/>
          </a:p>
          <a:p>
            <a:endParaRPr lang="en-US" dirty="0"/>
          </a:p>
          <a:p>
            <a:r>
              <a:rPr lang="en-US" dirty="0" smtClean="0"/>
              <a:t>This nearly doubles the size of the mechanism from 208 species to 368 species, but the accuracy in temperature is improved greatly.</a:t>
            </a:r>
          </a:p>
          <a:p>
            <a:endParaRPr lang="en-US" dirty="0"/>
          </a:p>
          <a:p>
            <a:r>
              <a:rPr lang="en-US" dirty="0" smtClean="0"/>
              <a:t>From this figure and the previous slides, You now should have a feel for the effect of different x-values and epsilon values have on the size and accuracy of the resulting skeletal mechanisms for DRG and DRGX.</a:t>
            </a:r>
          </a:p>
          <a:p>
            <a:endParaRPr lang="en-US" dirty="0"/>
          </a:p>
          <a:p>
            <a:endParaRPr lang="en-US" dirty="0"/>
          </a:p>
        </p:txBody>
      </p:sp>
      <p:pic>
        <p:nvPicPr>
          <p:cNvPr id="7" name="Picture 6"/>
          <p:cNvPicPr/>
          <p:nvPr/>
        </p:nvPicPr>
        <p:blipFill rotWithShape="1">
          <a:blip r:embed="rId2"/>
          <a:srcRect t="-2091" r="95706"/>
          <a:stretch/>
        </p:blipFill>
        <p:spPr bwMode="auto">
          <a:xfrm>
            <a:off x="1138844" y="990600"/>
            <a:ext cx="537556" cy="5029200"/>
          </a:xfrm>
          <a:prstGeom prst="rect">
            <a:avLst/>
          </a:prstGeom>
          <a:noFill/>
          <a:ln w="9525">
            <a:noFill/>
            <a:miter lim="800000"/>
            <a:headEnd/>
            <a:tailEnd/>
          </a:ln>
        </p:spPr>
      </p:pic>
      <p:sp>
        <p:nvSpPr>
          <p:cNvPr id="9" name="TextBox 8"/>
          <p:cNvSpPr txBox="1"/>
          <p:nvPr/>
        </p:nvSpPr>
        <p:spPr>
          <a:xfrm>
            <a:off x="4036134" y="3535978"/>
            <a:ext cx="1676400" cy="338554"/>
          </a:xfrm>
          <a:prstGeom prst="rect">
            <a:avLst/>
          </a:prstGeom>
          <a:noFill/>
        </p:spPr>
        <p:txBody>
          <a:bodyPr wrap="square" rtlCol="0">
            <a:spAutoFit/>
          </a:bodyPr>
          <a:lstStyle/>
          <a:p>
            <a:r>
              <a:rPr lang="en-US" sz="1600" dirty="0" smtClean="0"/>
              <a:t>(2115 species)</a:t>
            </a:r>
            <a:endParaRPr lang="en-US" sz="1600" dirty="0"/>
          </a:p>
        </p:txBody>
      </p:sp>
      <p:sp>
        <p:nvSpPr>
          <p:cNvPr id="10" name="TextBox 9"/>
          <p:cNvSpPr txBox="1"/>
          <p:nvPr/>
        </p:nvSpPr>
        <p:spPr>
          <a:xfrm>
            <a:off x="4036134" y="3810000"/>
            <a:ext cx="1676400" cy="338554"/>
          </a:xfrm>
          <a:prstGeom prst="rect">
            <a:avLst/>
          </a:prstGeom>
          <a:noFill/>
        </p:spPr>
        <p:txBody>
          <a:bodyPr wrap="square" rtlCol="0">
            <a:spAutoFit/>
          </a:bodyPr>
          <a:lstStyle/>
          <a:p>
            <a:r>
              <a:rPr lang="en-US" sz="1600" dirty="0" smtClean="0"/>
              <a:t>(208)</a:t>
            </a:r>
            <a:endParaRPr lang="en-US" sz="1600" dirty="0"/>
          </a:p>
        </p:txBody>
      </p:sp>
      <p:sp>
        <p:nvSpPr>
          <p:cNvPr id="11" name="TextBox 10"/>
          <p:cNvSpPr txBox="1"/>
          <p:nvPr/>
        </p:nvSpPr>
        <p:spPr>
          <a:xfrm>
            <a:off x="4038600" y="4081046"/>
            <a:ext cx="1676400" cy="338554"/>
          </a:xfrm>
          <a:prstGeom prst="rect">
            <a:avLst/>
          </a:prstGeom>
          <a:noFill/>
        </p:spPr>
        <p:txBody>
          <a:bodyPr wrap="square" rtlCol="0">
            <a:spAutoFit/>
          </a:bodyPr>
          <a:lstStyle/>
          <a:p>
            <a:r>
              <a:rPr lang="en-US" sz="1600" dirty="0" smtClean="0"/>
              <a:t>(368)</a:t>
            </a:r>
            <a:endParaRPr lang="en-US" sz="1600" dirty="0"/>
          </a:p>
        </p:txBody>
      </p:sp>
      <p:sp>
        <p:nvSpPr>
          <p:cNvPr id="3" name="Rectangle 2"/>
          <p:cNvSpPr/>
          <p:nvPr/>
        </p:nvSpPr>
        <p:spPr>
          <a:xfrm>
            <a:off x="6781800" y="45720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67000" y="3810000"/>
            <a:ext cx="1981200" cy="621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267200" y="1107281"/>
            <a:ext cx="4114800" cy="3693319"/>
          </a:xfrm>
          <a:prstGeom prst="rect">
            <a:avLst/>
          </a:prstGeom>
          <a:noFill/>
        </p:spPr>
        <p:txBody>
          <a:bodyPr wrap="square" rtlCol="0">
            <a:spAutoFit/>
          </a:bodyPr>
          <a:lstStyle/>
          <a:p>
            <a:r>
              <a:rPr lang="en-US" dirty="0" smtClean="0"/>
              <a:t>Well “first bullet”</a:t>
            </a:r>
          </a:p>
          <a:p>
            <a:endParaRPr lang="en-US" dirty="0"/>
          </a:p>
          <a:p>
            <a:endParaRPr lang="en-US" dirty="0" smtClean="0"/>
          </a:p>
          <a:p>
            <a:r>
              <a:rPr lang="en-US" dirty="0"/>
              <a:t>with same parameters as previous </a:t>
            </a:r>
            <a:r>
              <a:rPr lang="en-US" dirty="0" err="1"/>
              <a:t>autoignition</a:t>
            </a:r>
            <a:r>
              <a:rPr lang="en-US" dirty="0"/>
              <a:t> of a stoichiometric mixture of n-</a:t>
            </a:r>
            <a:r>
              <a:rPr lang="en-US" dirty="0" err="1"/>
              <a:t>dodecane</a:t>
            </a:r>
            <a:r>
              <a:rPr lang="en-US" dirty="0"/>
              <a:t> and </a:t>
            </a:r>
            <a:r>
              <a:rPr lang="en-US" dirty="0" smtClean="0"/>
              <a:t>air</a:t>
            </a:r>
          </a:p>
          <a:p>
            <a:endParaRPr lang="en-US" dirty="0"/>
          </a:p>
          <a:p>
            <a:r>
              <a:rPr lang="en-US" dirty="0"/>
              <a:t>As we decreased the x-value for heat release we saw much greater temperature accuracy, but also double the size of the mechanism. </a:t>
            </a:r>
            <a:endParaRPr lang="en-US" dirty="0" smtClean="0"/>
          </a:p>
          <a:p>
            <a:endParaRPr lang="en-US" dirty="0"/>
          </a:p>
          <a:p>
            <a:endParaRPr lang="en-US" dirty="0"/>
          </a:p>
        </p:txBody>
      </p:sp>
    </p:spTree>
    <p:extLst>
      <p:ext uri="{BB962C8B-B14F-4D97-AF65-F5344CB8AC3E}">
        <p14:creationId xmlns:p14="http://schemas.microsoft.com/office/powerpoint/2010/main" val="3468108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144000" y="0"/>
            <a:ext cx="4419600" cy="4247317"/>
          </a:xfrm>
          <a:prstGeom prst="rect">
            <a:avLst/>
          </a:prstGeom>
          <a:noFill/>
        </p:spPr>
        <p:txBody>
          <a:bodyPr wrap="square" rtlCol="0">
            <a:spAutoFit/>
          </a:bodyPr>
          <a:lstStyle/>
          <a:p>
            <a:r>
              <a:rPr lang="en-US" dirty="0" err="1" smtClean="0"/>
              <a:t>DrgX</a:t>
            </a:r>
            <a:r>
              <a:rPr lang="en-US" dirty="0" smtClean="0"/>
              <a:t> was </a:t>
            </a:r>
            <a:r>
              <a:rPr lang="en-US" dirty="0" err="1" smtClean="0"/>
              <a:t>futher</a:t>
            </a:r>
            <a:r>
              <a:rPr lang="en-US" dirty="0" smtClean="0"/>
              <a:t> investigates using a tri-component biodiesel surrogate mechanism </a:t>
            </a:r>
          </a:p>
          <a:p>
            <a:endParaRPr lang="en-US" dirty="0" smtClean="0"/>
          </a:p>
          <a:p>
            <a:r>
              <a:rPr lang="en-US" dirty="0"/>
              <a:t>The detailed mechanism was provided by Lawrence Livermore national laboratory, and featured </a:t>
            </a:r>
            <a:r>
              <a:rPr lang="en-US" dirty="0" smtClean="0"/>
              <a:t>3299 species </a:t>
            </a:r>
            <a:r>
              <a:rPr lang="en-US" dirty="0"/>
              <a:t>and </a:t>
            </a:r>
            <a:r>
              <a:rPr lang="en-US" dirty="0" smtClean="0"/>
              <a:t>10806 </a:t>
            </a:r>
            <a:r>
              <a:rPr lang="en-US" dirty="0"/>
              <a:t>reactions</a:t>
            </a:r>
            <a:r>
              <a:rPr lang="en-US" dirty="0" smtClean="0"/>
              <a:t>.</a:t>
            </a:r>
          </a:p>
          <a:p>
            <a:endParaRPr lang="en-US" dirty="0"/>
          </a:p>
          <a:p>
            <a:r>
              <a:rPr lang="en-US" dirty="0" smtClean="0"/>
              <a:t>The molar concentration of the mixture is </a:t>
            </a:r>
          </a:p>
          <a:p>
            <a:r>
              <a:rPr lang="en-US" dirty="0" smtClean="0"/>
              <a:t>¼ </a:t>
            </a:r>
            <a:r>
              <a:rPr lang="en-US" dirty="0"/>
              <a:t>methyl </a:t>
            </a:r>
            <a:r>
              <a:rPr lang="en-US" dirty="0" err="1" smtClean="0"/>
              <a:t>decenoate</a:t>
            </a:r>
            <a:endParaRPr lang="en-US" dirty="0"/>
          </a:p>
          <a:p>
            <a:r>
              <a:rPr lang="en-US" dirty="0" smtClean="0"/>
              <a:t>¼ methyl 9 </a:t>
            </a:r>
            <a:r>
              <a:rPr lang="en-US" dirty="0" err="1" smtClean="0"/>
              <a:t>decenoate</a:t>
            </a:r>
            <a:endParaRPr lang="en-US" dirty="0" smtClean="0"/>
          </a:p>
          <a:p>
            <a:r>
              <a:rPr lang="en-US" dirty="0" smtClean="0"/>
              <a:t>½ n-heptane</a:t>
            </a:r>
            <a:endParaRPr lang="en-US" dirty="0"/>
          </a:p>
          <a:p>
            <a:endParaRPr lang="en-US" dirty="0"/>
          </a:p>
          <a:p>
            <a:endParaRPr lang="en-US" dirty="0" smtClean="0"/>
          </a:p>
          <a:p>
            <a:endParaRPr lang="en-US" dirty="0"/>
          </a:p>
          <a:p>
            <a:endParaRPr lang="en-US" dirty="0"/>
          </a:p>
        </p:txBody>
      </p:sp>
      <p:sp>
        <p:nvSpPr>
          <p:cNvPr id="2" name="TextBox 1"/>
          <p:cNvSpPr txBox="1"/>
          <p:nvPr/>
        </p:nvSpPr>
        <p:spPr>
          <a:xfrm>
            <a:off x="-4267200" y="-838200"/>
            <a:ext cx="2743200" cy="646331"/>
          </a:xfrm>
          <a:prstGeom prst="rect">
            <a:avLst/>
          </a:prstGeom>
          <a:noFill/>
        </p:spPr>
        <p:txBody>
          <a:bodyPr wrap="square" rtlCol="0">
            <a:spAutoFit/>
          </a:bodyPr>
          <a:lstStyle/>
          <a:p>
            <a:r>
              <a:rPr lang="en-US" dirty="0" smtClean="0"/>
              <a:t>Argonne uses the mechanism</a:t>
            </a:r>
            <a:endParaRPr lang="en-US" dirty="0"/>
          </a:p>
        </p:txBody>
      </p:sp>
      <p:sp>
        <p:nvSpPr>
          <p:cNvPr id="7" name="Title 1"/>
          <p:cNvSpPr txBox="1">
            <a:spLocks/>
          </p:cNvSpPr>
          <p:nvPr/>
        </p:nvSpPr>
        <p:spPr>
          <a:xfrm>
            <a:off x="498872" y="914400"/>
            <a:ext cx="8229600" cy="48768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464653"/>
                </a:solidFill>
                <a:latin typeface="Bookman Old Style" pitchFamily="18" charset="0"/>
              </a:rPr>
              <a:t>Demonstration of DRG-X (II)</a:t>
            </a:r>
          </a:p>
          <a:p>
            <a:endParaRPr lang="en-US" sz="3200" dirty="0" smtClean="0">
              <a:solidFill>
                <a:srgbClr val="464653"/>
              </a:solidFill>
              <a:latin typeface="Bookman Old Style" pitchFamily="18" charset="0"/>
            </a:endParaRPr>
          </a:p>
          <a:p>
            <a:r>
              <a:rPr lang="en-US" sz="3200" dirty="0">
                <a:solidFill>
                  <a:srgbClr val="464653"/>
                </a:solidFill>
                <a:latin typeface="Bookman Old Style" pitchFamily="18" charset="0"/>
              </a:rPr>
              <a:t>A </a:t>
            </a:r>
            <a:r>
              <a:rPr lang="en-US" sz="3200" dirty="0" err="1">
                <a:solidFill>
                  <a:srgbClr val="464653"/>
                </a:solidFill>
                <a:latin typeface="Bookman Old Style" pitchFamily="18" charset="0"/>
              </a:rPr>
              <a:t>Tricomponent</a:t>
            </a:r>
            <a:r>
              <a:rPr lang="en-US" sz="3200" dirty="0">
                <a:solidFill>
                  <a:srgbClr val="464653"/>
                </a:solidFill>
                <a:latin typeface="Bookman Old Style" pitchFamily="18" charset="0"/>
              </a:rPr>
              <a:t> Biodiesel </a:t>
            </a:r>
            <a:r>
              <a:rPr lang="en-US" sz="3200" dirty="0" smtClean="0">
                <a:solidFill>
                  <a:srgbClr val="464653"/>
                </a:solidFill>
                <a:latin typeface="Bookman Old Style" pitchFamily="18" charset="0"/>
              </a:rPr>
              <a:t>Surrogate: </a:t>
            </a:r>
          </a:p>
          <a:p>
            <a:r>
              <a:rPr lang="en-US" sz="3200" dirty="0" smtClean="0">
                <a:solidFill>
                  <a:srgbClr val="464653"/>
                </a:solidFill>
                <a:latin typeface="Bookman Old Style" pitchFamily="18" charset="0"/>
              </a:rPr>
              <a:t>25% Methyl </a:t>
            </a:r>
            <a:r>
              <a:rPr lang="en-US" sz="3200" dirty="0" err="1" smtClean="0">
                <a:solidFill>
                  <a:srgbClr val="464653"/>
                </a:solidFill>
                <a:latin typeface="Bookman Old Style" pitchFamily="18" charset="0"/>
              </a:rPr>
              <a:t>Decenoate</a:t>
            </a:r>
            <a:r>
              <a:rPr lang="en-US" sz="3200" dirty="0" smtClean="0">
                <a:solidFill>
                  <a:srgbClr val="464653"/>
                </a:solidFill>
                <a:latin typeface="Bookman Old Style" pitchFamily="18" charset="0"/>
              </a:rPr>
              <a:t>, </a:t>
            </a:r>
          </a:p>
          <a:p>
            <a:r>
              <a:rPr lang="en-US" sz="3200" dirty="0" smtClean="0">
                <a:solidFill>
                  <a:srgbClr val="464653"/>
                </a:solidFill>
                <a:latin typeface="Bookman Old Style" pitchFamily="18" charset="0"/>
              </a:rPr>
              <a:t>25% Methyl-9-Decenoate (MD9D), </a:t>
            </a:r>
          </a:p>
          <a:p>
            <a:r>
              <a:rPr lang="en-US" sz="3200" dirty="0" smtClean="0">
                <a:solidFill>
                  <a:srgbClr val="464653"/>
                </a:solidFill>
                <a:latin typeface="Bookman Old Style" pitchFamily="18" charset="0"/>
              </a:rPr>
              <a:t>50% n-Heptane</a:t>
            </a:r>
          </a:p>
          <a:p>
            <a:endParaRPr lang="en-US" sz="3200" dirty="0" smtClean="0">
              <a:solidFill>
                <a:srgbClr val="464653"/>
              </a:solidFill>
              <a:latin typeface="Bookman Old Style" pitchFamily="18" charset="0"/>
            </a:endParaRPr>
          </a:p>
          <a:p>
            <a:r>
              <a:rPr lang="en-US" sz="3200" dirty="0" smtClean="0">
                <a:solidFill>
                  <a:srgbClr val="464653"/>
                </a:solidFill>
                <a:latin typeface="Bookman Old Style" pitchFamily="18" charset="0"/>
              </a:rPr>
              <a:t>(LLNL Mechanism,</a:t>
            </a:r>
          </a:p>
          <a:p>
            <a:r>
              <a:rPr lang="en-US" sz="3200" dirty="0" smtClean="0">
                <a:solidFill>
                  <a:srgbClr val="464653"/>
                </a:solidFill>
                <a:latin typeface="Bookman Old Style" pitchFamily="18" charset="0"/>
              </a:rPr>
              <a:t>3299 Species, 10806 Reactions</a:t>
            </a:r>
          </a:p>
          <a:p>
            <a:r>
              <a:rPr lang="en-US" sz="3200" dirty="0" err="1" smtClean="0">
                <a:solidFill>
                  <a:srgbClr val="464653"/>
                </a:solidFill>
                <a:latin typeface="Bookman Old Style" pitchFamily="18" charset="0"/>
              </a:rPr>
              <a:t>Herbinet</a:t>
            </a:r>
            <a:r>
              <a:rPr lang="en-US" sz="3200" dirty="0" smtClean="0">
                <a:solidFill>
                  <a:srgbClr val="464653"/>
                </a:solidFill>
                <a:latin typeface="Bookman Old Style" pitchFamily="18" charset="0"/>
              </a:rPr>
              <a:t> et al, 2010) </a:t>
            </a:r>
            <a:endParaRPr lang="en-US" sz="3200" dirty="0">
              <a:solidFill>
                <a:srgbClr val="464653"/>
              </a:solidFill>
              <a:latin typeface="Bookman Old Style" pitchFamily="18" charset="0"/>
            </a:endParaRPr>
          </a:p>
        </p:txBody>
      </p:sp>
    </p:spTree>
    <p:extLst>
      <p:ext uri="{BB962C8B-B14F-4D97-AF65-F5344CB8AC3E}">
        <p14:creationId xmlns:p14="http://schemas.microsoft.com/office/powerpoint/2010/main" val="1724216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381000" y="152380"/>
            <a:ext cx="8229600" cy="1143000"/>
          </a:xfrm>
        </p:spPr>
        <p:txBody>
          <a:bodyPr/>
          <a:lstStyle/>
          <a:p>
            <a:pPr algn="l"/>
            <a:r>
              <a:rPr lang="en-US" dirty="0" smtClean="0"/>
              <a:t>X-Values for Species</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773" y="2133600"/>
            <a:ext cx="893593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448800" y="0"/>
            <a:ext cx="5410200" cy="2308324"/>
          </a:xfrm>
          <a:prstGeom prst="rect">
            <a:avLst/>
          </a:prstGeom>
          <a:noFill/>
        </p:spPr>
        <p:txBody>
          <a:bodyPr wrap="square" rtlCol="0">
            <a:spAutoFit/>
          </a:bodyPr>
          <a:lstStyle/>
          <a:p>
            <a:r>
              <a:rPr lang="en-US" dirty="0" smtClean="0"/>
              <a:t>Here is our 56 species-specific x-values ranging from 0.1 to 0.3 for set 2 of the previous slide.</a:t>
            </a:r>
          </a:p>
          <a:p>
            <a:endParaRPr lang="en-US" dirty="0"/>
          </a:p>
          <a:p>
            <a:r>
              <a:rPr lang="en-US" dirty="0" smtClean="0"/>
              <a:t>The chemical fidelity of the reactions that feature these species will be preserved to the desired amount. </a:t>
            </a:r>
          </a:p>
          <a:p>
            <a:endParaRPr lang="en-US" dirty="0"/>
          </a:p>
          <a:p>
            <a:r>
              <a:rPr lang="en-US" dirty="0" smtClean="0"/>
              <a:t>This enables the user to conduct detailed pathway analysis on a reduced mechanism.</a:t>
            </a:r>
            <a:endParaRPr lang="en-US" dirty="0"/>
          </a:p>
        </p:txBody>
      </p:sp>
      <p:sp>
        <p:nvSpPr>
          <p:cNvPr id="4" name="TextBox 3"/>
          <p:cNvSpPr txBox="1"/>
          <p:nvPr/>
        </p:nvSpPr>
        <p:spPr>
          <a:xfrm>
            <a:off x="533400" y="1428690"/>
            <a:ext cx="5257800" cy="461665"/>
          </a:xfrm>
          <a:prstGeom prst="rect">
            <a:avLst/>
          </a:prstGeom>
          <a:noFill/>
        </p:spPr>
        <p:txBody>
          <a:bodyPr wrap="square" rtlCol="0">
            <a:spAutoFit/>
          </a:bodyPr>
          <a:lstStyle/>
          <a:p>
            <a:r>
              <a:rPr lang="en-US" sz="2400" dirty="0" smtClean="0"/>
              <a:t>(Specified by S.M. </a:t>
            </a:r>
            <a:r>
              <a:rPr lang="en-US" sz="2400" dirty="0" err="1" smtClean="0"/>
              <a:t>Sarathy</a:t>
            </a:r>
            <a:r>
              <a:rPr lang="en-US" sz="2400" dirty="0" smtClean="0"/>
              <a:t> and W.J. </a:t>
            </a:r>
            <a:r>
              <a:rPr lang="en-US" sz="2400" dirty="0" err="1" smtClean="0"/>
              <a:t>Pitz</a:t>
            </a:r>
            <a:r>
              <a:rPr lang="en-US" sz="2400" dirty="0" smtClean="0"/>
              <a:t>)</a:t>
            </a:r>
            <a:endParaRPr lang="en-US" sz="2400" dirty="0"/>
          </a:p>
        </p:txBody>
      </p:sp>
    </p:spTree>
    <p:extLst>
      <p:ext uri="{BB962C8B-B14F-4D97-AF65-F5344CB8AC3E}">
        <p14:creationId xmlns:p14="http://schemas.microsoft.com/office/powerpoint/2010/main" val="166470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228600"/>
            <a:ext cx="85344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Reduction Curve of DRG-X Preprocessing</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5029200" y="1752600"/>
            <a:ext cx="4038600" cy="44196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Gill Sans MT" pitchFamily="34" charset="0"/>
              </a:rPr>
              <a:t>Set 1 (540 species):   </a:t>
            </a:r>
          </a:p>
          <a:p>
            <a:pPr marL="0" indent="0">
              <a:buNone/>
            </a:pPr>
            <a:r>
              <a:rPr lang="en-US" sz="2400" dirty="0" smtClean="0">
                <a:latin typeface="Gill Sans MT" pitchFamily="34" charset="0"/>
              </a:rPr>
              <a:t>       </a:t>
            </a:r>
            <a:r>
              <a:rPr lang="en-US" sz="2400" dirty="0" err="1" smtClean="0">
                <a:latin typeface="Gill Sans MT" pitchFamily="34" charset="0"/>
              </a:rPr>
              <a:t>x</a:t>
            </a:r>
            <a:r>
              <a:rPr lang="en-US" sz="2400" baseline="-25000" dirty="0" err="1" smtClean="0">
                <a:latin typeface="Gill Sans MT" pitchFamily="34" charset="0"/>
              </a:rPr>
              <a:t>Q</a:t>
            </a:r>
            <a:r>
              <a:rPr lang="en-US" sz="2400" dirty="0" smtClean="0">
                <a:latin typeface="Gill Sans MT" pitchFamily="34" charset="0"/>
              </a:rPr>
              <a:t>=0.1,       </a:t>
            </a:r>
          </a:p>
          <a:p>
            <a:pPr marL="0" indent="0">
              <a:buNone/>
            </a:pPr>
            <a:r>
              <a:rPr lang="en-US" sz="2400" dirty="0" smtClean="0">
                <a:latin typeface="Gill Sans MT" pitchFamily="34" charset="0"/>
              </a:rPr>
              <a:t>       </a:t>
            </a:r>
            <a:r>
              <a:rPr lang="en-US" sz="2400" dirty="0" err="1" smtClean="0">
                <a:latin typeface="Gill Sans MT" pitchFamily="34" charset="0"/>
              </a:rPr>
              <a:t>x</a:t>
            </a:r>
            <a:r>
              <a:rPr lang="en-US" sz="2400" baseline="-25000" dirty="0" err="1" smtClean="0">
                <a:latin typeface="Gill Sans MT" pitchFamily="34" charset="0"/>
              </a:rPr>
              <a:t>h</a:t>
            </a:r>
            <a:r>
              <a:rPr lang="en-US" sz="2400" dirty="0" smtClean="0">
                <a:latin typeface="Gill Sans MT" pitchFamily="34" charset="0"/>
              </a:rPr>
              <a:t>=0.3</a:t>
            </a:r>
          </a:p>
          <a:p>
            <a:endParaRPr lang="en-US" sz="2400" dirty="0" smtClean="0">
              <a:latin typeface="Gill Sans MT" pitchFamily="34" charset="0"/>
            </a:endParaRPr>
          </a:p>
          <a:p>
            <a:r>
              <a:rPr lang="en-US" sz="2400" dirty="0" smtClean="0">
                <a:latin typeface="Gill Sans MT" pitchFamily="34" charset="0"/>
              </a:rPr>
              <a:t>Set 2 (1504 species):   </a:t>
            </a:r>
          </a:p>
          <a:p>
            <a:pPr marL="0" indent="0">
              <a:buNone/>
            </a:pPr>
            <a:r>
              <a:rPr lang="en-US" sz="2400" dirty="0" smtClean="0">
                <a:latin typeface="Gill Sans MT" pitchFamily="34" charset="0"/>
              </a:rPr>
              <a:t>      </a:t>
            </a:r>
            <a:r>
              <a:rPr lang="en-US" sz="2400" dirty="0" err="1" smtClean="0">
                <a:latin typeface="Gill Sans MT" pitchFamily="34" charset="0"/>
              </a:rPr>
              <a:t>x</a:t>
            </a:r>
            <a:r>
              <a:rPr lang="en-US" sz="2400" baseline="-25000" dirty="0" err="1" smtClean="0">
                <a:latin typeface="Gill Sans MT" pitchFamily="34" charset="0"/>
              </a:rPr>
              <a:t>Q</a:t>
            </a:r>
            <a:r>
              <a:rPr lang="en-US" sz="2400" dirty="0" smtClean="0">
                <a:latin typeface="Gill Sans MT" pitchFamily="34" charset="0"/>
              </a:rPr>
              <a:t>=0.1, </a:t>
            </a:r>
          </a:p>
          <a:p>
            <a:pPr marL="0" indent="0">
              <a:buNone/>
            </a:pPr>
            <a:r>
              <a:rPr lang="en-US" sz="2400" dirty="0" smtClean="0">
                <a:latin typeface="Gill Sans MT" pitchFamily="34" charset="0"/>
              </a:rPr>
              <a:t>      56 species-specific x-values</a:t>
            </a:r>
          </a:p>
          <a:p>
            <a:pPr marL="457200" lvl="1" indent="0">
              <a:buNone/>
            </a:pPr>
            <a:endParaRPr lang="en-US" sz="2000" dirty="0" smtClean="0">
              <a:latin typeface="Gill Sans MT" pitchFamily="34" charset="0"/>
            </a:endParaRPr>
          </a:p>
          <a:p>
            <a:endParaRPr lang="en-US" sz="2000" dirty="0" smtClean="0">
              <a:latin typeface="Gill Sans MT" pitchFamily="34" charset="0"/>
            </a:endParaRPr>
          </a:p>
          <a:p>
            <a:endParaRPr lang="en-US" sz="2000" dirty="0" smtClean="0">
              <a:latin typeface="Gill Sans MT" pitchFamily="34" charset="0"/>
            </a:endParaRPr>
          </a:p>
          <a:p>
            <a:endParaRPr lang="en-US" sz="2000" dirty="0">
              <a:latin typeface="Gill Sans MT" pitchFamily="34" charset="0"/>
            </a:endParaRPr>
          </a:p>
        </p:txBody>
      </p:sp>
      <p:pic>
        <p:nvPicPr>
          <p:cNvPr id="12" name="Picture 11"/>
          <p:cNvPicPr/>
          <p:nvPr/>
        </p:nvPicPr>
        <p:blipFill>
          <a:blip r:embed="rId2"/>
          <a:srcRect l="3166" t="10345" r="7124" b="5329"/>
          <a:stretch>
            <a:fillRect/>
          </a:stretch>
        </p:blipFill>
        <p:spPr bwMode="auto">
          <a:xfrm>
            <a:off x="152400" y="1600199"/>
            <a:ext cx="4953000" cy="4419601"/>
          </a:xfrm>
          <a:prstGeom prst="rect">
            <a:avLst/>
          </a:prstGeom>
          <a:noFill/>
          <a:ln w="9525">
            <a:noFill/>
            <a:miter lim="800000"/>
            <a:headEnd/>
            <a:tailEnd/>
          </a:ln>
        </p:spPr>
      </p:pic>
      <p:sp>
        <p:nvSpPr>
          <p:cNvPr id="3" name="TextBox 2"/>
          <p:cNvSpPr txBox="1"/>
          <p:nvPr/>
        </p:nvSpPr>
        <p:spPr>
          <a:xfrm>
            <a:off x="9220200" y="-2133600"/>
            <a:ext cx="6019800" cy="10895290"/>
          </a:xfrm>
          <a:prstGeom prst="rect">
            <a:avLst/>
          </a:prstGeom>
          <a:noFill/>
        </p:spPr>
        <p:txBody>
          <a:bodyPr wrap="square" rtlCol="0">
            <a:spAutoFit/>
          </a:bodyPr>
          <a:lstStyle/>
          <a:p>
            <a:r>
              <a:rPr lang="en-US" dirty="0" smtClean="0"/>
              <a:t>Here we have a comparison of the DRGX preprocessing reduction curves of two sets of expert knowledge for the biodiesel mechanism.</a:t>
            </a:r>
          </a:p>
          <a:p>
            <a:r>
              <a:rPr lang="en-US" dirty="0" smtClean="0"/>
              <a:t>This reduction used both </a:t>
            </a:r>
            <a:r>
              <a:rPr lang="en-US" dirty="0" err="1" smtClean="0"/>
              <a:t>autoignition</a:t>
            </a:r>
            <a:r>
              <a:rPr lang="en-US" dirty="0" smtClean="0"/>
              <a:t> and perfectly stirred reactor, PSR</a:t>
            </a:r>
          </a:p>
          <a:p>
            <a:endParaRPr lang="en-US" dirty="0"/>
          </a:p>
          <a:p>
            <a:r>
              <a:rPr lang="en-US" dirty="0" smtClean="0"/>
              <a:t>The parameter range was</a:t>
            </a:r>
          </a:p>
          <a:p>
            <a:r>
              <a:rPr lang="en-US" dirty="0"/>
              <a:t>equivalence ratio from 0.5 to </a:t>
            </a:r>
            <a:r>
              <a:rPr lang="en-US" dirty="0" smtClean="0"/>
              <a:t>2.0</a:t>
            </a:r>
          </a:p>
          <a:p>
            <a:r>
              <a:rPr lang="en-US" dirty="0"/>
              <a:t>pressure from 1 to 100 </a:t>
            </a:r>
            <a:r>
              <a:rPr lang="en-US" dirty="0" err="1" smtClean="0"/>
              <a:t>atm</a:t>
            </a:r>
            <a:endParaRPr lang="en-US" dirty="0" smtClean="0"/>
          </a:p>
          <a:p>
            <a:r>
              <a:rPr lang="en-US" dirty="0" smtClean="0"/>
              <a:t>Initial temperature </a:t>
            </a:r>
            <a:r>
              <a:rPr lang="en-US" dirty="0"/>
              <a:t>from 700 to 1800K for auto-ignition</a:t>
            </a:r>
            <a:r>
              <a:rPr lang="en-US" dirty="0" smtClean="0"/>
              <a:t>.</a:t>
            </a:r>
          </a:p>
          <a:p>
            <a:r>
              <a:rPr lang="en-US" dirty="0" smtClean="0"/>
              <a:t>Initial temperature of 300K for Perfectly stirred reaction</a:t>
            </a:r>
          </a:p>
          <a:p>
            <a:endParaRPr lang="en-US" dirty="0"/>
          </a:p>
          <a:p>
            <a:r>
              <a:rPr lang="en-US" dirty="0" smtClean="0"/>
              <a:t>Set 1 is a solid black line and set2 is a dotted blue line.</a:t>
            </a:r>
          </a:p>
          <a:p>
            <a:endParaRPr lang="en-US" dirty="0" smtClean="0"/>
          </a:p>
          <a:p>
            <a:r>
              <a:rPr lang="en-US" dirty="0" smtClean="0"/>
              <a:t>Set 1 features only </a:t>
            </a:r>
            <a:r>
              <a:rPr lang="en-US" dirty="0" err="1" smtClean="0"/>
              <a:t>xvalues</a:t>
            </a:r>
            <a:r>
              <a:rPr lang="en-US" dirty="0" smtClean="0"/>
              <a:t> for 0.1 for heat release and 0.3 for production of h-radical</a:t>
            </a:r>
          </a:p>
          <a:p>
            <a:endParaRPr lang="en-US" dirty="0"/>
          </a:p>
          <a:p>
            <a:r>
              <a:rPr lang="en-US" dirty="0" smtClean="0"/>
              <a:t>Set 2, in addition for an </a:t>
            </a:r>
            <a:r>
              <a:rPr lang="en-US" dirty="0" err="1" smtClean="0"/>
              <a:t>xvalue</a:t>
            </a:r>
            <a:r>
              <a:rPr lang="en-US" dirty="0" smtClean="0"/>
              <a:t> of 0.1 for heat release features an expanded list of x-values for species of important reaction pathways.</a:t>
            </a:r>
          </a:p>
          <a:p>
            <a:endParaRPr lang="en-US" dirty="0"/>
          </a:p>
          <a:p>
            <a:r>
              <a:rPr lang="en-US" dirty="0"/>
              <a:t>W</a:t>
            </a:r>
            <a:r>
              <a:rPr lang="en-US" dirty="0" smtClean="0"/>
              <a:t>hile </a:t>
            </a:r>
            <a:r>
              <a:rPr lang="en-US" dirty="0"/>
              <a:t>the x-values in Set 1 can be used to obtain smaller mechanisms that is good to predict the overall system parameters such as ignition delays and extinction time, the x-values in Set 2 can be used to obtain skeletal mechanisms with high chemical fidelity, for </a:t>
            </a:r>
            <a:r>
              <a:rPr lang="en-US" dirty="0" smtClean="0"/>
              <a:t>detailed </a:t>
            </a:r>
            <a:r>
              <a:rPr lang="en-US" dirty="0"/>
              <a:t>reaction pathway analysis.</a:t>
            </a:r>
          </a:p>
          <a:p>
            <a:endParaRPr lang="en-US" dirty="0" smtClean="0"/>
          </a:p>
          <a:p>
            <a:r>
              <a:rPr lang="en-US" dirty="0" smtClean="0"/>
              <a:t>You notice that the reduction curve of Set 1 is much steeper than that of Set 2, and that is due to the additional high accuracy requirements, which allows higher chemical fidelity for the species list in the following table.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cxnSp>
        <p:nvCxnSpPr>
          <p:cNvPr id="4" name="Straight Connector 3"/>
          <p:cNvCxnSpPr/>
          <p:nvPr/>
        </p:nvCxnSpPr>
        <p:spPr>
          <a:xfrm flipV="1">
            <a:off x="2895600" y="3200400"/>
            <a:ext cx="0" cy="2172355"/>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95600" y="3440668"/>
            <a:ext cx="1524000" cy="369332"/>
          </a:xfrm>
          <a:prstGeom prst="rect">
            <a:avLst/>
          </a:prstGeom>
          <a:noFill/>
        </p:spPr>
        <p:txBody>
          <a:bodyPr wrap="square" rtlCol="0">
            <a:spAutoFit/>
          </a:bodyPr>
          <a:lstStyle/>
          <a:p>
            <a:r>
              <a:rPr lang="en-US" dirty="0" smtClean="0"/>
              <a:t>1504 species</a:t>
            </a:r>
            <a:endParaRPr lang="en-US" dirty="0"/>
          </a:p>
        </p:txBody>
      </p:sp>
      <p:sp>
        <p:nvSpPr>
          <p:cNvPr id="11" name="TextBox 10"/>
          <p:cNvSpPr txBox="1"/>
          <p:nvPr/>
        </p:nvSpPr>
        <p:spPr>
          <a:xfrm>
            <a:off x="2895600" y="4507468"/>
            <a:ext cx="1524000" cy="369332"/>
          </a:xfrm>
          <a:prstGeom prst="rect">
            <a:avLst/>
          </a:prstGeom>
          <a:noFill/>
        </p:spPr>
        <p:txBody>
          <a:bodyPr wrap="square" rtlCol="0">
            <a:spAutoFit/>
          </a:bodyPr>
          <a:lstStyle/>
          <a:p>
            <a:r>
              <a:rPr lang="en-US" dirty="0" smtClean="0"/>
              <a:t>540 species</a:t>
            </a:r>
            <a:endParaRPr lang="en-US" dirty="0"/>
          </a:p>
        </p:txBody>
      </p:sp>
      <p:sp>
        <p:nvSpPr>
          <p:cNvPr id="8" name="TextBox 7"/>
          <p:cNvSpPr txBox="1"/>
          <p:nvPr/>
        </p:nvSpPr>
        <p:spPr>
          <a:xfrm>
            <a:off x="2705100" y="3022936"/>
            <a:ext cx="1676400" cy="1015663"/>
          </a:xfrm>
          <a:prstGeom prst="rect">
            <a:avLst/>
          </a:prstGeom>
          <a:noFill/>
        </p:spPr>
        <p:txBody>
          <a:bodyPr wrap="square" rtlCol="0">
            <a:spAutoFit/>
          </a:bodyPr>
          <a:lstStyle/>
          <a:p>
            <a:r>
              <a:rPr lang="en-US" sz="6000" dirty="0" smtClean="0"/>
              <a:t>.</a:t>
            </a:r>
            <a:endParaRPr lang="en-US" sz="2800" dirty="0"/>
          </a:p>
        </p:txBody>
      </p:sp>
      <p:sp>
        <p:nvSpPr>
          <p:cNvPr id="13" name="TextBox 12"/>
          <p:cNvSpPr txBox="1"/>
          <p:nvPr/>
        </p:nvSpPr>
        <p:spPr>
          <a:xfrm>
            <a:off x="2705100" y="4089737"/>
            <a:ext cx="1676400" cy="1015663"/>
          </a:xfrm>
          <a:prstGeom prst="rect">
            <a:avLst/>
          </a:prstGeom>
          <a:noFill/>
        </p:spPr>
        <p:txBody>
          <a:bodyPr wrap="square" rtlCol="0">
            <a:spAutoFit/>
          </a:bodyPr>
          <a:lstStyle/>
          <a:p>
            <a:r>
              <a:rPr lang="en-US" sz="6000" dirty="0" smtClean="0"/>
              <a:t>.</a:t>
            </a:r>
            <a:endParaRPr lang="en-US" sz="2800" dirty="0"/>
          </a:p>
        </p:txBody>
      </p:sp>
      <p:sp>
        <p:nvSpPr>
          <p:cNvPr id="2" name="TextBox 1"/>
          <p:cNvSpPr txBox="1"/>
          <p:nvPr/>
        </p:nvSpPr>
        <p:spPr>
          <a:xfrm>
            <a:off x="-7086600" y="546080"/>
            <a:ext cx="6858000" cy="4247317"/>
          </a:xfrm>
          <a:prstGeom prst="rect">
            <a:avLst/>
          </a:prstGeom>
          <a:noFill/>
        </p:spPr>
        <p:txBody>
          <a:bodyPr wrap="square" rtlCol="0">
            <a:spAutoFit/>
          </a:bodyPr>
          <a:lstStyle/>
          <a:p>
            <a:r>
              <a:rPr lang="en-US" dirty="0"/>
              <a:t>So here is the reduction curve of DRGX for our biodiesel tri-surrogate mixture, and we have the # of species </a:t>
            </a:r>
            <a:r>
              <a:rPr lang="en-US" dirty="0" err="1"/>
              <a:t>vs</a:t>
            </a:r>
            <a:r>
              <a:rPr lang="en-US" dirty="0"/>
              <a:t> the threshold value </a:t>
            </a:r>
            <a:endParaRPr lang="en-US" dirty="0" smtClean="0"/>
          </a:p>
          <a:p>
            <a:endParaRPr lang="en-US" dirty="0" smtClean="0"/>
          </a:p>
          <a:p>
            <a:r>
              <a:rPr lang="en-US" u="sng" dirty="0" smtClean="0"/>
              <a:t>We had to different sets of </a:t>
            </a:r>
            <a:r>
              <a:rPr lang="en-US" u="sng" dirty="0" err="1" smtClean="0"/>
              <a:t>xvalues</a:t>
            </a:r>
            <a:r>
              <a:rPr lang="en-US" u="sng" dirty="0" smtClean="0"/>
              <a:t>, which then created two different mechanisms</a:t>
            </a:r>
          </a:p>
          <a:p>
            <a:endParaRPr lang="en-US" dirty="0"/>
          </a:p>
          <a:p>
            <a:r>
              <a:rPr lang="en-US" dirty="0" smtClean="0"/>
              <a:t>“describe sets”</a:t>
            </a:r>
          </a:p>
          <a:p>
            <a:endParaRPr lang="en-US" dirty="0"/>
          </a:p>
          <a:p>
            <a:r>
              <a:rPr lang="en-US" dirty="0"/>
              <a:t>Set 1 is our solid line, set 2 is our dotted line</a:t>
            </a:r>
          </a:p>
          <a:p>
            <a:r>
              <a:rPr lang="en-US" dirty="0"/>
              <a:t>Set1 has a much steeper curve because of the high accuracy </a:t>
            </a:r>
            <a:r>
              <a:rPr lang="en-US" dirty="0" err="1"/>
              <a:t>reqs</a:t>
            </a:r>
            <a:r>
              <a:rPr lang="en-US" dirty="0"/>
              <a:t> for set 2</a:t>
            </a:r>
          </a:p>
          <a:p>
            <a:endParaRPr lang="en-US" dirty="0" smtClean="0"/>
          </a:p>
          <a:p>
            <a:r>
              <a:rPr lang="en-US" dirty="0"/>
              <a:t>transition for next slide: we selected an error tolerances </a:t>
            </a:r>
            <a:r>
              <a:rPr lang="en-US" dirty="0" smtClean="0"/>
              <a:t> of 0.5 resulting </a:t>
            </a:r>
            <a:r>
              <a:rPr lang="en-US" dirty="0"/>
              <a:t>in two different mechanisms, </a:t>
            </a:r>
            <a:r>
              <a:rPr lang="en-US" dirty="0" smtClean="0"/>
              <a:t>“sizes” next </a:t>
            </a:r>
            <a:r>
              <a:rPr lang="en-US" dirty="0"/>
              <a:t>lets look at how the mechanisms validate</a:t>
            </a:r>
          </a:p>
        </p:txBody>
      </p:sp>
    </p:spTree>
    <p:extLst>
      <p:ext uri="{BB962C8B-B14F-4D97-AF65-F5344CB8AC3E}">
        <p14:creationId xmlns:p14="http://schemas.microsoft.com/office/powerpoint/2010/main" val="2719542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Mechanism Validation: </a:t>
            </a:r>
            <a:r>
              <a:rPr lang="en-US" sz="3200" dirty="0" err="1" smtClean="0">
                <a:solidFill>
                  <a:srgbClr val="464653"/>
                </a:solidFill>
                <a:latin typeface="Bookman Old Style" pitchFamily="18" charset="0"/>
              </a:rPr>
              <a:t>Autoignition</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pic>
        <p:nvPicPr>
          <p:cNvPr id="14" name="Picture 13"/>
          <p:cNvPicPr/>
          <p:nvPr/>
        </p:nvPicPr>
        <p:blipFill rotWithShape="1">
          <a:blip r:embed="rId2"/>
          <a:srcRect l="1923" t="3890" r="51115" b="65169"/>
          <a:stretch/>
        </p:blipFill>
        <p:spPr bwMode="auto">
          <a:xfrm>
            <a:off x="0" y="2057400"/>
            <a:ext cx="4648200" cy="3733800"/>
          </a:xfrm>
          <a:prstGeom prst="rect">
            <a:avLst/>
          </a:prstGeom>
          <a:noFill/>
          <a:ln w="9525">
            <a:noFill/>
            <a:miter lim="800000"/>
            <a:headEnd/>
            <a:tailEnd/>
          </a:ln>
        </p:spPr>
      </p:pic>
      <p:pic>
        <p:nvPicPr>
          <p:cNvPr id="15" name="Picture 14"/>
          <p:cNvPicPr/>
          <p:nvPr/>
        </p:nvPicPr>
        <p:blipFill rotWithShape="1">
          <a:blip r:embed="rId2"/>
          <a:srcRect l="1923" t="64862" r="51094" b="2305"/>
          <a:stretch/>
        </p:blipFill>
        <p:spPr bwMode="auto">
          <a:xfrm>
            <a:off x="4419600" y="2133600"/>
            <a:ext cx="4724400" cy="3941380"/>
          </a:xfrm>
          <a:prstGeom prst="rect">
            <a:avLst/>
          </a:prstGeom>
          <a:noFill/>
          <a:ln w="9525">
            <a:noFill/>
            <a:miter lim="800000"/>
            <a:headEnd/>
            <a:tailEnd/>
          </a:ln>
        </p:spPr>
      </p:pic>
      <p:sp>
        <p:nvSpPr>
          <p:cNvPr id="17" name="TextBox 16"/>
          <p:cNvSpPr txBox="1"/>
          <p:nvPr/>
        </p:nvSpPr>
        <p:spPr>
          <a:xfrm>
            <a:off x="9220200" y="-1371600"/>
            <a:ext cx="4724400" cy="11172289"/>
          </a:xfrm>
          <a:prstGeom prst="rect">
            <a:avLst/>
          </a:prstGeom>
          <a:noFill/>
        </p:spPr>
        <p:txBody>
          <a:bodyPr wrap="square" rtlCol="0">
            <a:spAutoFit/>
          </a:bodyPr>
          <a:lstStyle/>
          <a:p>
            <a:r>
              <a:rPr lang="en-US" dirty="0" smtClean="0"/>
              <a:t>Here we have a comparison of the detailed biodiesel mechanism, with both set 1 and 2, which we just previously discussed, both using DRGX preprocessing with two sets of expert </a:t>
            </a:r>
            <a:r>
              <a:rPr lang="en-US" dirty="0" err="1" smtClean="0"/>
              <a:t>knonwledge</a:t>
            </a:r>
            <a:r>
              <a:rPr lang="en-US" dirty="0" smtClean="0"/>
              <a:t>.</a:t>
            </a:r>
          </a:p>
          <a:p>
            <a:endParaRPr lang="en-US" dirty="0"/>
          </a:p>
          <a:p>
            <a:r>
              <a:rPr lang="en-US" dirty="0"/>
              <a:t>The parameter range was</a:t>
            </a:r>
          </a:p>
          <a:p>
            <a:r>
              <a:rPr lang="en-US" dirty="0"/>
              <a:t>equivalence ratio from 0.5 to 2.0</a:t>
            </a:r>
          </a:p>
          <a:p>
            <a:r>
              <a:rPr lang="en-US" dirty="0"/>
              <a:t>pressure from 1 to 100 </a:t>
            </a:r>
            <a:r>
              <a:rPr lang="en-US" dirty="0" err="1"/>
              <a:t>atm</a:t>
            </a:r>
            <a:endParaRPr lang="en-US" dirty="0"/>
          </a:p>
          <a:p>
            <a:r>
              <a:rPr lang="en-US" dirty="0"/>
              <a:t>Initial temperature from 700 to 1800K for auto-ignition.</a:t>
            </a:r>
          </a:p>
          <a:p>
            <a:r>
              <a:rPr lang="en-US" dirty="0"/>
              <a:t>Initial temperature of 300K for Perfectly stirred reaction</a:t>
            </a:r>
          </a:p>
          <a:p>
            <a:endParaRPr lang="en-US" dirty="0" smtClean="0"/>
          </a:p>
          <a:p>
            <a:r>
              <a:rPr lang="en-US" dirty="0" err="1" smtClean="0"/>
              <a:t>Autoignition</a:t>
            </a:r>
            <a:r>
              <a:rPr lang="en-US" dirty="0" smtClean="0"/>
              <a:t> is on the left which features ignition delay as a function of the inverse of temperature.</a:t>
            </a:r>
          </a:p>
          <a:p>
            <a:r>
              <a:rPr lang="en-US" dirty="0" smtClean="0"/>
              <a:t> </a:t>
            </a:r>
            <a:r>
              <a:rPr lang="en-US" dirty="0"/>
              <a:t>A</a:t>
            </a:r>
            <a:r>
              <a:rPr lang="en-US" dirty="0" smtClean="0"/>
              <a:t>nd perfectly stirred reactor, PSR, is on the right, which features temperature as a function of resonance time.  PSR has a stable upper branch, and unstable middle branch.  The turning point is conventionally defined as the extinction point.</a:t>
            </a:r>
          </a:p>
          <a:p>
            <a:endParaRPr lang="en-US" dirty="0"/>
          </a:p>
          <a:p>
            <a:r>
              <a:rPr lang="en-US" dirty="0" smtClean="0"/>
              <a:t>-The line is the detailed 3299 species mechanism from LLNL.</a:t>
            </a:r>
          </a:p>
          <a:p>
            <a:r>
              <a:rPr lang="en-US" dirty="0" smtClean="0"/>
              <a:t>-The circle is the 1504 species DRGX mechanism of Set2 with an extended list of high accuracy requirements just shown in the previous table.</a:t>
            </a:r>
          </a:p>
          <a:p>
            <a:r>
              <a:rPr lang="en-US" dirty="0" smtClean="0"/>
              <a:t>-The plus is the 540 species mechanism, with only </a:t>
            </a:r>
            <a:r>
              <a:rPr lang="en-US" dirty="0" err="1" smtClean="0"/>
              <a:t>xvalues</a:t>
            </a:r>
            <a:r>
              <a:rPr lang="en-US" dirty="0" smtClean="0"/>
              <a:t> for heat release and h radical production</a:t>
            </a:r>
          </a:p>
          <a:p>
            <a:endParaRPr lang="en-US" dirty="0"/>
          </a:p>
          <a:p>
            <a:r>
              <a:rPr lang="en-US" dirty="0" smtClean="0"/>
              <a:t>Both mechanisms agree well with the detailed mechanism, mainly because these plots only reflect heat release, the chemical fidelity preserved in the mechanism of extended x-values will be shown in the next slide.</a:t>
            </a:r>
            <a:endParaRPr lang="en-US" dirty="0"/>
          </a:p>
          <a:p>
            <a:endParaRPr lang="en-US" dirty="0"/>
          </a:p>
        </p:txBody>
      </p:sp>
      <p:pic>
        <p:nvPicPr>
          <p:cNvPr id="10" name="Picture 9"/>
          <p:cNvPicPr/>
          <p:nvPr/>
        </p:nvPicPr>
        <p:blipFill rotWithShape="1">
          <a:blip r:embed="rId2"/>
          <a:srcRect l="1923" t="95068" r="51094" b="2305"/>
          <a:stretch/>
        </p:blipFill>
        <p:spPr bwMode="auto">
          <a:xfrm>
            <a:off x="-152400" y="5806965"/>
            <a:ext cx="4724400" cy="315311"/>
          </a:xfrm>
          <a:prstGeom prst="rect">
            <a:avLst/>
          </a:prstGeom>
          <a:noFill/>
          <a:ln w="9525">
            <a:noFill/>
            <a:miter lim="800000"/>
            <a:headEnd/>
            <a:tailEnd/>
          </a:ln>
        </p:spPr>
      </p:pic>
      <p:sp>
        <p:nvSpPr>
          <p:cNvPr id="9" name="TextBox 8"/>
          <p:cNvSpPr txBox="1"/>
          <p:nvPr/>
        </p:nvSpPr>
        <p:spPr>
          <a:xfrm>
            <a:off x="1295400" y="6172200"/>
            <a:ext cx="9296400" cy="461665"/>
          </a:xfrm>
          <a:prstGeom prst="rect">
            <a:avLst/>
          </a:prstGeom>
          <a:noFill/>
        </p:spPr>
        <p:txBody>
          <a:bodyPr wrap="square" rtlCol="0">
            <a:spAutoFit/>
          </a:bodyPr>
          <a:lstStyle/>
          <a:p>
            <a:r>
              <a:rPr lang="en-US" sz="2400" dirty="0" smtClean="0"/>
              <a:t>Similar accuracy for mechanisms from Set I </a:t>
            </a:r>
            <a:r>
              <a:rPr lang="en-US" sz="2400" dirty="0" err="1" smtClean="0"/>
              <a:t>vs</a:t>
            </a:r>
            <a:r>
              <a:rPr lang="en-US" sz="2400" dirty="0" smtClean="0"/>
              <a:t> Set II</a:t>
            </a:r>
            <a:endParaRPr lang="en-US" dirty="0"/>
          </a:p>
        </p:txBody>
      </p:sp>
      <p:sp>
        <p:nvSpPr>
          <p:cNvPr id="2" name="TextBox 1"/>
          <p:cNvSpPr txBox="1"/>
          <p:nvPr/>
        </p:nvSpPr>
        <p:spPr>
          <a:xfrm>
            <a:off x="-6019800" y="934283"/>
            <a:ext cx="5867400" cy="4524315"/>
          </a:xfrm>
          <a:prstGeom prst="rect">
            <a:avLst/>
          </a:prstGeom>
          <a:noFill/>
        </p:spPr>
        <p:txBody>
          <a:bodyPr wrap="square" rtlCol="0">
            <a:spAutoFit/>
          </a:bodyPr>
          <a:lstStyle/>
          <a:p>
            <a:r>
              <a:rPr lang="en-US" dirty="0"/>
              <a:t>This is the validation </a:t>
            </a:r>
            <a:r>
              <a:rPr lang="en-US" dirty="0" smtClean="0"/>
              <a:t>the global parameter of ignition </a:t>
            </a:r>
            <a:r>
              <a:rPr lang="en-US" dirty="0"/>
              <a:t>delay </a:t>
            </a:r>
            <a:r>
              <a:rPr lang="en-US" dirty="0" smtClean="0"/>
              <a:t>which </a:t>
            </a:r>
            <a:r>
              <a:rPr lang="en-US" dirty="0"/>
              <a:t>strongly </a:t>
            </a:r>
            <a:r>
              <a:rPr lang="en-US" dirty="0" smtClean="0"/>
              <a:t>depends </a:t>
            </a:r>
            <a:r>
              <a:rPr lang="en-US" dirty="0"/>
              <a:t>on heat release, </a:t>
            </a:r>
            <a:r>
              <a:rPr lang="en-US" u="sng" dirty="0" smtClean="0"/>
              <a:t>these two mechanism have similar accuracy for ignition delay </a:t>
            </a:r>
            <a:r>
              <a:rPr lang="en-US" dirty="0" smtClean="0"/>
              <a:t>(possibly inaccurate for other things though)</a:t>
            </a:r>
          </a:p>
          <a:p>
            <a:endParaRPr lang="en-US" dirty="0" smtClean="0"/>
          </a:p>
          <a:p>
            <a:r>
              <a:rPr lang="en-US" dirty="0" smtClean="0"/>
              <a:t>Lean case left, rich right</a:t>
            </a:r>
          </a:p>
          <a:p>
            <a:endParaRPr lang="en-US" dirty="0"/>
          </a:p>
          <a:p>
            <a:r>
              <a:rPr lang="en-US" dirty="0" smtClean="0"/>
              <a:t>This agreement  </a:t>
            </a:r>
            <a:r>
              <a:rPr lang="en-US" dirty="0"/>
              <a:t>is not </a:t>
            </a:r>
            <a:r>
              <a:rPr lang="en-US" dirty="0" err="1"/>
              <a:t>suprising</a:t>
            </a:r>
            <a:r>
              <a:rPr lang="en-US" dirty="0"/>
              <a:t> that both match well because of the </a:t>
            </a:r>
            <a:r>
              <a:rPr lang="en-US" u="sng" dirty="0" smtClean="0"/>
              <a:t>small</a:t>
            </a:r>
            <a:r>
              <a:rPr lang="en-US" dirty="0" smtClean="0"/>
              <a:t> </a:t>
            </a:r>
            <a:r>
              <a:rPr lang="en-US" dirty="0" err="1" smtClean="0"/>
              <a:t>xvalue</a:t>
            </a:r>
            <a:r>
              <a:rPr lang="en-US" dirty="0" smtClean="0"/>
              <a:t> </a:t>
            </a:r>
            <a:r>
              <a:rPr lang="en-US" dirty="0"/>
              <a:t> </a:t>
            </a:r>
            <a:r>
              <a:rPr lang="en-US" dirty="0" smtClean="0"/>
              <a:t>of 0.1 </a:t>
            </a:r>
            <a:r>
              <a:rPr lang="en-US" dirty="0"/>
              <a:t>specified for heat release.  Therefore if you want to look at heat release, the global parameters should </a:t>
            </a:r>
            <a:r>
              <a:rPr lang="en-US" dirty="0" smtClean="0"/>
              <a:t>agree </a:t>
            </a:r>
            <a:r>
              <a:rPr lang="en-US" dirty="0"/>
              <a:t>well with the detailed </a:t>
            </a:r>
            <a:r>
              <a:rPr lang="en-US" dirty="0" smtClean="0"/>
              <a:t>mechanism.</a:t>
            </a:r>
          </a:p>
          <a:p>
            <a:endParaRPr lang="en-US" dirty="0"/>
          </a:p>
          <a:p>
            <a:r>
              <a:rPr lang="en-US" dirty="0" smtClean="0"/>
              <a:t>Transition:</a:t>
            </a:r>
          </a:p>
          <a:p>
            <a:r>
              <a:rPr lang="en-US" dirty="0" smtClean="0"/>
              <a:t>And the mechanisms validate equally well for extinction point, another heat release dependent global parameter</a:t>
            </a:r>
            <a:endParaRPr lang="en-US" dirty="0"/>
          </a:p>
        </p:txBody>
      </p:sp>
    </p:spTree>
    <p:extLst>
      <p:ext uri="{BB962C8B-B14F-4D97-AF65-F5344CB8AC3E}">
        <p14:creationId xmlns:p14="http://schemas.microsoft.com/office/powerpoint/2010/main" val="680854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Mechanism Validation: Perfectly </a:t>
            </a:r>
          </a:p>
          <a:p>
            <a:pPr algn="l"/>
            <a:r>
              <a:rPr lang="en-US" sz="3200" dirty="0" smtClean="0">
                <a:solidFill>
                  <a:srgbClr val="464653"/>
                </a:solidFill>
                <a:latin typeface="Bookman Old Style" pitchFamily="18" charset="0"/>
              </a:rPr>
              <a:t>Stirred Reactor</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pic>
        <p:nvPicPr>
          <p:cNvPr id="15" name="Picture 14"/>
          <p:cNvPicPr/>
          <p:nvPr/>
        </p:nvPicPr>
        <p:blipFill rotWithShape="1">
          <a:blip r:embed="rId2"/>
          <a:srcRect l="48885" t="64862" r="4153" b="2305"/>
          <a:stretch/>
        </p:blipFill>
        <p:spPr bwMode="auto">
          <a:xfrm>
            <a:off x="4419600" y="2115978"/>
            <a:ext cx="4724400" cy="3980022"/>
          </a:xfrm>
          <a:prstGeom prst="rect">
            <a:avLst/>
          </a:prstGeom>
          <a:noFill/>
          <a:ln w="9525">
            <a:noFill/>
            <a:miter lim="800000"/>
            <a:headEnd/>
            <a:tailEnd/>
          </a:ln>
        </p:spPr>
      </p:pic>
      <p:sp>
        <p:nvSpPr>
          <p:cNvPr id="17" name="TextBox 16"/>
          <p:cNvSpPr txBox="1"/>
          <p:nvPr/>
        </p:nvSpPr>
        <p:spPr>
          <a:xfrm>
            <a:off x="9220200" y="-1371600"/>
            <a:ext cx="4724400" cy="11172289"/>
          </a:xfrm>
          <a:prstGeom prst="rect">
            <a:avLst/>
          </a:prstGeom>
          <a:noFill/>
        </p:spPr>
        <p:txBody>
          <a:bodyPr wrap="square" rtlCol="0">
            <a:spAutoFit/>
          </a:bodyPr>
          <a:lstStyle/>
          <a:p>
            <a:r>
              <a:rPr lang="en-US" dirty="0" smtClean="0"/>
              <a:t>Here we have a comparison of the detailed biodiesel mechanism, with both set 1 and 2, which we just previously discussed, both using DRGX preprocessing with two sets of expert </a:t>
            </a:r>
            <a:r>
              <a:rPr lang="en-US" dirty="0" err="1" smtClean="0"/>
              <a:t>knonwledge</a:t>
            </a:r>
            <a:r>
              <a:rPr lang="en-US" dirty="0" smtClean="0"/>
              <a:t>.</a:t>
            </a:r>
          </a:p>
          <a:p>
            <a:endParaRPr lang="en-US" dirty="0"/>
          </a:p>
          <a:p>
            <a:r>
              <a:rPr lang="en-US" dirty="0"/>
              <a:t>The parameter range was</a:t>
            </a:r>
          </a:p>
          <a:p>
            <a:r>
              <a:rPr lang="en-US" dirty="0"/>
              <a:t>equivalence ratio from 0.5 to 2.0</a:t>
            </a:r>
          </a:p>
          <a:p>
            <a:r>
              <a:rPr lang="en-US" dirty="0"/>
              <a:t>pressure from 1 to 100 </a:t>
            </a:r>
            <a:r>
              <a:rPr lang="en-US" dirty="0" err="1"/>
              <a:t>atm</a:t>
            </a:r>
            <a:endParaRPr lang="en-US" dirty="0"/>
          </a:p>
          <a:p>
            <a:r>
              <a:rPr lang="en-US" dirty="0"/>
              <a:t>Initial temperature from 700 to 1800K for auto-ignition.</a:t>
            </a:r>
          </a:p>
          <a:p>
            <a:r>
              <a:rPr lang="en-US" dirty="0"/>
              <a:t>Initial temperature of 300K for Perfectly stirred reaction</a:t>
            </a:r>
          </a:p>
          <a:p>
            <a:endParaRPr lang="en-US" dirty="0" smtClean="0"/>
          </a:p>
          <a:p>
            <a:r>
              <a:rPr lang="en-US" dirty="0" err="1" smtClean="0"/>
              <a:t>Autoignition</a:t>
            </a:r>
            <a:r>
              <a:rPr lang="en-US" dirty="0" smtClean="0"/>
              <a:t> is on the left which features ignition delay as a function of the inverse of temperature.</a:t>
            </a:r>
          </a:p>
          <a:p>
            <a:r>
              <a:rPr lang="en-US" dirty="0" smtClean="0"/>
              <a:t> </a:t>
            </a:r>
            <a:r>
              <a:rPr lang="en-US" dirty="0"/>
              <a:t>A</a:t>
            </a:r>
            <a:r>
              <a:rPr lang="en-US" dirty="0" smtClean="0"/>
              <a:t>nd perfectly stirred reactor, PSR, is on the right, which features temperature as a function of resonance time.  PSR has a stable upper branch, and unstable middle branch.  The turning point is conventionally defined as the extinction point.</a:t>
            </a:r>
          </a:p>
          <a:p>
            <a:endParaRPr lang="en-US" dirty="0"/>
          </a:p>
          <a:p>
            <a:r>
              <a:rPr lang="en-US" dirty="0" smtClean="0"/>
              <a:t>-The line is the detailed 3299 species mechanism from LLNL.</a:t>
            </a:r>
          </a:p>
          <a:p>
            <a:r>
              <a:rPr lang="en-US" dirty="0" smtClean="0"/>
              <a:t>-The circle is the 1504 species DRGX mechanism of Set2 with an extended list of high accuracy requirements just shown in the previous table.</a:t>
            </a:r>
          </a:p>
          <a:p>
            <a:r>
              <a:rPr lang="en-US" dirty="0" smtClean="0"/>
              <a:t>-The plus is the 540 species mechanism, with only </a:t>
            </a:r>
            <a:r>
              <a:rPr lang="en-US" dirty="0" err="1" smtClean="0"/>
              <a:t>xvalues</a:t>
            </a:r>
            <a:r>
              <a:rPr lang="en-US" dirty="0" smtClean="0"/>
              <a:t> for heat release and h radical production</a:t>
            </a:r>
          </a:p>
          <a:p>
            <a:endParaRPr lang="en-US" dirty="0"/>
          </a:p>
          <a:p>
            <a:r>
              <a:rPr lang="en-US" dirty="0" smtClean="0"/>
              <a:t>Both mechanisms agree well with the detailed mechanism, mainly because these plots only reflect heat release, the chemical fidelity preserved in the mechanism of extended x-values will be shown in the next slide.</a:t>
            </a:r>
            <a:endParaRPr lang="en-US" dirty="0"/>
          </a:p>
          <a:p>
            <a:endParaRPr lang="en-US" dirty="0"/>
          </a:p>
        </p:txBody>
      </p:sp>
      <p:pic>
        <p:nvPicPr>
          <p:cNvPr id="9" name="Picture 8"/>
          <p:cNvPicPr/>
          <p:nvPr/>
        </p:nvPicPr>
        <p:blipFill rotWithShape="1">
          <a:blip r:embed="rId2"/>
          <a:srcRect l="48885" t="3890" r="4153" b="65169"/>
          <a:stretch/>
        </p:blipFill>
        <p:spPr bwMode="auto">
          <a:xfrm>
            <a:off x="-76200" y="2057400"/>
            <a:ext cx="4648200" cy="3733800"/>
          </a:xfrm>
          <a:prstGeom prst="rect">
            <a:avLst/>
          </a:prstGeom>
          <a:noFill/>
          <a:ln w="9525">
            <a:noFill/>
            <a:miter lim="800000"/>
            <a:headEnd/>
            <a:tailEnd/>
          </a:ln>
        </p:spPr>
      </p:pic>
      <p:sp>
        <p:nvSpPr>
          <p:cNvPr id="2" name="Rectangle 1"/>
          <p:cNvSpPr/>
          <p:nvPr/>
        </p:nvSpPr>
        <p:spPr>
          <a:xfrm>
            <a:off x="7935310" y="3924300"/>
            <a:ext cx="751490" cy="181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rotWithShape="1">
          <a:blip r:embed="rId2"/>
          <a:srcRect l="10207" t="78608" r="81510" b="16401"/>
          <a:stretch/>
        </p:blipFill>
        <p:spPr bwMode="auto">
          <a:xfrm>
            <a:off x="7935310" y="3962400"/>
            <a:ext cx="832945" cy="599090"/>
          </a:xfrm>
          <a:prstGeom prst="rect">
            <a:avLst/>
          </a:prstGeom>
          <a:noFill/>
          <a:ln w="9525">
            <a:noFill/>
            <a:miter lim="800000"/>
            <a:headEnd/>
            <a:tailEnd/>
          </a:ln>
        </p:spPr>
      </p:pic>
      <p:pic>
        <p:nvPicPr>
          <p:cNvPr id="12" name="Picture 11"/>
          <p:cNvPicPr/>
          <p:nvPr/>
        </p:nvPicPr>
        <p:blipFill rotWithShape="1">
          <a:blip r:embed="rId2"/>
          <a:srcRect l="10217" t="67447" r="77383" b="24243"/>
          <a:stretch/>
        </p:blipFill>
        <p:spPr bwMode="auto">
          <a:xfrm>
            <a:off x="734291" y="2202873"/>
            <a:ext cx="1246909" cy="997527"/>
          </a:xfrm>
          <a:prstGeom prst="rect">
            <a:avLst/>
          </a:prstGeom>
          <a:noFill/>
          <a:ln w="9525">
            <a:noFill/>
            <a:miter lim="800000"/>
            <a:headEnd/>
            <a:tailEnd/>
          </a:ln>
        </p:spPr>
      </p:pic>
      <p:pic>
        <p:nvPicPr>
          <p:cNvPr id="13" name="Picture 12"/>
          <p:cNvPicPr/>
          <p:nvPr/>
        </p:nvPicPr>
        <p:blipFill rotWithShape="1">
          <a:blip r:embed="rId2"/>
          <a:srcRect l="48885" t="95386" r="4153" b="2305"/>
          <a:stretch/>
        </p:blipFill>
        <p:spPr bwMode="auto">
          <a:xfrm>
            <a:off x="-76200" y="5791200"/>
            <a:ext cx="4724400" cy="279862"/>
          </a:xfrm>
          <a:prstGeom prst="rect">
            <a:avLst/>
          </a:prstGeom>
          <a:noFill/>
          <a:ln w="9525">
            <a:noFill/>
            <a:miter lim="800000"/>
            <a:headEnd/>
            <a:tailEnd/>
          </a:ln>
        </p:spPr>
      </p:pic>
      <p:sp>
        <p:nvSpPr>
          <p:cNvPr id="3" name="TextBox 2"/>
          <p:cNvSpPr txBox="1"/>
          <p:nvPr/>
        </p:nvSpPr>
        <p:spPr>
          <a:xfrm>
            <a:off x="1295400" y="6172200"/>
            <a:ext cx="9296400" cy="461665"/>
          </a:xfrm>
          <a:prstGeom prst="rect">
            <a:avLst/>
          </a:prstGeom>
          <a:noFill/>
        </p:spPr>
        <p:txBody>
          <a:bodyPr wrap="square" rtlCol="0">
            <a:spAutoFit/>
          </a:bodyPr>
          <a:lstStyle/>
          <a:p>
            <a:r>
              <a:rPr lang="en-US" sz="2400" dirty="0" smtClean="0"/>
              <a:t>Similar accuracy for mechanisms from Set I </a:t>
            </a:r>
            <a:r>
              <a:rPr lang="en-US" sz="2400" dirty="0" err="1" smtClean="0"/>
              <a:t>vs</a:t>
            </a:r>
            <a:r>
              <a:rPr lang="en-US" sz="2400" dirty="0" smtClean="0"/>
              <a:t> Set II</a:t>
            </a:r>
            <a:endParaRPr lang="en-US" dirty="0"/>
          </a:p>
        </p:txBody>
      </p:sp>
      <p:sp>
        <p:nvSpPr>
          <p:cNvPr id="4" name="TextBox 3"/>
          <p:cNvSpPr txBox="1"/>
          <p:nvPr/>
        </p:nvSpPr>
        <p:spPr>
          <a:xfrm>
            <a:off x="-6400800" y="-381000"/>
            <a:ext cx="5943600" cy="2585323"/>
          </a:xfrm>
          <a:prstGeom prst="rect">
            <a:avLst/>
          </a:prstGeom>
          <a:noFill/>
        </p:spPr>
        <p:txBody>
          <a:bodyPr wrap="square" rtlCol="0">
            <a:spAutoFit/>
          </a:bodyPr>
          <a:lstStyle/>
          <a:p>
            <a:endParaRPr lang="en-US" dirty="0" smtClean="0"/>
          </a:p>
          <a:p>
            <a:r>
              <a:rPr lang="en-US" dirty="0" smtClean="0"/>
              <a:t>“Say pressures”</a:t>
            </a:r>
          </a:p>
          <a:p>
            <a:endParaRPr lang="en-US" dirty="0"/>
          </a:p>
          <a:p>
            <a:r>
              <a:rPr lang="en-US" u="sng" dirty="0" smtClean="0"/>
              <a:t>Again because of such a small </a:t>
            </a:r>
            <a:r>
              <a:rPr lang="en-US" u="sng" dirty="0" err="1" smtClean="0"/>
              <a:t>xvalue</a:t>
            </a:r>
            <a:r>
              <a:rPr lang="en-US" u="sng" dirty="0" smtClean="0"/>
              <a:t>, the extinction times are quite accurate for our two mechanisms </a:t>
            </a:r>
          </a:p>
          <a:p>
            <a:endParaRPr lang="en-US" dirty="0"/>
          </a:p>
          <a:p>
            <a:r>
              <a:rPr lang="en-US" dirty="0" smtClean="0"/>
              <a:t>Transition:</a:t>
            </a:r>
          </a:p>
          <a:p>
            <a:r>
              <a:rPr lang="en-US" dirty="0" smtClean="0"/>
              <a:t>However </a:t>
            </a:r>
            <a:r>
              <a:rPr lang="en-US" dirty="0"/>
              <a:t>lets next see if its the same conditions for species profiles. </a:t>
            </a:r>
          </a:p>
        </p:txBody>
      </p:sp>
    </p:spTree>
    <p:extLst>
      <p:ext uri="{BB962C8B-B14F-4D97-AF65-F5344CB8AC3E}">
        <p14:creationId xmlns:p14="http://schemas.microsoft.com/office/powerpoint/2010/main" val="2563352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Further Validation: </a:t>
            </a:r>
            <a:r>
              <a:rPr lang="en-US" sz="3200" dirty="0" err="1" smtClean="0">
                <a:solidFill>
                  <a:srgbClr val="464653"/>
                </a:solidFill>
                <a:latin typeface="Bookman Old Style" pitchFamily="18" charset="0"/>
              </a:rPr>
              <a:t>Autoignition</a:t>
            </a:r>
            <a:r>
              <a:rPr lang="en-US" sz="3200" dirty="0" smtClean="0">
                <a:solidFill>
                  <a:srgbClr val="464653"/>
                </a:solidFill>
                <a:latin typeface="Bookman Old Style" pitchFamily="18" charset="0"/>
              </a:rPr>
              <a:t> </a:t>
            </a:r>
          </a:p>
          <a:p>
            <a:pPr algn="l"/>
            <a:r>
              <a:rPr lang="en-US" sz="3200" dirty="0" smtClean="0">
                <a:solidFill>
                  <a:srgbClr val="464653"/>
                </a:solidFill>
                <a:latin typeface="Bookman Old Style" pitchFamily="18" charset="0"/>
              </a:rPr>
              <a:t>Species Concentration</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pic>
        <p:nvPicPr>
          <p:cNvPr id="17" name="Picture 16"/>
          <p:cNvPicPr/>
          <p:nvPr/>
        </p:nvPicPr>
        <p:blipFill>
          <a:blip r:embed="rId2" cstate="print"/>
          <a:srcRect/>
          <a:stretch>
            <a:fillRect/>
          </a:stretch>
        </p:blipFill>
        <p:spPr bwMode="auto">
          <a:xfrm>
            <a:off x="228600" y="1447800"/>
            <a:ext cx="8686800" cy="4191000"/>
          </a:xfrm>
          <a:prstGeom prst="rect">
            <a:avLst/>
          </a:prstGeom>
          <a:noFill/>
          <a:ln w="9525">
            <a:noFill/>
            <a:miter lim="800000"/>
            <a:headEnd/>
            <a:tailEnd/>
          </a:ln>
        </p:spPr>
      </p:pic>
      <p:sp>
        <p:nvSpPr>
          <p:cNvPr id="11" name="TextBox 10"/>
          <p:cNvSpPr txBox="1"/>
          <p:nvPr/>
        </p:nvSpPr>
        <p:spPr>
          <a:xfrm>
            <a:off x="9220200" y="-1447800"/>
            <a:ext cx="5334000" cy="13665279"/>
          </a:xfrm>
          <a:prstGeom prst="rect">
            <a:avLst/>
          </a:prstGeom>
          <a:noFill/>
        </p:spPr>
        <p:txBody>
          <a:bodyPr wrap="square" rtlCol="0">
            <a:spAutoFit/>
          </a:bodyPr>
          <a:lstStyle/>
          <a:p>
            <a:r>
              <a:rPr lang="en-US" dirty="0"/>
              <a:t>Here </a:t>
            </a:r>
            <a:r>
              <a:rPr lang="en-US" dirty="0" smtClean="0"/>
              <a:t>continue our comparison </a:t>
            </a:r>
            <a:r>
              <a:rPr lang="en-US" dirty="0"/>
              <a:t>of the detailed biodiesel mechanism, with </a:t>
            </a:r>
            <a:r>
              <a:rPr lang="en-US" dirty="0" smtClean="0"/>
              <a:t>set </a:t>
            </a:r>
            <a:r>
              <a:rPr lang="en-US" dirty="0"/>
              <a:t>1 and </a:t>
            </a:r>
            <a:r>
              <a:rPr lang="en-US" dirty="0" smtClean="0"/>
              <a:t>2, both </a:t>
            </a:r>
            <a:r>
              <a:rPr lang="en-US" dirty="0"/>
              <a:t>using DRGX preprocessing with two sets of expert </a:t>
            </a:r>
            <a:r>
              <a:rPr lang="en-US" dirty="0" smtClean="0"/>
              <a:t>knowledge.</a:t>
            </a:r>
          </a:p>
          <a:p>
            <a:endParaRPr lang="en-US" dirty="0"/>
          </a:p>
          <a:p>
            <a:r>
              <a:rPr lang="en-US" dirty="0" smtClean="0"/>
              <a:t>To </a:t>
            </a:r>
            <a:r>
              <a:rPr lang="en-US" dirty="0" err="1" smtClean="0"/>
              <a:t>futher</a:t>
            </a:r>
            <a:r>
              <a:rPr lang="en-US" dirty="0" smtClean="0"/>
              <a:t> show the difference of chemical fidelity between the two skeletal mechanisms, we Compare the </a:t>
            </a:r>
            <a:r>
              <a:rPr lang="en-US" dirty="0"/>
              <a:t>species concentrations calculated using the detailed and skeletal mechanisms for auto-ignition of stoichiometric biodiesel-air at pressure of 10atm and initial temperature of 850K. </a:t>
            </a:r>
          </a:p>
          <a:p>
            <a:endParaRPr lang="en-US" dirty="0" smtClean="0"/>
          </a:p>
          <a:p>
            <a:r>
              <a:rPr lang="en-US" dirty="0"/>
              <a:t>-The line is the detailed 3299 species mechanism from LLNL.</a:t>
            </a:r>
          </a:p>
          <a:p>
            <a:r>
              <a:rPr lang="en-US" dirty="0"/>
              <a:t>-The circle is the 1504 species DRGX mechanism of Set2 with an extended list of high accuracy requirements just shown in the previous table.</a:t>
            </a:r>
          </a:p>
          <a:p>
            <a:r>
              <a:rPr lang="en-US" dirty="0"/>
              <a:t>-The plus is the 540 species mechanism, with only </a:t>
            </a:r>
            <a:r>
              <a:rPr lang="en-US" dirty="0" err="1"/>
              <a:t>xvalues</a:t>
            </a:r>
            <a:r>
              <a:rPr lang="en-US" dirty="0"/>
              <a:t> for heat release and h radical production</a:t>
            </a:r>
          </a:p>
          <a:p>
            <a:endParaRPr lang="en-US" dirty="0"/>
          </a:p>
          <a:p>
            <a:endParaRPr lang="en-US" dirty="0" smtClean="0"/>
          </a:p>
          <a:p>
            <a:endParaRPr lang="en-US" dirty="0" smtClean="0"/>
          </a:p>
          <a:p>
            <a:r>
              <a:rPr lang="en-US" dirty="0" smtClean="0"/>
              <a:t>On the left we see the concentration of selected major species including MD, CO, H20, which are important for heat release.</a:t>
            </a:r>
          </a:p>
          <a:p>
            <a:endParaRPr lang="en-US" dirty="0"/>
          </a:p>
          <a:p>
            <a:r>
              <a:rPr lang="en-US" dirty="0" smtClean="0"/>
              <a:t>No surprise here, that all skeletal mechanisms agree closely since the same x-value for heat release was used for both mechanisms.</a:t>
            </a:r>
          </a:p>
          <a:p>
            <a:endParaRPr lang="en-US" dirty="0"/>
          </a:p>
          <a:p>
            <a:r>
              <a:rPr lang="en-US" dirty="0" smtClean="0"/>
              <a:t>The </a:t>
            </a:r>
            <a:r>
              <a:rPr lang="en-US" dirty="0" err="1" smtClean="0"/>
              <a:t>diffrences</a:t>
            </a:r>
            <a:r>
              <a:rPr lang="en-US" dirty="0" smtClean="0"/>
              <a:t> come when we examine the intermediate species on the right.</a:t>
            </a:r>
          </a:p>
          <a:p>
            <a:endParaRPr lang="en-US" dirty="0"/>
          </a:p>
          <a:p>
            <a:r>
              <a:rPr lang="en-US" dirty="0" smtClean="0"/>
              <a:t>Our mechanism which features additional x-values for these intermediate species, is much more accurate.</a:t>
            </a:r>
          </a:p>
          <a:p>
            <a:endParaRPr lang="en-US" dirty="0"/>
          </a:p>
          <a:p>
            <a:r>
              <a:rPr lang="en-US" dirty="0" smtClean="0"/>
              <a:t>Both of these mechanism can be quite useful, </a:t>
            </a:r>
          </a:p>
          <a:p>
            <a:r>
              <a:rPr lang="en-US" dirty="0" smtClean="0"/>
              <a:t>The smaller sk540 can be useful in practical engine simulations after </a:t>
            </a:r>
            <a:r>
              <a:rPr lang="en-US" dirty="0" err="1" smtClean="0"/>
              <a:t>futher</a:t>
            </a:r>
            <a:r>
              <a:rPr lang="en-US" dirty="0" smtClean="0"/>
              <a:t> reduction, and our larger sk1504 would be great </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sp>
        <p:nvSpPr>
          <p:cNvPr id="3" name="TextBox 2"/>
          <p:cNvSpPr txBox="1"/>
          <p:nvPr/>
        </p:nvSpPr>
        <p:spPr>
          <a:xfrm>
            <a:off x="533400" y="5715000"/>
            <a:ext cx="3733800" cy="830997"/>
          </a:xfrm>
          <a:prstGeom prst="rect">
            <a:avLst/>
          </a:prstGeom>
          <a:noFill/>
        </p:spPr>
        <p:txBody>
          <a:bodyPr wrap="square" rtlCol="0">
            <a:spAutoFit/>
          </a:bodyPr>
          <a:lstStyle/>
          <a:p>
            <a:r>
              <a:rPr lang="en-US" sz="2400" dirty="0" smtClean="0"/>
              <a:t>Similar accuracy for major species</a:t>
            </a:r>
            <a:endParaRPr lang="en-US" sz="2400" dirty="0"/>
          </a:p>
        </p:txBody>
      </p:sp>
      <p:sp>
        <p:nvSpPr>
          <p:cNvPr id="4" name="TextBox 3"/>
          <p:cNvSpPr txBox="1"/>
          <p:nvPr/>
        </p:nvSpPr>
        <p:spPr>
          <a:xfrm>
            <a:off x="4953000" y="5638800"/>
            <a:ext cx="3886200" cy="1015663"/>
          </a:xfrm>
          <a:prstGeom prst="rect">
            <a:avLst/>
          </a:prstGeom>
          <a:noFill/>
        </p:spPr>
        <p:txBody>
          <a:bodyPr wrap="square" rtlCol="0">
            <a:spAutoFit/>
          </a:bodyPr>
          <a:lstStyle/>
          <a:p>
            <a:r>
              <a:rPr lang="en-US" sz="2000" dirty="0" smtClean="0"/>
              <a:t>              C2H2          CH3             H</a:t>
            </a:r>
          </a:p>
          <a:p>
            <a:r>
              <a:rPr lang="en-US" sz="2000" dirty="0" smtClean="0"/>
              <a:t>Set I     default           ..              0.3</a:t>
            </a:r>
          </a:p>
          <a:p>
            <a:r>
              <a:rPr lang="en-US" sz="2000" dirty="0" smtClean="0"/>
              <a:t>Set II       0.2             0.1             0.1</a:t>
            </a:r>
            <a:endParaRPr lang="en-US" sz="2000" dirty="0"/>
          </a:p>
        </p:txBody>
      </p:sp>
      <p:cxnSp>
        <p:nvCxnSpPr>
          <p:cNvPr id="15" name="Straight Connector 14"/>
          <p:cNvCxnSpPr/>
          <p:nvPr/>
        </p:nvCxnSpPr>
        <p:spPr>
          <a:xfrm>
            <a:off x="5715000" y="5638800"/>
            <a:ext cx="0" cy="1015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53000" y="5943600"/>
            <a:ext cx="35814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38950" y="583525"/>
            <a:ext cx="6553200" cy="7294305"/>
          </a:xfrm>
          <a:prstGeom prst="rect">
            <a:avLst/>
          </a:prstGeom>
          <a:noFill/>
        </p:spPr>
        <p:txBody>
          <a:bodyPr wrap="square" rtlCol="0">
            <a:spAutoFit/>
          </a:bodyPr>
          <a:lstStyle/>
          <a:p>
            <a:r>
              <a:rPr lang="en-US" dirty="0"/>
              <a:t>left panel tells us the </a:t>
            </a:r>
            <a:r>
              <a:rPr lang="en-US" dirty="0" err="1"/>
              <a:t>concentation</a:t>
            </a:r>
            <a:r>
              <a:rPr lang="en-US" dirty="0"/>
              <a:t> for major species , while the right hand side is the intermediate species for which we specified different </a:t>
            </a:r>
            <a:r>
              <a:rPr lang="en-US" dirty="0" err="1" smtClean="0"/>
              <a:t>xvalues</a:t>
            </a:r>
            <a:endParaRPr lang="en-US" dirty="0" smtClean="0"/>
          </a:p>
          <a:p>
            <a:endParaRPr lang="en-US" dirty="0"/>
          </a:p>
          <a:p>
            <a:r>
              <a:rPr lang="en-US" u="sng" dirty="0" smtClean="0"/>
              <a:t>We had similar accuracy for the major species, but not the minor species</a:t>
            </a:r>
          </a:p>
          <a:p>
            <a:endParaRPr lang="en-US" dirty="0" smtClean="0"/>
          </a:p>
          <a:p>
            <a:r>
              <a:rPr lang="en-US" u="sng" dirty="0" smtClean="0"/>
              <a:t>‘mention the two sets of </a:t>
            </a:r>
            <a:r>
              <a:rPr lang="en-US" u="sng" dirty="0" err="1" smtClean="0"/>
              <a:t>xvalues</a:t>
            </a:r>
            <a:r>
              <a:rPr lang="en-US" u="sng" dirty="0" smtClean="0"/>
              <a:t>/error tolerances’</a:t>
            </a:r>
          </a:p>
          <a:p>
            <a:r>
              <a:rPr lang="en-US" u="sng" dirty="0" smtClean="0"/>
              <a:t>-for set 1 we had the default error tolerance of .5 for c2h2 and ch3, and an </a:t>
            </a:r>
            <a:r>
              <a:rPr lang="en-US" u="sng" dirty="0" err="1" smtClean="0"/>
              <a:t>xvalue</a:t>
            </a:r>
            <a:r>
              <a:rPr lang="en-US" u="sng" dirty="0" smtClean="0"/>
              <a:t> of 0.3 for H radical</a:t>
            </a:r>
          </a:p>
          <a:p>
            <a:r>
              <a:rPr lang="en-US" u="sng" dirty="0" smtClean="0"/>
              <a:t>-for set two we had lower tolerances for each because of assigning </a:t>
            </a:r>
            <a:r>
              <a:rPr lang="en-US" u="sng" dirty="0" err="1" smtClean="0"/>
              <a:t>xvalues</a:t>
            </a:r>
            <a:endParaRPr lang="en-US" u="sng" dirty="0"/>
          </a:p>
          <a:p>
            <a:endParaRPr lang="en-US" dirty="0"/>
          </a:p>
          <a:p>
            <a:r>
              <a:rPr lang="en-US" dirty="0"/>
              <a:t>We used these 3 species md co and water to show what happened to the major species  </a:t>
            </a:r>
            <a:br>
              <a:rPr lang="en-US" dirty="0"/>
            </a:br>
            <a:endParaRPr lang="en-US" dirty="0"/>
          </a:p>
          <a:p>
            <a:r>
              <a:rPr lang="en-US" dirty="0" smtClean="0"/>
              <a:t>MD </a:t>
            </a:r>
            <a:r>
              <a:rPr lang="en-US" dirty="0"/>
              <a:t>when higher concentration all agree very well, this is because we specified the same heat release </a:t>
            </a:r>
            <a:r>
              <a:rPr lang="en-US" dirty="0" err="1"/>
              <a:t>xvalue</a:t>
            </a:r>
            <a:r>
              <a:rPr lang="en-US" dirty="0"/>
              <a:t>  </a:t>
            </a:r>
            <a:br>
              <a:rPr lang="en-US" dirty="0"/>
            </a:br>
            <a:endParaRPr lang="en-US" dirty="0"/>
          </a:p>
          <a:p>
            <a:r>
              <a:rPr lang="en-US" dirty="0" err="1" smtClean="0"/>
              <a:t>WHen</a:t>
            </a:r>
            <a:r>
              <a:rPr lang="en-US" dirty="0" smtClean="0"/>
              <a:t> </a:t>
            </a:r>
            <a:r>
              <a:rPr lang="en-US" dirty="0"/>
              <a:t>the fuel becomes very low in concentration its not that important for heat release any more </a:t>
            </a:r>
            <a:endParaRPr lang="en-US" dirty="0" smtClean="0"/>
          </a:p>
          <a:p>
            <a:endParaRPr lang="en-US" dirty="0"/>
          </a:p>
          <a:p>
            <a:r>
              <a:rPr lang="en-US" dirty="0" smtClean="0"/>
              <a:t>For the intermediate species on the right we can  see a major </a:t>
            </a:r>
            <a:r>
              <a:rPr lang="en-US" dirty="0"/>
              <a:t>difference </a:t>
            </a:r>
            <a:r>
              <a:rPr lang="en-US" dirty="0" smtClean="0"/>
              <a:t>, which shows the </a:t>
            </a:r>
            <a:r>
              <a:rPr lang="en-US" dirty="0"/>
              <a:t>effect of the different </a:t>
            </a:r>
            <a:r>
              <a:rPr lang="en-US" dirty="0" err="1"/>
              <a:t>xvalues</a:t>
            </a:r>
            <a:r>
              <a:rPr lang="en-US" dirty="0"/>
              <a:t> on the species in </a:t>
            </a:r>
            <a:r>
              <a:rPr lang="en-US" dirty="0" err="1"/>
              <a:t>teh</a:t>
            </a:r>
            <a:r>
              <a:rPr lang="en-US" dirty="0"/>
              <a:t> skeletal mechanism</a:t>
            </a:r>
          </a:p>
          <a:p>
            <a:endParaRPr lang="en-US" dirty="0"/>
          </a:p>
        </p:txBody>
      </p:sp>
    </p:spTree>
    <p:extLst>
      <p:ext uri="{BB962C8B-B14F-4D97-AF65-F5344CB8AC3E}">
        <p14:creationId xmlns:p14="http://schemas.microsoft.com/office/powerpoint/2010/main" val="2546828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r>
              <a:rPr lang="en-US" sz="2600" dirty="0" smtClean="0">
                <a:latin typeface="Gill Sans MT" pitchFamily="34" charset="0"/>
              </a:rPr>
              <a:t>Background</a:t>
            </a:r>
          </a:p>
          <a:p>
            <a:r>
              <a:rPr lang="en-US" sz="2600" dirty="0" smtClean="0">
                <a:latin typeface="Gill Sans MT" pitchFamily="34" charset="0"/>
              </a:rPr>
              <a:t>The </a:t>
            </a:r>
            <a:r>
              <a:rPr lang="en-US" sz="2600" dirty="0" smtClean="0">
                <a:solidFill>
                  <a:srgbClr val="0000DA"/>
                </a:solidFill>
                <a:latin typeface="Gill Sans MT" pitchFamily="34" charset="0"/>
              </a:rPr>
              <a:t>Direct Relation Graph with Expert Knowledge (DRG-X)</a:t>
            </a:r>
            <a:r>
              <a:rPr lang="en-US" sz="2600" dirty="0" smtClean="0">
                <a:latin typeface="Gill Sans MT" pitchFamily="34" charset="0"/>
              </a:rPr>
              <a:t> method for chemical reduction</a:t>
            </a:r>
          </a:p>
          <a:p>
            <a:r>
              <a:rPr lang="en-US" sz="2600" dirty="0" smtClean="0">
                <a:latin typeface="Gill Sans MT" pitchFamily="34" charset="0"/>
              </a:rPr>
              <a:t>Demonstration of DRG-X with large kinetic mechanisms</a:t>
            </a:r>
          </a:p>
          <a:p>
            <a:r>
              <a:rPr lang="en-US" sz="2600" dirty="0" smtClean="0">
                <a:latin typeface="Gill Sans MT" pitchFamily="34" charset="0"/>
              </a:rPr>
              <a:t>Summary</a:t>
            </a:r>
            <a:endParaRPr lang="en-US" sz="2600" dirty="0">
              <a:latin typeface="Gill Sans MT" pitchFamily="34" charset="0"/>
            </a:endParaRPr>
          </a:p>
        </p:txBody>
      </p:sp>
      <p:sp>
        <p:nvSpPr>
          <p:cNvPr id="5"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Outline</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144000" y="0"/>
            <a:ext cx="5715000" cy="2031325"/>
          </a:xfrm>
          <a:prstGeom prst="rect">
            <a:avLst/>
          </a:prstGeom>
          <a:noFill/>
        </p:spPr>
        <p:txBody>
          <a:bodyPr wrap="square" rtlCol="0">
            <a:spAutoFit/>
          </a:bodyPr>
          <a:lstStyle/>
          <a:p>
            <a:r>
              <a:rPr lang="en-US" dirty="0" smtClean="0"/>
              <a:t>So for today’s discussion we will first talk about</a:t>
            </a:r>
          </a:p>
          <a:p>
            <a:r>
              <a:rPr lang="en-US" dirty="0" smtClean="0"/>
              <a:t>“first bullet”</a:t>
            </a:r>
          </a:p>
          <a:p>
            <a:r>
              <a:rPr lang="en-US" dirty="0" smtClean="0"/>
              <a:t>Then go into the “2</a:t>
            </a:r>
            <a:r>
              <a:rPr lang="en-US" baseline="30000" dirty="0" smtClean="0"/>
              <a:t>nd</a:t>
            </a:r>
            <a:r>
              <a:rPr lang="en-US" dirty="0" smtClean="0"/>
              <a:t> bullet” methodology which we call DRGX</a:t>
            </a:r>
          </a:p>
          <a:p>
            <a:r>
              <a:rPr lang="en-US" dirty="0" smtClean="0"/>
              <a:t>This we will show “3</a:t>
            </a:r>
            <a:r>
              <a:rPr lang="en-US" baseline="30000" dirty="0" smtClean="0"/>
              <a:t>rd</a:t>
            </a:r>
            <a:r>
              <a:rPr lang="en-US" dirty="0" smtClean="0"/>
              <a:t> bullet”</a:t>
            </a:r>
          </a:p>
          <a:p>
            <a:r>
              <a:rPr lang="en-US" dirty="0" smtClean="0"/>
              <a:t>And then we will summarize the important features that DRGX brings to chemical mechanism reduction</a:t>
            </a:r>
            <a:endParaRPr lang="en-US" dirty="0"/>
          </a:p>
        </p:txBody>
      </p:sp>
    </p:spTree>
    <p:extLst>
      <p:ext uri="{BB962C8B-B14F-4D97-AF65-F5344CB8AC3E}">
        <p14:creationId xmlns:p14="http://schemas.microsoft.com/office/powerpoint/2010/main" val="1060421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Summary</a:t>
            </a:r>
            <a:endParaRPr lang="en-US" sz="3200" dirty="0">
              <a:solidFill>
                <a:srgbClr val="464653"/>
              </a:solidFill>
              <a:latin typeface="Bookman Old Style" pitchFamily="18" charset="0"/>
            </a:endParaRPr>
          </a:p>
        </p:txBody>
      </p:sp>
      <p:cxnSp>
        <p:nvCxnSpPr>
          <p:cNvPr id="7" name="Straight Connector 6"/>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457199" y="1371600"/>
            <a:ext cx="765957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latin typeface="Gill Sans MT" pitchFamily="34" charset="0"/>
              </a:rPr>
              <a:t>DRG-X formulated for species-specific error control</a:t>
            </a:r>
          </a:p>
          <a:p>
            <a:endParaRPr lang="en-US" sz="2600" dirty="0">
              <a:latin typeface="Gill Sans MT" pitchFamily="34" charset="0"/>
            </a:endParaRPr>
          </a:p>
          <a:p>
            <a:r>
              <a:rPr lang="en-US" sz="2600" dirty="0" smtClean="0">
                <a:latin typeface="Gill Sans MT" pitchFamily="34" charset="0"/>
              </a:rPr>
              <a:t>N-</a:t>
            </a:r>
            <a:r>
              <a:rPr lang="en-US" sz="2600" dirty="0" err="1" smtClean="0">
                <a:latin typeface="Gill Sans MT" pitchFamily="34" charset="0"/>
              </a:rPr>
              <a:t>Dodecane</a:t>
            </a:r>
            <a:r>
              <a:rPr lang="en-US" sz="2600" dirty="0" smtClean="0">
                <a:latin typeface="Gill Sans MT" pitchFamily="34" charset="0"/>
              </a:rPr>
              <a:t> &amp; biodiesel mechanism used for demonstration </a:t>
            </a:r>
            <a:endParaRPr lang="en-US" sz="2200" dirty="0" smtClean="0">
              <a:latin typeface="Gill Sans MT" pitchFamily="34" charset="0"/>
            </a:endParaRPr>
          </a:p>
          <a:p>
            <a:pPr lvl="1"/>
            <a:endParaRPr lang="en-US" sz="2200" dirty="0">
              <a:latin typeface="Gill Sans MT" pitchFamily="34" charset="0"/>
            </a:endParaRPr>
          </a:p>
          <a:p>
            <a:r>
              <a:rPr lang="en-US" sz="2600" dirty="0" smtClean="0">
                <a:latin typeface="Gill Sans MT" pitchFamily="34" charset="0"/>
              </a:rPr>
              <a:t>Usage of DRG-X</a:t>
            </a:r>
          </a:p>
          <a:p>
            <a:pPr marL="0" indent="0">
              <a:buNone/>
            </a:pPr>
            <a:r>
              <a:rPr lang="en-US" sz="2600" dirty="0">
                <a:latin typeface="Gill Sans MT" pitchFamily="34" charset="0"/>
              </a:rPr>
              <a:t>	</a:t>
            </a:r>
            <a:r>
              <a:rPr lang="en-US" sz="2600" dirty="0" smtClean="0">
                <a:latin typeface="Gill Sans MT" pitchFamily="34" charset="0"/>
              </a:rPr>
              <a:t>1. Mechanism reduction for detailed kinetics study</a:t>
            </a:r>
          </a:p>
          <a:p>
            <a:pPr marL="0" indent="0">
              <a:buNone/>
            </a:pPr>
            <a:r>
              <a:rPr lang="en-US" sz="2600" dirty="0">
                <a:latin typeface="Gill Sans MT" pitchFamily="34" charset="0"/>
              </a:rPr>
              <a:t>	</a:t>
            </a:r>
            <a:r>
              <a:rPr lang="en-US" sz="2600" dirty="0" smtClean="0">
                <a:latin typeface="Gill Sans MT" pitchFamily="34" charset="0"/>
              </a:rPr>
              <a:t>2. May result in smaller mechanisms by allowing larger </a:t>
            </a:r>
            <a:r>
              <a:rPr lang="en-US" sz="2800" dirty="0" smtClean="0">
                <a:sym typeface="Symbol"/>
              </a:rPr>
              <a:t>, and small X</a:t>
            </a:r>
            <a:r>
              <a:rPr lang="en-US" sz="2800" baseline="-25000" dirty="0" smtClean="0">
                <a:sym typeface="Symbol"/>
              </a:rPr>
              <a:t>Q</a:t>
            </a:r>
            <a:endParaRPr lang="en-US" sz="2600" baseline="-25000" dirty="0" smtClean="0">
              <a:latin typeface="Gill Sans MT" pitchFamily="34" charset="0"/>
            </a:endParaRPr>
          </a:p>
          <a:p>
            <a:pPr marL="457200" lvl="1" indent="0">
              <a:buNone/>
            </a:pPr>
            <a:endParaRPr lang="en-US" sz="1800" dirty="0">
              <a:latin typeface="Gill Sans MT" pitchFamily="34" charset="0"/>
            </a:endParaRPr>
          </a:p>
          <a:p>
            <a:pPr marL="457200" lvl="1" indent="0">
              <a:buNone/>
            </a:pPr>
            <a:endParaRPr lang="en-US" sz="1800" dirty="0" smtClean="0">
              <a:latin typeface="Gill Sans MT" pitchFamily="34" charset="0"/>
            </a:endParaRPr>
          </a:p>
          <a:p>
            <a:pPr marL="457200" lvl="1" indent="0">
              <a:buNone/>
            </a:pPr>
            <a:endParaRPr lang="en-US" sz="1800" dirty="0" smtClean="0">
              <a:latin typeface="Gill Sans MT" pitchFamily="34" charset="0"/>
            </a:endParaRPr>
          </a:p>
        </p:txBody>
      </p:sp>
      <p:sp>
        <p:nvSpPr>
          <p:cNvPr id="2" name="TextBox 1"/>
          <p:cNvSpPr txBox="1"/>
          <p:nvPr/>
        </p:nvSpPr>
        <p:spPr>
          <a:xfrm>
            <a:off x="-3581400" y="3505200"/>
            <a:ext cx="3429000" cy="646331"/>
          </a:xfrm>
          <a:prstGeom prst="rect">
            <a:avLst/>
          </a:prstGeom>
          <a:noFill/>
        </p:spPr>
        <p:txBody>
          <a:bodyPr wrap="square" rtlCol="0">
            <a:spAutoFit/>
          </a:bodyPr>
          <a:lstStyle/>
          <a:p>
            <a:r>
              <a:rPr lang="en-US" dirty="0" smtClean="0"/>
              <a:t>I would like you to leave to today with two points about DRGX</a:t>
            </a:r>
            <a:endParaRPr lang="en-US" dirty="0"/>
          </a:p>
        </p:txBody>
      </p:sp>
    </p:spTree>
    <p:extLst>
      <p:ext uri="{BB962C8B-B14F-4D97-AF65-F5344CB8AC3E}">
        <p14:creationId xmlns:p14="http://schemas.microsoft.com/office/powerpoint/2010/main" val="1562129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l"/>
            <a:r>
              <a:rPr lang="en-US" sz="3200" dirty="0">
                <a:solidFill>
                  <a:srgbClr val="464653"/>
                </a:solidFill>
                <a:latin typeface="Bookman Old Style" pitchFamily="18" charset="0"/>
              </a:rPr>
              <a:t>Acknowledgements</a:t>
            </a:r>
          </a:p>
        </p:txBody>
      </p:sp>
      <p:sp>
        <p:nvSpPr>
          <p:cNvPr id="3" name="Content Placeholder 2"/>
          <p:cNvSpPr>
            <a:spLocks noGrp="1"/>
          </p:cNvSpPr>
          <p:nvPr>
            <p:ph idx="1"/>
          </p:nvPr>
        </p:nvSpPr>
        <p:spPr/>
        <p:txBody>
          <a:bodyPr>
            <a:normAutofit/>
          </a:bodyPr>
          <a:lstStyle/>
          <a:p>
            <a:r>
              <a:rPr lang="en-US" sz="2000" dirty="0">
                <a:latin typeface="Gill Sans MT" pitchFamily="34" charset="0"/>
              </a:rPr>
              <a:t>The work at University of Connecticut was supported by the National Science Foundation under Grant 0904771. </a:t>
            </a:r>
            <a:endParaRPr lang="en-US" sz="2000" dirty="0" smtClean="0">
              <a:latin typeface="Gill Sans MT" pitchFamily="34" charset="0"/>
            </a:endParaRPr>
          </a:p>
          <a:p>
            <a:endParaRPr lang="en-US" sz="2000" dirty="0" smtClean="0">
              <a:latin typeface="Gill Sans MT" pitchFamily="34" charset="0"/>
            </a:endParaRPr>
          </a:p>
          <a:p>
            <a:r>
              <a:rPr lang="en-US" sz="2000" dirty="0">
                <a:latin typeface="Gill Sans MT" pitchFamily="34" charset="0"/>
              </a:rPr>
              <a:t>The portion of this work supported by LLNL was performed under the auspices of the U.S. Department of Energy by Lawrence Livermore National Laboratory under Contract DE-AC52-07NA27344. </a:t>
            </a:r>
            <a:endParaRPr lang="en-US" sz="2000" dirty="0" smtClean="0">
              <a:latin typeface="Gill Sans MT" pitchFamily="34" charset="0"/>
            </a:endParaRPr>
          </a:p>
          <a:p>
            <a:endParaRPr lang="en-US" sz="2000" dirty="0">
              <a:latin typeface="Gill Sans MT" pitchFamily="34" charset="0"/>
            </a:endParaRPr>
          </a:p>
          <a:p>
            <a:r>
              <a:rPr lang="en-US" sz="2000" dirty="0">
                <a:latin typeface="Gill Sans MT" pitchFamily="34" charset="0"/>
              </a:rPr>
              <a:t>The submitted manuscript has been created by </a:t>
            </a:r>
            <a:r>
              <a:rPr lang="en-US" sz="2000" dirty="0" err="1">
                <a:latin typeface="Gill Sans MT" pitchFamily="34" charset="0"/>
              </a:rPr>
              <a:t>UChicago</a:t>
            </a:r>
            <a:r>
              <a:rPr lang="en-US" sz="2000" dirty="0">
                <a:latin typeface="Gill Sans MT" pitchFamily="34" charset="0"/>
              </a:rPr>
              <a:t> Argonne, LLC, operator of Argonne National Laboratory (Argonne). Argonne, a U.S. Department of Energy Office of Science laboratory, is operated under Contract No. DE-AC02-06CH11357. </a:t>
            </a:r>
          </a:p>
        </p:txBody>
      </p:sp>
      <p:cxnSp>
        <p:nvCxnSpPr>
          <p:cNvPr id="5" name="Straight Connector 4"/>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373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253" y="2590800"/>
            <a:ext cx="8229600" cy="1143000"/>
          </a:xfrm>
        </p:spPr>
        <p:txBody>
          <a:bodyPr/>
          <a:lstStyle/>
          <a:p>
            <a:r>
              <a:rPr lang="en-US" dirty="0" smtClean="0"/>
              <a:t>Thank You</a:t>
            </a:r>
            <a:endParaRPr lang="en-US" dirty="0"/>
          </a:p>
        </p:txBody>
      </p:sp>
      <p:cxnSp>
        <p:nvCxnSpPr>
          <p:cNvPr id="5" name="Straight Connector 4"/>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09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1219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latin typeface="Gill Sans MT" pitchFamily="34" charset="0"/>
              </a:rPr>
              <a:t>Size of Fuel Mechanism (Lu &amp; Law, 2008)</a:t>
            </a:r>
            <a:endParaRPr lang="en-US" sz="1400" dirty="0" smtClean="0">
              <a:latin typeface="Gill Sans MT" pitchFamily="34" charset="0"/>
            </a:endParaRPr>
          </a:p>
          <a:p>
            <a:pPr marL="457200" lvl="1" indent="0">
              <a:buNone/>
            </a:pPr>
            <a:endParaRPr lang="en-US" sz="1400" dirty="0" smtClean="0">
              <a:latin typeface="Gill Sans MT" pitchFamily="34" charset="0"/>
            </a:endParaRPr>
          </a:p>
          <a:p>
            <a:pPr lvl="1"/>
            <a:endParaRPr lang="en-US" sz="1400" dirty="0" smtClean="0">
              <a:latin typeface="Gill Sans MT" pitchFamily="34" charset="0"/>
            </a:endParaRPr>
          </a:p>
          <a:p>
            <a:pPr lvl="1"/>
            <a:endParaRPr lang="en-US" sz="1800" dirty="0" smtClean="0">
              <a:latin typeface="Gill Sans MT" pitchFamily="34" charset="0"/>
            </a:endParaRPr>
          </a:p>
          <a:p>
            <a:pPr lvl="1"/>
            <a:endParaRPr lang="en-US" sz="1800" dirty="0" smtClean="0">
              <a:latin typeface="Gill Sans MT" pitchFamily="34" charset="0"/>
            </a:endParaRPr>
          </a:p>
        </p:txBody>
      </p:sp>
      <p:sp>
        <p:nvSpPr>
          <p:cNvPr id="6"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Background – Chemical Mechanisms</a:t>
            </a:r>
            <a:endParaRPr lang="en-US" sz="3200" dirty="0">
              <a:solidFill>
                <a:srgbClr val="464653"/>
              </a:solidFill>
              <a:latin typeface="Bookman Old Style" pitchFamily="18" charset="0"/>
            </a:endParaRPr>
          </a:p>
        </p:txBody>
      </p:sp>
      <p:cxnSp>
        <p:nvCxnSpPr>
          <p:cNvPr id="7" name="Straight Connector 6"/>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98553" y="1600201"/>
            <a:ext cx="8245447" cy="3962400"/>
            <a:chOff x="438528" y="534845"/>
            <a:chExt cx="10724013" cy="5643716"/>
          </a:xfrm>
        </p:grpSpPr>
        <p:pic>
          <p:nvPicPr>
            <p:cNvPr id="12" name="Picture 11"/>
            <p:cNvPicPr>
              <a:picLocks noChangeAspect="1" noChangeArrowheads="1"/>
            </p:cNvPicPr>
            <p:nvPr/>
          </p:nvPicPr>
          <p:blipFill>
            <a:blip r:embed="rId2" cstate="print"/>
            <a:srcRect l="4286" t="9277" r="7143" b="4142"/>
            <a:stretch>
              <a:fillRect/>
            </a:stretch>
          </p:blipFill>
          <p:spPr bwMode="auto">
            <a:xfrm>
              <a:off x="438528" y="534845"/>
              <a:ext cx="6248400" cy="5643716"/>
            </a:xfrm>
            <a:prstGeom prst="rect">
              <a:avLst/>
            </a:prstGeom>
            <a:noFill/>
            <a:ln w="9525">
              <a:noFill/>
              <a:miter lim="800000"/>
              <a:headEnd/>
              <a:tailEnd/>
            </a:ln>
            <a:effectLst/>
          </p:spPr>
        </p:pic>
        <p:sp>
          <p:nvSpPr>
            <p:cNvPr id="13" name="Oval 12"/>
            <p:cNvSpPr/>
            <p:nvPr/>
          </p:nvSpPr>
          <p:spPr>
            <a:xfrm>
              <a:off x="5448834" y="1197964"/>
              <a:ext cx="11430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8"/>
            <p:cNvSpPr txBox="1"/>
            <p:nvPr/>
          </p:nvSpPr>
          <p:spPr>
            <a:xfrm>
              <a:off x="6677470" y="1786929"/>
              <a:ext cx="4485071" cy="5535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rgbClr val="FF0000"/>
                  </a:solidFill>
                </a:rPr>
                <a:t>3329 species;10,806 reactions</a:t>
              </a:r>
              <a:endParaRPr lang="en-US" sz="2000" dirty="0">
                <a:solidFill>
                  <a:srgbClr val="FF0000"/>
                </a:solidFill>
              </a:endParaRPr>
            </a:p>
          </p:txBody>
        </p:sp>
      </p:grpSp>
      <p:sp>
        <p:nvSpPr>
          <p:cNvPr id="17" name="TextBox 16"/>
          <p:cNvSpPr txBox="1"/>
          <p:nvPr/>
        </p:nvSpPr>
        <p:spPr>
          <a:xfrm>
            <a:off x="9296400" y="-914400"/>
            <a:ext cx="4495800" cy="7294305"/>
          </a:xfrm>
          <a:prstGeom prst="rect">
            <a:avLst/>
          </a:prstGeom>
          <a:noFill/>
        </p:spPr>
        <p:txBody>
          <a:bodyPr wrap="square" rtlCol="0">
            <a:spAutoFit/>
          </a:bodyPr>
          <a:lstStyle/>
          <a:p>
            <a:r>
              <a:rPr lang="en-US" dirty="0" smtClean="0"/>
              <a:t>As we see advancements in chemical kinetics, in recent years we have been able to develop much more detailed mechanisms for complex fuels such as </a:t>
            </a:r>
            <a:r>
              <a:rPr lang="en-US" dirty="0" err="1" smtClean="0"/>
              <a:t>biodiesl</a:t>
            </a:r>
            <a:r>
              <a:rPr lang="en-US" dirty="0" smtClean="0"/>
              <a:t> and md, </a:t>
            </a:r>
            <a:r>
              <a:rPr lang="en-US" dirty="0" err="1" smtClean="0"/>
              <a:t>methyldecanoate</a:t>
            </a:r>
            <a:r>
              <a:rPr lang="en-US" dirty="0" smtClean="0"/>
              <a:t>.</a:t>
            </a:r>
          </a:p>
          <a:p>
            <a:endParaRPr lang="en-US" dirty="0"/>
          </a:p>
          <a:p>
            <a:r>
              <a:rPr lang="en-US" dirty="0" smtClean="0"/>
              <a:t>Blue corresponds to before the year 2000</a:t>
            </a:r>
          </a:p>
          <a:p>
            <a:r>
              <a:rPr lang="en-US" dirty="0" smtClean="0"/>
              <a:t>Green </a:t>
            </a:r>
            <a:r>
              <a:rPr lang="en-US" dirty="0" err="1" smtClean="0"/>
              <a:t>coresponds</a:t>
            </a:r>
            <a:r>
              <a:rPr lang="en-US" dirty="0" smtClean="0"/>
              <a:t> to between the years 2000 and 2005</a:t>
            </a:r>
          </a:p>
          <a:p>
            <a:r>
              <a:rPr lang="en-US" dirty="0" smtClean="0"/>
              <a:t>Red represents new mechanism after 2005</a:t>
            </a:r>
          </a:p>
          <a:p>
            <a:endParaRPr lang="en-US" dirty="0" smtClean="0"/>
          </a:p>
          <a:p>
            <a:r>
              <a:rPr lang="en-US" dirty="0" smtClean="0"/>
              <a:t>As you can see, before the year 2000, chemicals mechanisms were for the most part quite small, and for fuels of low carbon number such as methane, CH4</a:t>
            </a:r>
            <a:endParaRPr lang="en-US" dirty="0"/>
          </a:p>
          <a:p>
            <a:endParaRPr lang="en-US" dirty="0" smtClean="0"/>
          </a:p>
          <a:p>
            <a:r>
              <a:rPr lang="en-US" dirty="0" smtClean="0"/>
              <a:t>The size of the mechanism is proportional to carbon number.  Having a large carbon number increases the possibly to break the molecule them in different places, resulting in different chemical pathways.</a:t>
            </a:r>
          </a:p>
          <a:p>
            <a:endParaRPr lang="en-US" dirty="0"/>
          </a:p>
          <a:p>
            <a:r>
              <a:rPr lang="en-US" dirty="0" smtClean="0"/>
              <a:t>Adding additional complexity and size to a fuel mechanism.</a:t>
            </a:r>
          </a:p>
          <a:p>
            <a:endParaRPr lang="en-US" dirty="0"/>
          </a:p>
          <a:p>
            <a:endParaRPr lang="en-US" dirty="0"/>
          </a:p>
        </p:txBody>
      </p:sp>
      <p:cxnSp>
        <p:nvCxnSpPr>
          <p:cNvPr id="19" name="Straight Arrow Connector 18"/>
          <p:cNvCxnSpPr/>
          <p:nvPr/>
        </p:nvCxnSpPr>
        <p:spPr>
          <a:xfrm>
            <a:off x="5638800" y="2286000"/>
            <a:ext cx="552368" cy="17540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791200" y="0"/>
            <a:ext cx="5638800" cy="4524315"/>
          </a:xfrm>
          <a:prstGeom prst="rect">
            <a:avLst/>
          </a:prstGeom>
          <a:noFill/>
        </p:spPr>
        <p:txBody>
          <a:bodyPr wrap="square" rtlCol="0">
            <a:spAutoFit/>
          </a:bodyPr>
          <a:lstStyle/>
          <a:p>
            <a:r>
              <a:rPr lang="en-US" dirty="0" smtClean="0"/>
              <a:t>[remember volume]</a:t>
            </a:r>
          </a:p>
          <a:p>
            <a:r>
              <a:rPr lang="en-US" dirty="0" smtClean="0"/>
              <a:t>This picture is the # of species </a:t>
            </a:r>
            <a:r>
              <a:rPr lang="en-US" dirty="0" err="1" smtClean="0"/>
              <a:t>vs</a:t>
            </a:r>
            <a:r>
              <a:rPr lang="en-US" dirty="0" smtClean="0"/>
              <a:t> reactions for the typically available chemical mechanisms</a:t>
            </a:r>
          </a:p>
          <a:p>
            <a:endParaRPr lang="en-US" dirty="0"/>
          </a:p>
          <a:p>
            <a:r>
              <a:rPr lang="en-US" dirty="0" smtClean="0"/>
              <a:t>You can see the biodiesel, LLNL is an extremely large mechanism, consisting of several thousand species and over 10,000 reactions. and in the future with progress in chemical kinetics we are expecting even larger mechanisms.</a:t>
            </a:r>
          </a:p>
          <a:p>
            <a:endParaRPr lang="en-US" dirty="0"/>
          </a:p>
          <a:p>
            <a:r>
              <a:rPr lang="en-US" dirty="0" smtClean="0"/>
              <a:t>[carb #?]</a:t>
            </a:r>
          </a:p>
          <a:p>
            <a:endParaRPr lang="en-US" dirty="0" smtClean="0"/>
          </a:p>
          <a:p>
            <a:r>
              <a:rPr lang="en-US" dirty="0" smtClean="0"/>
              <a:t>Transition: Therefore mechanism reduction is an absolute necessity.</a:t>
            </a:r>
          </a:p>
          <a:p>
            <a:endParaRPr lang="en-US" dirty="0"/>
          </a:p>
          <a:p>
            <a:endParaRPr lang="en-US" dirty="0"/>
          </a:p>
        </p:txBody>
      </p:sp>
      <p:sp>
        <p:nvSpPr>
          <p:cNvPr id="16" name="Content Placeholder 2"/>
          <p:cNvSpPr txBox="1">
            <a:spLocks/>
          </p:cNvSpPr>
          <p:nvPr/>
        </p:nvSpPr>
        <p:spPr>
          <a:xfrm>
            <a:off x="405581" y="5486400"/>
            <a:ext cx="82296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latin typeface="Gill Sans MT" pitchFamily="34" charset="0"/>
              </a:rPr>
              <a:t>Necessity of Mechanism Reduction</a:t>
            </a:r>
          </a:p>
          <a:p>
            <a:pPr lvl="1"/>
            <a:r>
              <a:rPr lang="en-US" sz="2200" dirty="0" smtClean="0">
                <a:latin typeface="Gill Sans MT" pitchFamily="34" charset="0"/>
              </a:rPr>
              <a:t>Detailed mechanism too large for CFD simulations</a:t>
            </a:r>
          </a:p>
          <a:p>
            <a:pPr lvl="1"/>
            <a:r>
              <a:rPr lang="en-US" sz="2200" dirty="0" smtClean="0">
                <a:latin typeface="Gill Sans MT" pitchFamily="34" charset="0"/>
              </a:rPr>
              <a:t>Computational time ~ N</a:t>
            </a:r>
            <a:r>
              <a:rPr lang="en-US" sz="2200" baseline="30000" dirty="0" smtClean="0">
                <a:latin typeface="Gill Sans MT" pitchFamily="34" charset="0"/>
              </a:rPr>
              <a:t>2</a:t>
            </a:r>
            <a:r>
              <a:rPr lang="en-US" sz="2200" dirty="0">
                <a:latin typeface="Gill Sans MT" pitchFamily="34" charset="0"/>
              </a:rPr>
              <a:t> ~ </a:t>
            </a:r>
            <a:r>
              <a:rPr lang="en-US" sz="2200" dirty="0" smtClean="0">
                <a:latin typeface="Gill Sans MT" pitchFamily="34" charset="0"/>
              </a:rPr>
              <a:t>N</a:t>
            </a:r>
            <a:r>
              <a:rPr lang="en-US" sz="2200" baseline="30000" dirty="0" smtClean="0">
                <a:latin typeface="Gill Sans MT" pitchFamily="34" charset="0"/>
              </a:rPr>
              <a:t>3</a:t>
            </a:r>
            <a:r>
              <a:rPr lang="en-US" sz="2200" dirty="0" smtClean="0">
                <a:latin typeface="Gill Sans MT" pitchFamily="34" charset="0"/>
              </a:rPr>
              <a:t> </a:t>
            </a:r>
          </a:p>
          <a:p>
            <a:pPr lvl="1"/>
            <a:endParaRPr lang="en-US" sz="1400" dirty="0" smtClean="0">
              <a:latin typeface="Gill Sans MT" pitchFamily="34" charset="0"/>
            </a:endParaRPr>
          </a:p>
          <a:p>
            <a:pPr lvl="1"/>
            <a:endParaRPr lang="en-US" sz="1800" dirty="0" smtClean="0">
              <a:latin typeface="Gill Sans MT" pitchFamily="34" charset="0"/>
            </a:endParaRPr>
          </a:p>
          <a:p>
            <a:pPr lvl="1"/>
            <a:endParaRPr lang="en-US" sz="1800" dirty="0" smtClean="0">
              <a:latin typeface="Gill Sans MT" pitchFamily="34" charset="0"/>
            </a:endParaRPr>
          </a:p>
        </p:txBody>
      </p:sp>
    </p:spTree>
    <p:extLst>
      <p:ext uri="{BB962C8B-B14F-4D97-AF65-F5344CB8AC3E}">
        <p14:creationId xmlns:p14="http://schemas.microsoft.com/office/powerpoint/2010/main" val="3033372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1371600"/>
            <a:ext cx="8229600" cy="5029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latin typeface="Gill Sans MT" pitchFamily="34" charset="0"/>
              </a:rPr>
              <a:t>Methods </a:t>
            </a:r>
            <a:r>
              <a:rPr lang="en-US" sz="2600" dirty="0" smtClean="0">
                <a:latin typeface="Gill Sans MT" pitchFamily="34" charset="0"/>
              </a:rPr>
              <a:t>of Skeletal Mechanism </a:t>
            </a:r>
            <a:r>
              <a:rPr lang="en-US" sz="2600" dirty="0" err="1" smtClean="0">
                <a:latin typeface="Gill Sans MT" pitchFamily="34" charset="0"/>
              </a:rPr>
              <a:t>Reduction,e.g</a:t>
            </a:r>
            <a:r>
              <a:rPr lang="en-US" sz="2600" dirty="0" smtClean="0">
                <a:latin typeface="Gill Sans MT" pitchFamily="34" charset="0"/>
              </a:rPr>
              <a:t>.</a:t>
            </a:r>
          </a:p>
          <a:p>
            <a:pPr lvl="1"/>
            <a:r>
              <a:rPr lang="en-US" sz="1900" dirty="0" smtClean="0">
                <a:latin typeface="Gill Sans MT" pitchFamily="34" charset="0"/>
              </a:rPr>
              <a:t>Sensitivity analysis:    Hwang et al,1983;Rabitz et al,</a:t>
            </a:r>
            <a:r>
              <a:rPr lang="en-US" sz="2000" dirty="0" smtClean="0"/>
              <a:t> </a:t>
            </a:r>
            <a:r>
              <a:rPr lang="en-US" sz="2000" dirty="0"/>
              <a:t>1989</a:t>
            </a:r>
            <a:r>
              <a:rPr lang="en-US" sz="1900" dirty="0" smtClean="0">
                <a:latin typeface="Gill Sans MT" pitchFamily="34" charset="0"/>
              </a:rPr>
              <a:t>; </a:t>
            </a:r>
            <a:r>
              <a:rPr lang="en-US" sz="1900" dirty="0" err="1" smtClean="0">
                <a:latin typeface="Gill Sans MT" pitchFamily="34" charset="0"/>
              </a:rPr>
              <a:t>Turanyi</a:t>
            </a:r>
            <a:r>
              <a:rPr lang="en-US" sz="1900" dirty="0" smtClean="0">
                <a:latin typeface="Gill Sans MT" pitchFamily="34" charset="0"/>
              </a:rPr>
              <a:t> et al, 1990…</a:t>
            </a:r>
          </a:p>
          <a:p>
            <a:pPr lvl="1"/>
            <a:r>
              <a:rPr lang="en-US" sz="1900" dirty="0" smtClean="0">
                <a:latin typeface="Gill Sans MT" pitchFamily="34" charset="0"/>
              </a:rPr>
              <a:t>Detailed reduction:    Wang &amp; Frenklach,1991</a:t>
            </a:r>
          </a:p>
          <a:p>
            <a:pPr lvl="1"/>
            <a:r>
              <a:rPr lang="en-US" sz="1900" dirty="0" smtClean="0">
                <a:latin typeface="Gill Sans MT" pitchFamily="34" charset="0"/>
              </a:rPr>
              <a:t>Directed relation graph(DRG):    Lu &amp; Law,2005</a:t>
            </a:r>
          </a:p>
          <a:p>
            <a:pPr lvl="1"/>
            <a:r>
              <a:rPr lang="en-US" sz="1900" dirty="0" smtClean="0">
                <a:latin typeface="Gill Sans MT" pitchFamily="34" charset="0"/>
              </a:rPr>
              <a:t>DRG-aided sensitivity analysis (DRGASA):    </a:t>
            </a:r>
            <a:r>
              <a:rPr lang="en-US" sz="1900" dirty="0" err="1" smtClean="0">
                <a:latin typeface="Gill Sans MT" pitchFamily="34" charset="0"/>
              </a:rPr>
              <a:t>Zheng</a:t>
            </a:r>
            <a:r>
              <a:rPr lang="en-US" sz="1900" dirty="0" smtClean="0">
                <a:latin typeface="Gill Sans MT" pitchFamily="34" charset="0"/>
              </a:rPr>
              <a:t> et al, 2007; </a:t>
            </a:r>
            <a:r>
              <a:rPr lang="en-US" sz="1900" dirty="0" err="1" smtClean="0">
                <a:latin typeface="Gill Sans MT" pitchFamily="34" charset="0"/>
              </a:rPr>
              <a:t>Sankaran</a:t>
            </a:r>
            <a:r>
              <a:rPr lang="en-US" sz="1900" dirty="0" smtClean="0">
                <a:latin typeface="Gill Sans MT" pitchFamily="34" charset="0"/>
              </a:rPr>
              <a:t> et al, 2007</a:t>
            </a:r>
          </a:p>
          <a:p>
            <a:pPr lvl="1"/>
            <a:r>
              <a:rPr lang="en-US" sz="1900" dirty="0" smtClean="0">
                <a:latin typeface="Gill Sans MT" pitchFamily="34" charset="0"/>
              </a:rPr>
              <a:t>DRG with error propagation (DRGEP):    Desjardins-</a:t>
            </a:r>
            <a:r>
              <a:rPr lang="en-US" sz="1900" dirty="0" err="1" smtClean="0">
                <a:latin typeface="Gill Sans MT" pitchFamily="34" charset="0"/>
              </a:rPr>
              <a:t>Pepiot</a:t>
            </a:r>
            <a:r>
              <a:rPr lang="en-US" sz="1900" dirty="0" smtClean="0">
                <a:latin typeface="Gill Sans MT" pitchFamily="34" charset="0"/>
              </a:rPr>
              <a:t> &amp; Pitsch,2008</a:t>
            </a:r>
          </a:p>
          <a:p>
            <a:pPr lvl="1"/>
            <a:r>
              <a:rPr lang="en-US" sz="1900" dirty="0" smtClean="0">
                <a:latin typeface="Gill Sans MT" pitchFamily="34" charset="0"/>
              </a:rPr>
              <a:t>Path flux analysis (PFA):    Sun et al,2010</a:t>
            </a:r>
          </a:p>
          <a:p>
            <a:r>
              <a:rPr lang="en-US" sz="3000" dirty="0" smtClean="0">
                <a:latin typeface="Gill Sans MT" pitchFamily="34" charset="0"/>
              </a:rPr>
              <a:t>Directed Relation Graph (DRG)</a:t>
            </a:r>
          </a:p>
          <a:p>
            <a:pPr lvl="1"/>
            <a:r>
              <a:rPr lang="en-US" sz="1900" dirty="0">
                <a:latin typeface="Gill Sans MT" pitchFamily="34" charset="0"/>
              </a:rPr>
              <a:t>Highly efficient:   Reduction time linearly proportional to number of </a:t>
            </a:r>
            <a:r>
              <a:rPr lang="en-US" sz="1900" dirty="0" smtClean="0">
                <a:latin typeface="Gill Sans MT" pitchFamily="34" charset="0"/>
              </a:rPr>
              <a:t>reactions</a:t>
            </a:r>
          </a:p>
          <a:p>
            <a:pPr lvl="1"/>
            <a:r>
              <a:rPr lang="en-US" sz="1900" dirty="0" smtClean="0">
                <a:latin typeface="Gill Sans MT" pitchFamily="34" charset="0"/>
              </a:rPr>
              <a:t>Controlled reduction error</a:t>
            </a:r>
          </a:p>
          <a:p>
            <a:pPr lvl="1"/>
            <a:r>
              <a:rPr lang="en-US" sz="1900" dirty="0" smtClean="0">
                <a:latin typeface="Gill Sans MT" pitchFamily="34" charset="0"/>
              </a:rPr>
              <a:t>Fully automated</a:t>
            </a:r>
            <a:endParaRPr lang="en-US" sz="1200" dirty="0" smtClean="0">
              <a:latin typeface="Gill Sans MT" pitchFamily="34" charset="0"/>
            </a:endParaRPr>
          </a:p>
          <a:p>
            <a:pPr marL="457200" lvl="1" indent="0">
              <a:buNone/>
            </a:pPr>
            <a:endParaRPr lang="en-US" sz="1400" dirty="0" smtClean="0">
              <a:latin typeface="Gill Sans MT" pitchFamily="34" charset="0"/>
            </a:endParaRPr>
          </a:p>
          <a:p>
            <a:pPr lvl="1"/>
            <a:endParaRPr lang="en-US" sz="1400" dirty="0" smtClean="0">
              <a:latin typeface="Gill Sans MT" pitchFamily="34" charset="0"/>
            </a:endParaRPr>
          </a:p>
          <a:p>
            <a:pPr lvl="1"/>
            <a:endParaRPr lang="en-US" sz="1800" dirty="0" smtClean="0">
              <a:latin typeface="Gill Sans MT" pitchFamily="34" charset="0"/>
            </a:endParaRPr>
          </a:p>
          <a:p>
            <a:pPr lvl="1"/>
            <a:endParaRPr lang="en-US" sz="1800" dirty="0" smtClean="0">
              <a:latin typeface="Gill Sans MT" pitchFamily="34" charset="0"/>
            </a:endParaRPr>
          </a:p>
        </p:txBody>
      </p:sp>
      <p:sp>
        <p:nvSpPr>
          <p:cNvPr id="6" name="Title 1"/>
          <p:cNvSpPr txBox="1">
            <a:spLocks/>
          </p:cNvSpPr>
          <p:nvPr/>
        </p:nvSpPr>
        <p:spPr>
          <a:xfrm>
            <a:off x="3810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Background – Mechanism Reduction</a:t>
            </a:r>
            <a:endParaRPr lang="en-US" sz="3200" dirty="0">
              <a:solidFill>
                <a:srgbClr val="464653"/>
              </a:solidFill>
              <a:latin typeface="Bookman Old Style" pitchFamily="18" charset="0"/>
            </a:endParaRPr>
          </a:p>
        </p:txBody>
      </p:sp>
      <p:cxnSp>
        <p:nvCxnSpPr>
          <p:cNvPr id="7" name="Straight Connector 6"/>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96400" y="0"/>
            <a:ext cx="4191000" cy="7571303"/>
          </a:xfrm>
          <a:prstGeom prst="rect">
            <a:avLst/>
          </a:prstGeom>
          <a:noFill/>
        </p:spPr>
        <p:txBody>
          <a:bodyPr wrap="square" rtlCol="0">
            <a:spAutoFit/>
          </a:bodyPr>
          <a:lstStyle/>
          <a:p>
            <a:r>
              <a:rPr lang="en-US" dirty="0" smtClean="0"/>
              <a:t>Detailed mechanism are quite important as they help us understand how these fuels function, especially with pathway analysis.</a:t>
            </a:r>
          </a:p>
          <a:p>
            <a:r>
              <a:rPr lang="en-US" dirty="0" smtClean="0"/>
              <a:t>Although, due to their massive size, and limitations in computing power, detailed mechanisms must be reduced in size to be used in CFD simulations, because computational time is proportional to number of reactions squared.</a:t>
            </a:r>
          </a:p>
          <a:p>
            <a:endParaRPr lang="en-US" dirty="0"/>
          </a:p>
          <a:p>
            <a:r>
              <a:rPr lang="en-US" dirty="0" smtClean="0"/>
              <a:t>Depending on the CFD application for instance, heat release might be the only importance parameter, and only the species than ensure accurate heat release are retained in the skeletal mechanism.</a:t>
            </a:r>
          </a:p>
          <a:p>
            <a:endParaRPr lang="en-US" dirty="0"/>
          </a:p>
          <a:p>
            <a:r>
              <a:rPr lang="en-US" dirty="0" smtClean="0"/>
              <a:t>There are many methods of mechanism reduction, overall DRG based reduction methods have proven to be the most efficient, since the time it takes to reduce a mechanism using DRG is linearly proportional the number of reactions</a:t>
            </a:r>
          </a:p>
          <a:p>
            <a:endParaRPr lang="en-US" dirty="0"/>
          </a:p>
          <a:p>
            <a:endParaRPr lang="en-US" dirty="0" smtClean="0"/>
          </a:p>
          <a:p>
            <a:endParaRPr lang="en-US" dirty="0"/>
          </a:p>
          <a:p>
            <a:endParaRPr lang="en-US" dirty="0"/>
          </a:p>
        </p:txBody>
      </p:sp>
      <p:sp>
        <p:nvSpPr>
          <p:cNvPr id="2" name="TextBox 1"/>
          <p:cNvSpPr txBox="1"/>
          <p:nvPr/>
        </p:nvSpPr>
        <p:spPr>
          <a:xfrm>
            <a:off x="-5791200" y="0"/>
            <a:ext cx="5410200" cy="4524315"/>
          </a:xfrm>
          <a:prstGeom prst="rect">
            <a:avLst/>
          </a:prstGeom>
          <a:noFill/>
        </p:spPr>
        <p:txBody>
          <a:bodyPr wrap="square" rtlCol="0">
            <a:spAutoFit/>
          </a:bodyPr>
          <a:lstStyle/>
          <a:p>
            <a:r>
              <a:rPr lang="en-US" dirty="0" smtClean="0"/>
              <a:t>It’s a necessity </a:t>
            </a:r>
            <a:r>
              <a:rPr lang="en-US" dirty="0" err="1" smtClean="0"/>
              <a:t>b.c.</a:t>
            </a:r>
            <a:r>
              <a:rPr lang="en-US" dirty="0" smtClean="0"/>
              <a:t> sometimes in CFD only heat release is of importance, so in that case you’d only want the species that are important for heat release in your skeletal mechanism.  So in that instance, all other species are unimportant.  Also since the computational time is proportional to the # of reactions ^2 or cubed.</a:t>
            </a:r>
          </a:p>
          <a:p>
            <a:endParaRPr lang="en-US" dirty="0"/>
          </a:p>
          <a:p>
            <a:r>
              <a:rPr lang="en-US" dirty="0" smtClean="0"/>
              <a:t>There are many methods of reduction, as shown here.</a:t>
            </a:r>
          </a:p>
          <a:p>
            <a:endParaRPr lang="en-US" dirty="0"/>
          </a:p>
          <a:p>
            <a:r>
              <a:rPr lang="en-US" dirty="0" smtClean="0"/>
              <a:t>So DRG is highly efficient due to the reduction time being linearly proportional to the number of reactions, it also allows the user to control reduction error.</a:t>
            </a:r>
          </a:p>
          <a:p>
            <a:endParaRPr lang="en-US" dirty="0"/>
          </a:p>
          <a:p>
            <a:r>
              <a:rPr lang="en-US" dirty="0" smtClean="0"/>
              <a:t>Also DRG is fully automated</a:t>
            </a:r>
          </a:p>
          <a:p>
            <a:endParaRPr lang="en-US" dirty="0" smtClean="0"/>
          </a:p>
          <a:p>
            <a:r>
              <a:rPr lang="en-US" dirty="0" smtClean="0"/>
              <a:t>Transition: so how exactly does DRG work?</a:t>
            </a:r>
            <a:endParaRPr lang="en-US" dirty="0"/>
          </a:p>
        </p:txBody>
      </p:sp>
    </p:spTree>
    <p:extLst>
      <p:ext uri="{BB962C8B-B14F-4D97-AF65-F5344CB8AC3E}">
        <p14:creationId xmlns:p14="http://schemas.microsoft.com/office/powerpoint/2010/main" val="1161166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
          <p:cNvSpPr>
            <a:spLocks noChangeArrowheads="1"/>
          </p:cNvSpPr>
          <p:nvPr/>
        </p:nvSpPr>
        <p:spPr bwMode="auto">
          <a:xfrm>
            <a:off x="8622323" y="310112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 name="Rectangle 5"/>
          <p:cNvSpPr>
            <a:spLocks noChangeArrowheads="1"/>
          </p:cNvSpPr>
          <p:nvPr/>
        </p:nvSpPr>
        <p:spPr bwMode="auto">
          <a:xfrm>
            <a:off x="8622323" y="32297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41" name="Group 6"/>
          <p:cNvGrpSpPr>
            <a:grpSpLocks/>
          </p:cNvGrpSpPr>
          <p:nvPr/>
        </p:nvGrpSpPr>
        <p:grpSpPr bwMode="auto">
          <a:xfrm>
            <a:off x="1371600" y="2392302"/>
            <a:ext cx="7239000" cy="1417638"/>
            <a:chOff x="624" y="1824"/>
            <a:chExt cx="4560" cy="893"/>
          </a:xfrm>
        </p:grpSpPr>
        <p:graphicFrame>
          <p:nvGraphicFramePr>
            <p:cNvPr id="42" name="Object 7"/>
            <p:cNvGraphicFramePr>
              <a:graphicFrameLocks noChangeAspect="1"/>
            </p:cNvGraphicFramePr>
            <p:nvPr/>
          </p:nvGraphicFramePr>
          <p:xfrm>
            <a:off x="624" y="1824"/>
            <a:ext cx="1488" cy="893"/>
          </p:xfrm>
          <a:graphic>
            <a:graphicData uri="http://schemas.openxmlformats.org/presentationml/2006/ole">
              <mc:AlternateContent xmlns:mc="http://schemas.openxmlformats.org/markup-compatibility/2006">
                <mc:Choice xmlns:v="urn:schemas-microsoft-com:vml" Requires="v">
                  <p:oleObj spid="_x0000_s20568" name="Equation" r:id="rId3" imgW="1193800" imgH="711200" progId="Equation.3">
                    <p:embed/>
                  </p:oleObj>
                </mc:Choice>
                <mc:Fallback>
                  <p:oleObj name="Equation" r:id="rId3" imgW="11938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1824"/>
                          <a:ext cx="1488" cy="8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 name="Group 8"/>
            <p:cNvGrpSpPr>
              <a:grpSpLocks/>
            </p:cNvGrpSpPr>
            <p:nvPr/>
          </p:nvGrpSpPr>
          <p:grpSpPr bwMode="auto">
            <a:xfrm>
              <a:off x="2352" y="2009"/>
              <a:ext cx="2832" cy="535"/>
              <a:chOff x="2688" y="1920"/>
              <a:chExt cx="2832" cy="535"/>
            </a:xfrm>
          </p:grpSpPr>
          <p:graphicFrame>
            <p:nvGraphicFramePr>
              <p:cNvPr id="44" name="Object 9"/>
              <p:cNvGraphicFramePr>
                <a:graphicFrameLocks noChangeAspect="1"/>
              </p:cNvGraphicFramePr>
              <p:nvPr/>
            </p:nvGraphicFramePr>
            <p:xfrm>
              <a:off x="2688" y="1920"/>
              <a:ext cx="908" cy="535"/>
            </p:xfrm>
            <a:graphic>
              <a:graphicData uri="http://schemas.openxmlformats.org/presentationml/2006/ole">
                <mc:AlternateContent xmlns:mc="http://schemas.openxmlformats.org/markup-compatibility/2006">
                  <mc:Choice xmlns:v="urn:schemas-microsoft-com:vml" Requires="v">
                    <p:oleObj spid="_x0000_s20569" name="Equation" r:id="rId5" imgW="774360" imgH="457200" progId="Equation.3">
                      <p:embed/>
                    </p:oleObj>
                  </mc:Choice>
                  <mc:Fallback>
                    <p:oleObj name="Equation" r:id="rId5" imgW="77436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1920"/>
                            <a:ext cx="908" cy="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10"/>
              <p:cNvSpPr txBox="1">
                <a:spLocks noChangeArrowheads="1"/>
              </p:cNvSpPr>
              <p:nvPr/>
            </p:nvSpPr>
            <p:spPr bwMode="auto">
              <a:xfrm>
                <a:off x="3408" y="1920"/>
                <a:ext cx="2112"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If reaction i involves species B</a:t>
                </a:r>
              </a:p>
              <a:p>
                <a:pPr>
                  <a:spcBef>
                    <a:spcPct val="50000"/>
                  </a:spcBef>
                </a:pPr>
                <a:r>
                  <a:rPr lang="en-US" dirty="0"/>
                  <a:t> otherwise</a:t>
                </a:r>
              </a:p>
            </p:txBody>
          </p:sp>
        </p:grpSp>
      </p:grpSp>
      <p:sp>
        <p:nvSpPr>
          <p:cNvPr id="52" name="Content Placeholder 2"/>
          <p:cNvSpPr>
            <a:spLocks noGrp="1"/>
          </p:cNvSpPr>
          <p:nvPr>
            <p:ph idx="1"/>
          </p:nvPr>
        </p:nvSpPr>
        <p:spPr>
          <a:xfrm>
            <a:off x="457200" y="1371600"/>
            <a:ext cx="8153400" cy="5181600"/>
          </a:xfrm>
        </p:spPr>
        <p:txBody>
          <a:bodyPr>
            <a:normAutofit/>
          </a:bodyPr>
          <a:lstStyle/>
          <a:p>
            <a:r>
              <a:rPr lang="en-US" sz="2600" dirty="0" smtClean="0">
                <a:solidFill>
                  <a:srgbClr val="0000DA"/>
                </a:solidFill>
                <a:latin typeface="Gill Sans MT" pitchFamily="34" charset="0"/>
              </a:rPr>
              <a:t>Direct species relation</a:t>
            </a:r>
            <a:r>
              <a:rPr lang="en-US" sz="2600" dirty="0" smtClean="0">
                <a:latin typeface="Gill Sans MT" pitchFamily="34" charset="0"/>
              </a:rPr>
              <a:t>: species A directly depends on B if eliminating B induces immediate significant error to A:</a:t>
            </a:r>
          </a:p>
          <a:p>
            <a:endParaRPr lang="en-US" sz="2600" dirty="0">
              <a:latin typeface="Gill Sans MT" pitchFamily="34" charset="0"/>
            </a:endParaRPr>
          </a:p>
          <a:p>
            <a:endParaRPr lang="en-US" sz="2600" dirty="0" smtClean="0">
              <a:latin typeface="Gill Sans MT" pitchFamily="34" charset="0"/>
            </a:endParaRPr>
          </a:p>
          <a:p>
            <a:endParaRPr lang="en-US" sz="2600" dirty="0">
              <a:latin typeface="Gill Sans MT" pitchFamily="34" charset="0"/>
            </a:endParaRPr>
          </a:p>
          <a:p>
            <a:pPr marL="0" indent="0">
              <a:buNone/>
            </a:pPr>
            <a:r>
              <a:rPr lang="en-US" sz="2800" dirty="0">
                <a:latin typeface="Gill Sans MT" pitchFamily="34" charset="0"/>
              </a:rPr>
              <a:t> </a:t>
            </a:r>
            <a:r>
              <a:rPr lang="en-US" sz="2800" dirty="0" smtClean="0">
                <a:latin typeface="Gill Sans MT" pitchFamily="34" charset="0"/>
              </a:rPr>
              <a:t>    A</a:t>
            </a:r>
            <a:r>
              <a:rPr lang="en-US" sz="2800" dirty="0">
                <a:latin typeface="Gill Sans MT" pitchFamily="34" charset="0"/>
                <a:sym typeface="Symbol" pitchFamily="18" charset="2"/>
              </a:rPr>
              <a:t></a:t>
            </a:r>
            <a:r>
              <a:rPr lang="en-US" sz="2800" dirty="0">
                <a:latin typeface="Gill Sans MT" pitchFamily="34" charset="0"/>
              </a:rPr>
              <a:t>B</a:t>
            </a:r>
            <a:endParaRPr lang="en-US" sz="2600" dirty="0" smtClean="0">
              <a:latin typeface="Gill Sans MT" pitchFamily="34" charset="0"/>
            </a:endParaRPr>
          </a:p>
          <a:p>
            <a:pPr marL="457200" lvl="1" indent="0">
              <a:buNone/>
            </a:pPr>
            <a:r>
              <a:rPr lang="en-US" sz="2200" dirty="0" smtClean="0">
                <a:latin typeface="Gill Sans MT" pitchFamily="34" charset="0"/>
              </a:rPr>
              <a:t>If A is kept in skeletal mechanism and </a:t>
            </a:r>
            <a:r>
              <a:rPr lang="en-US" sz="2400" i="1" dirty="0" err="1"/>
              <a:t>r</a:t>
            </a:r>
            <a:r>
              <a:rPr lang="en-US" sz="2400" i="1" baseline="-25000" dirty="0" err="1"/>
              <a:t>AB</a:t>
            </a:r>
            <a:r>
              <a:rPr lang="en-US" sz="2400" dirty="0"/>
              <a:t>&gt;</a:t>
            </a:r>
            <a:r>
              <a:rPr lang="en-US" sz="2400" dirty="0" smtClean="0">
                <a:sym typeface="Symbol" pitchFamily="18" charset="2"/>
              </a:rPr>
              <a:t></a:t>
            </a:r>
            <a:endParaRPr lang="en-US" sz="2200" dirty="0" smtClean="0">
              <a:latin typeface="Gill Sans MT" pitchFamily="34" charset="0"/>
            </a:endParaRPr>
          </a:p>
          <a:p>
            <a:pPr marL="457200" lvl="1" indent="0">
              <a:buNone/>
            </a:pPr>
            <a:r>
              <a:rPr lang="en-US" sz="2200" dirty="0" smtClean="0">
                <a:latin typeface="Gill Sans MT" pitchFamily="34" charset="0"/>
              </a:rPr>
              <a:t>Then B should also be kept, </a:t>
            </a:r>
          </a:p>
          <a:p>
            <a:pPr marL="457200" lvl="1" indent="0">
              <a:buNone/>
            </a:pPr>
            <a:endParaRPr lang="en-US" sz="2200" dirty="0">
              <a:latin typeface="Gill Sans MT" pitchFamily="34" charset="0"/>
            </a:endParaRPr>
          </a:p>
          <a:p>
            <a:r>
              <a:rPr lang="en-US" sz="2600" dirty="0" smtClean="0">
                <a:solidFill>
                  <a:srgbClr val="0000DA"/>
                </a:solidFill>
                <a:latin typeface="Gill Sans MT" pitchFamily="34" charset="0"/>
              </a:rPr>
              <a:t>Indirect Species relation</a:t>
            </a:r>
          </a:p>
          <a:p>
            <a:pPr marL="457200" lvl="1" indent="0">
              <a:buNone/>
            </a:pPr>
            <a:r>
              <a:rPr lang="en-US" sz="2200" dirty="0" smtClean="0">
                <a:latin typeface="Gill Sans MT" pitchFamily="34" charset="0"/>
              </a:rPr>
              <a:t>	</a:t>
            </a:r>
            <a:r>
              <a:rPr lang="en-US" sz="2000" dirty="0" smtClean="0">
                <a:latin typeface="Gill Sans MT" pitchFamily="34" charset="0"/>
              </a:rPr>
              <a:t>A</a:t>
            </a:r>
            <a:r>
              <a:rPr lang="en-US" sz="2000" dirty="0" smtClean="0">
                <a:latin typeface="Gill Sans MT" pitchFamily="34" charset="0"/>
                <a:sym typeface="Symbol" pitchFamily="18" charset="2"/>
              </a:rPr>
              <a:t></a:t>
            </a:r>
            <a:r>
              <a:rPr lang="en-US" sz="2000" dirty="0">
                <a:latin typeface="Gill Sans MT" pitchFamily="34" charset="0"/>
              </a:rPr>
              <a:t>B, B</a:t>
            </a:r>
            <a:r>
              <a:rPr lang="en-US" sz="2000" dirty="0">
                <a:latin typeface="Gill Sans MT" pitchFamily="34" charset="0"/>
                <a:sym typeface="Symbol" pitchFamily="18" charset="2"/>
              </a:rPr>
              <a:t></a:t>
            </a:r>
            <a:r>
              <a:rPr lang="en-US" sz="2000" dirty="0">
                <a:latin typeface="Gill Sans MT" pitchFamily="34" charset="0"/>
              </a:rPr>
              <a:t>C </a:t>
            </a:r>
            <a:r>
              <a:rPr lang="en-US" sz="2000" dirty="0">
                <a:latin typeface="Gill Sans MT" pitchFamily="34" charset="0"/>
                <a:sym typeface="Symbol" pitchFamily="18" charset="2"/>
              </a:rPr>
              <a:t> A </a:t>
            </a:r>
            <a:r>
              <a:rPr lang="en-US" sz="2000" dirty="0" smtClean="0">
                <a:latin typeface="Gill Sans MT" pitchFamily="34" charset="0"/>
              </a:rPr>
              <a:t>C</a:t>
            </a:r>
            <a:endParaRPr lang="en-US" sz="2000" dirty="0">
              <a:latin typeface="Gill Sans MT" pitchFamily="34" charset="0"/>
            </a:endParaRPr>
          </a:p>
        </p:txBody>
      </p:sp>
      <p:sp>
        <p:nvSpPr>
          <p:cNvPr id="53"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Review of DRG Method (</a:t>
            </a:r>
            <a:r>
              <a:rPr lang="en-US" sz="3200" dirty="0" err="1" smtClean="0">
                <a:solidFill>
                  <a:srgbClr val="464653"/>
                </a:solidFill>
                <a:latin typeface="Bookman Old Style" pitchFamily="18" charset="0"/>
              </a:rPr>
              <a:t>Lu,Law</a:t>
            </a:r>
            <a:r>
              <a:rPr lang="en-US" sz="3200" dirty="0" smtClean="0">
                <a:solidFill>
                  <a:srgbClr val="464653"/>
                </a:solidFill>
                <a:latin typeface="Bookman Old Style" pitchFamily="18" charset="0"/>
              </a:rPr>
              <a:t> 2005)</a:t>
            </a:r>
            <a:endParaRPr lang="en-US" sz="3200" dirty="0">
              <a:solidFill>
                <a:srgbClr val="464653"/>
              </a:solidFill>
              <a:latin typeface="Bookman Old Style" pitchFamily="18" charset="0"/>
            </a:endParaRPr>
          </a:p>
        </p:txBody>
      </p:sp>
      <p:cxnSp>
        <p:nvCxnSpPr>
          <p:cNvPr id="54" name="Straight Connector 53"/>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nvGrpSpPr>
          <p:cNvPr id="17" name="Group 17"/>
          <p:cNvGrpSpPr>
            <a:grpSpLocks/>
          </p:cNvGrpSpPr>
          <p:nvPr/>
        </p:nvGrpSpPr>
        <p:grpSpPr bwMode="auto">
          <a:xfrm>
            <a:off x="6711950" y="3886200"/>
            <a:ext cx="1600200" cy="2362200"/>
            <a:chOff x="4032" y="1056"/>
            <a:chExt cx="1008" cy="1488"/>
          </a:xfrm>
        </p:grpSpPr>
        <p:sp>
          <p:nvSpPr>
            <p:cNvPr id="18" name="Oval 5"/>
            <p:cNvSpPr>
              <a:spLocks noChangeArrowheads="1"/>
            </p:cNvSpPr>
            <p:nvPr/>
          </p:nvSpPr>
          <p:spPr bwMode="auto">
            <a:xfrm>
              <a:off x="4368" y="1056"/>
              <a:ext cx="240" cy="240"/>
            </a:xfrm>
            <a:prstGeom prst="ellipse">
              <a:avLst/>
            </a:prstGeom>
            <a:noFill/>
            <a:ln w="38100" cmpd="dbl">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19" name="Oval 6"/>
            <p:cNvSpPr>
              <a:spLocks noChangeArrowheads="1"/>
            </p:cNvSpPr>
            <p:nvPr/>
          </p:nvSpPr>
          <p:spPr bwMode="auto">
            <a:xfrm>
              <a:off x="4032" y="1632"/>
              <a:ext cx="240" cy="24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20" name="Oval 7"/>
            <p:cNvSpPr>
              <a:spLocks noChangeArrowheads="1"/>
            </p:cNvSpPr>
            <p:nvPr/>
          </p:nvSpPr>
          <p:spPr bwMode="auto">
            <a:xfrm>
              <a:off x="4032" y="230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
          <p:nvSpPr>
            <p:cNvPr id="21" name="Oval 8"/>
            <p:cNvSpPr>
              <a:spLocks noChangeArrowheads="1"/>
            </p:cNvSpPr>
            <p:nvPr/>
          </p:nvSpPr>
          <p:spPr bwMode="auto">
            <a:xfrm>
              <a:off x="4800" y="2256"/>
              <a:ext cx="240" cy="24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
          <p:nvSpPr>
            <p:cNvPr id="24" name="Line 11"/>
            <p:cNvSpPr>
              <a:spLocks noChangeShapeType="1"/>
            </p:cNvSpPr>
            <p:nvPr/>
          </p:nvSpPr>
          <p:spPr bwMode="auto">
            <a:xfrm flipH="1">
              <a:off x="4224" y="1296"/>
              <a:ext cx="192" cy="3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12"/>
            <p:cNvSpPr>
              <a:spLocks noChangeShapeType="1"/>
            </p:cNvSpPr>
            <p:nvPr/>
          </p:nvSpPr>
          <p:spPr bwMode="auto">
            <a:xfrm flipV="1">
              <a:off x="4128" y="1872"/>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3"/>
            <p:cNvSpPr>
              <a:spLocks noChangeShapeType="1"/>
            </p:cNvSpPr>
            <p:nvPr/>
          </p:nvSpPr>
          <p:spPr bwMode="auto">
            <a:xfrm>
              <a:off x="4272" y="244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4"/>
            <p:cNvSpPr>
              <a:spLocks noChangeShapeType="1"/>
            </p:cNvSpPr>
            <p:nvPr/>
          </p:nvSpPr>
          <p:spPr bwMode="auto">
            <a:xfrm>
              <a:off x="4242" y="1827"/>
              <a:ext cx="576" cy="480"/>
            </a:xfrm>
            <a:prstGeom prst="line">
              <a:avLst/>
            </a:prstGeom>
            <a:noFill/>
            <a:ln w="63500" cmpd="dbl">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extBox 1"/>
          <p:cNvSpPr txBox="1"/>
          <p:nvPr/>
        </p:nvSpPr>
        <p:spPr>
          <a:xfrm>
            <a:off x="9525000" y="-1066800"/>
            <a:ext cx="4114800" cy="9510296"/>
          </a:xfrm>
          <a:prstGeom prst="rect">
            <a:avLst/>
          </a:prstGeom>
          <a:noFill/>
        </p:spPr>
        <p:txBody>
          <a:bodyPr wrap="square" rtlCol="0">
            <a:spAutoFit/>
          </a:bodyPr>
          <a:lstStyle/>
          <a:p>
            <a:r>
              <a:rPr lang="en-US" dirty="0" smtClean="0"/>
              <a:t>The DRG method is based on the idea that during a combustion process, some species exist that are weakly coupled and do not significantly affect the reaction rates of the major species and can therefore be eliminated from the mechanism.</a:t>
            </a:r>
          </a:p>
          <a:p>
            <a:endParaRPr lang="en-US" dirty="0" smtClean="0"/>
          </a:p>
          <a:p>
            <a:r>
              <a:rPr lang="en-US" dirty="0" smtClean="0"/>
              <a:t>The error </a:t>
            </a:r>
            <a:r>
              <a:rPr lang="en-US" dirty="0" err="1" smtClean="0"/>
              <a:t>rAB</a:t>
            </a:r>
            <a:r>
              <a:rPr lang="en-US" dirty="0" smtClean="0"/>
              <a:t>, induced to a species A by the elimination of another species B for a given reaction states that consists of temperature and the species concentrations.</a:t>
            </a:r>
          </a:p>
          <a:p>
            <a:r>
              <a:rPr lang="en-US" dirty="0" smtClean="0"/>
              <a:t>This whole term is the production rate of species A in reaction I</a:t>
            </a:r>
          </a:p>
          <a:p>
            <a:r>
              <a:rPr lang="en-US" dirty="0" err="1" smtClean="0"/>
              <a:t>Delta_B_i</a:t>
            </a:r>
            <a:r>
              <a:rPr lang="en-US" dirty="0" smtClean="0"/>
              <a:t> is 1 if the reaction I involves species B</a:t>
            </a:r>
          </a:p>
          <a:p>
            <a:endParaRPr lang="en-US" dirty="0"/>
          </a:p>
          <a:p>
            <a:endParaRPr lang="en-US" dirty="0" smtClean="0"/>
          </a:p>
          <a:p>
            <a:r>
              <a:rPr lang="en-US" dirty="0" smtClean="0"/>
              <a:t>(Figure) </a:t>
            </a:r>
          </a:p>
          <a:p>
            <a:r>
              <a:rPr lang="en-US" dirty="0" smtClean="0"/>
              <a:t>Take a look at our figure on the right showing the typical configuration of a directed relation graph.</a:t>
            </a:r>
          </a:p>
          <a:p>
            <a:endParaRPr lang="en-US" dirty="0" smtClean="0"/>
          </a:p>
          <a:p>
            <a:r>
              <a:rPr lang="en-US" dirty="0" smtClean="0"/>
              <a:t>BC and EF demonstrate strongly </a:t>
            </a:r>
            <a:r>
              <a:rPr lang="en-US" dirty="0"/>
              <a:t>coupled species </a:t>
            </a:r>
            <a:r>
              <a:rPr lang="en-US" dirty="0" smtClean="0"/>
              <a:t>groups.</a:t>
            </a:r>
          </a:p>
          <a:p>
            <a:endParaRPr lang="en-US" dirty="0"/>
          </a:p>
          <a:p>
            <a:r>
              <a:rPr lang="en-US" dirty="0"/>
              <a:t>Even though A is not directly affected by C, </a:t>
            </a:r>
            <a:r>
              <a:rPr lang="en-US" dirty="0" smtClean="0"/>
              <a:t>removing C would greatly affect B, indirectly causing error in A.  </a:t>
            </a:r>
            <a:endParaRPr lang="en-US" dirty="0"/>
          </a:p>
          <a:p>
            <a:endParaRPr lang="en-US" dirty="0" smtClean="0"/>
          </a:p>
          <a:p>
            <a:r>
              <a:rPr lang="en-US" dirty="0" smtClean="0"/>
              <a:t>If A is a major species, A, B, C would be kept for the skeletal mechanism  </a:t>
            </a:r>
          </a:p>
          <a:p>
            <a:endParaRPr lang="en-US" dirty="0"/>
          </a:p>
        </p:txBody>
      </p:sp>
      <p:sp>
        <p:nvSpPr>
          <p:cNvPr id="3" name="TextBox 2"/>
          <p:cNvSpPr txBox="1"/>
          <p:nvPr/>
        </p:nvSpPr>
        <p:spPr>
          <a:xfrm>
            <a:off x="-5105400" y="-533400"/>
            <a:ext cx="4953000" cy="9510296"/>
          </a:xfrm>
          <a:prstGeom prst="rect">
            <a:avLst/>
          </a:prstGeom>
          <a:noFill/>
        </p:spPr>
        <p:txBody>
          <a:bodyPr wrap="square" rtlCol="0">
            <a:spAutoFit/>
          </a:bodyPr>
          <a:lstStyle/>
          <a:p>
            <a:r>
              <a:rPr lang="en-US" dirty="0"/>
              <a:t>DRG is based on the idea that in a combustion process some species exist that are weakly coupled and therefore don't cause much error in our major </a:t>
            </a:r>
            <a:r>
              <a:rPr lang="en-US" dirty="0" smtClean="0"/>
              <a:t>species.</a:t>
            </a:r>
          </a:p>
          <a:p>
            <a:endParaRPr lang="en-US" dirty="0"/>
          </a:p>
          <a:p>
            <a:r>
              <a:rPr lang="en-US" dirty="0"/>
              <a:t>So we have our direct species </a:t>
            </a:r>
            <a:r>
              <a:rPr lang="en-US" dirty="0" smtClean="0"/>
              <a:t>relation: “read bullet”</a:t>
            </a:r>
          </a:p>
          <a:p>
            <a:r>
              <a:rPr lang="en-US" dirty="0" smtClean="0"/>
              <a:t> </a:t>
            </a:r>
            <a:r>
              <a:rPr lang="en-US" dirty="0" err="1"/>
              <a:t>rab</a:t>
            </a:r>
            <a:r>
              <a:rPr lang="en-US" dirty="0"/>
              <a:t> which </a:t>
            </a:r>
            <a:r>
              <a:rPr lang="en-US" dirty="0" smtClean="0"/>
              <a:t>signifies </a:t>
            </a:r>
            <a:r>
              <a:rPr lang="en-US" dirty="0"/>
              <a:t>the amount of error caused in the production rate of A if we remove B </a:t>
            </a:r>
            <a:endParaRPr lang="en-US" dirty="0" smtClean="0"/>
          </a:p>
          <a:p>
            <a:endParaRPr lang="en-US" dirty="0" smtClean="0"/>
          </a:p>
          <a:p>
            <a:r>
              <a:rPr lang="en-US" dirty="0"/>
              <a:t>-here is the production rate of A in reaction i, [the product of the reaction rate of reaction i and stoichiometric </a:t>
            </a:r>
            <a:r>
              <a:rPr lang="en-US" dirty="0" err="1"/>
              <a:t>coefficent</a:t>
            </a:r>
            <a:r>
              <a:rPr lang="en-US" dirty="0"/>
              <a:t>  of A in reaction i] </a:t>
            </a:r>
            <a:endParaRPr lang="en-US" dirty="0" smtClean="0"/>
          </a:p>
          <a:p>
            <a:endParaRPr lang="en-US" dirty="0"/>
          </a:p>
          <a:p>
            <a:r>
              <a:rPr lang="en-US" dirty="0"/>
              <a:t>If B is in reaction i then delta b i </a:t>
            </a:r>
            <a:r>
              <a:rPr lang="en-US" dirty="0" err="1"/>
              <a:t>equalls</a:t>
            </a:r>
            <a:r>
              <a:rPr lang="en-US" dirty="0"/>
              <a:t> 1, and if not then delta b i equals 0 </a:t>
            </a:r>
            <a:endParaRPr lang="en-US" dirty="0" smtClean="0"/>
          </a:p>
          <a:p>
            <a:endParaRPr lang="en-US" dirty="0" smtClean="0"/>
          </a:p>
          <a:p>
            <a:r>
              <a:rPr lang="en-US" dirty="0" smtClean="0"/>
              <a:t>A</a:t>
            </a:r>
            <a:r>
              <a:rPr lang="en-US" dirty="0" smtClean="0">
                <a:sym typeface="Wingdings" pitchFamily="2" charset="2"/>
              </a:rPr>
              <a:t>B </a:t>
            </a:r>
            <a:r>
              <a:rPr lang="en-US" dirty="0" err="1" smtClean="0">
                <a:sym typeface="Wingdings" pitchFamily="2" charset="2"/>
              </a:rPr>
              <a:t>meangs</a:t>
            </a:r>
            <a:r>
              <a:rPr lang="en-US" dirty="0" smtClean="0">
                <a:sym typeface="Wingdings" pitchFamily="2" charset="2"/>
              </a:rPr>
              <a:t> that A directly requires B</a:t>
            </a:r>
            <a:endParaRPr lang="en-US" dirty="0"/>
          </a:p>
          <a:p>
            <a:r>
              <a:rPr lang="en-US" dirty="0" smtClean="0"/>
              <a:t>“read </a:t>
            </a:r>
            <a:r>
              <a:rPr lang="en-US" dirty="0"/>
              <a:t>the middle </a:t>
            </a:r>
            <a:r>
              <a:rPr lang="en-US" dirty="0" smtClean="0"/>
              <a:t>bullets”</a:t>
            </a:r>
          </a:p>
          <a:p>
            <a:endParaRPr lang="en-US" dirty="0" smtClean="0"/>
          </a:p>
          <a:p>
            <a:r>
              <a:rPr lang="en-US" dirty="0" smtClean="0"/>
              <a:t>***Indirect species relation, means that A directly requires B, and B directly requires C, </a:t>
            </a:r>
            <a:r>
              <a:rPr lang="en-US" dirty="0" err="1" smtClean="0"/>
              <a:t>therfore</a:t>
            </a:r>
            <a:r>
              <a:rPr lang="en-US" dirty="0" smtClean="0"/>
              <a:t> A indirectly requires C.</a:t>
            </a:r>
            <a:endParaRPr lang="en-US" dirty="0"/>
          </a:p>
          <a:p>
            <a:endParaRPr lang="en-US" dirty="0"/>
          </a:p>
          <a:p>
            <a:r>
              <a:rPr lang="en-US" dirty="0" smtClean="0"/>
              <a:t>***So </a:t>
            </a:r>
            <a:r>
              <a:rPr lang="en-US" dirty="0"/>
              <a:t>here is our figure of a typical direct relation graph </a:t>
            </a:r>
            <a:r>
              <a:rPr lang="en-US" dirty="0" smtClean="0"/>
              <a:t>where </a:t>
            </a:r>
            <a:r>
              <a:rPr lang="en-US" dirty="0"/>
              <a:t>A is a major </a:t>
            </a:r>
            <a:r>
              <a:rPr lang="en-US" dirty="0" smtClean="0"/>
              <a:t>species, such as </a:t>
            </a:r>
            <a:r>
              <a:rPr lang="en-US" dirty="0"/>
              <a:t>an </a:t>
            </a:r>
            <a:r>
              <a:rPr lang="en-US" dirty="0" err="1"/>
              <a:t>oxider</a:t>
            </a:r>
            <a:r>
              <a:rPr lang="en-US" dirty="0"/>
              <a:t>, fuel or h radical </a:t>
            </a:r>
            <a:r>
              <a:rPr lang="en-US" dirty="0" smtClean="0"/>
              <a:t>, and </a:t>
            </a:r>
            <a:r>
              <a:rPr lang="en-US" dirty="0"/>
              <a:t>will be our starting </a:t>
            </a:r>
            <a:r>
              <a:rPr lang="en-US" dirty="0" smtClean="0"/>
              <a:t>species. </a:t>
            </a:r>
            <a:r>
              <a:rPr lang="en-US" dirty="0"/>
              <a:t>if you want to predict this guy correctly, you need to predict whatever it requires,  A requires B, B should be retained, B requires C, </a:t>
            </a:r>
            <a:r>
              <a:rPr lang="en-US" dirty="0" smtClean="0"/>
              <a:t>C </a:t>
            </a:r>
            <a:r>
              <a:rPr lang="en-US" dirty="0"/>
              <a:t>should be </a:t>
            </a:r>
            <a:r>
              <a:rPr lang="en-US" dirty="0" smtClean="0"/>
              <a:t>retained.</a:t>
            </a:r>
          </a:p>
          <a:p>
            <a:endParaRPr lang="en-US" dirty="0"/>
          </a:p>
          <a:p>
            <a:r>
              <a:rPr lang="en-US" dirty="0" smtClean="0"/>
              <a:t>Transition: this DRG method offers certain advantages</a:t>
            </a:r>
            <a:endParaRPr lang="en-US" dirty="0"/>
          </a:p>
        </p:txBody>
      </p:sp>
    </p:spTree>
    <p:extLst>
      <p:ext uri="{BB962C8B-B14F-4D97-AF65-F5344CB8AC3E}">
        <p14:creationId xmlns:p14="http://schemas.microsoft.com/office/powerpoint/2010/main" val="116781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Advantages/Limitations of DRG</a:t>
            </a:r>
            <a:endParaRPr lang="en-US" sz="3200" dirty="0">
              <a:solidFill>
                <a:srgbClr val="464653"/>
              </a:solidFill>
              <a:latin typeface="Bookman Old Style" pitchFamily="18" charset="0"/>
            </a:endParaRPr>
          </a:p>
        </p:txBody>
      </p:sp>
      <p:cxnSp>
        <p:nvCxnSpPr>
          <p:cNvPr id="7" name="Straight Connector 6"/>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457199" y="1371600"/>
            <a:ext cx="765957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latin typeface="Gill Sans MT" pitchFamily="34" charset="0"/>
              </a:rPr>
              <a:t>Advantages</a:t>
            </a:r>
          </a:p>
          <a:p>
            <a:pPr lvl="1"/>
            <a:r>
              <a:rPr lang="en-US" sz="2200" dirty="0" smtClean="0">
                <a:latin typeface="Gill Sans MT" pitchFamily="34" charset="0"/>
              </a:rPr>
              <a:t>High efficiency (linear time reduction)</a:t>
            </a:r>
          </a:p>
          <a:p>
            <a:pPr lvl="1"/>
            <a:r>
              <a:rPr lang="en-US" sz="2200" dirty="0" smtClean="0">
                <a:latin typeface="Gill Sans MT" pitchFamily="34" charset="0"/>
              </a:rPr>
              <a:t>Error control fully automatic</a:t>
            </a:r>
          </a:p>
          <a:p>
            <a:r>
              <a:rPr lang="en-US" sz="2600" dirty="0" smtClean="0">
                <a:latin typeface="Gill Sans MT" pitchFamily="34" charset="0"/>
              </a:rPr>
              <a:t>Limitation</a:t>
            </a:r>
          </a:p>
          <a:p>
            <a:pPr lvl="1"/>
            <a:r>
              <a:rPr lang="en-US" sz="2200" dirty="0" smtClean="0">
                <a:latin typeface="Gill Sans MT" pitchFamily="34" charset="0"/>
              </a:rPr>
              <a:t>Lack of flexibility in controlling errors for different species/relations</a:t>
            </a:r>
          </a:p>
          <a:p>
            <a:pPr lvl="1"/>
            <a:endParaRPr lang="en-US" sz="2000" dirty="0" smtClean="0">
              <a:latin typeface="Gill Sans MT" pitchFamily="34" charset="0"/>
            </a:endParaRPr>
          </a:p>
          <a:p>
            <a:r>
              <a:rPr lang="en-US" sz="2200" dirty="0" smtClean="0">
                <a:latin typeface="Gill Sans MT" pitchFamily="34" charset="0"/>
              </a:rPr>
              <a:t>Proposed solution:</a:t>
            </a:r>
          </a:p>
          <a:p>
            <a:pPr marL="0" indent="0">
              <a:buNone/>
            </a:pPr>
            <a:r>
              <a:rPr lang="en-US" sz="2200" dirty="0">
                <a:latin typeface="Gill Sans MT" pitchFamily="34" charset="0"/>
              </a:rPr>
              <a:t>	</a:t>
            </a:r>
            <a:r>
              <a:rPr lang="en-US" sz="2200" dirty="0" smtClean="0">
                <a:latin typeface="Gill Sans MT" pitchFamily="34" charset="0"/>
              </a:rPr>
              <a:t>DRG with expert knowledge (DRG-X)</a:t>
            </a:r>
            <a:endParaRPr lang="en-US" sz="1800" dirty="0" smtClean="0">
              <a:latin typeface="Gill Sans MT" pitchFamily="34" charset="0"/>
            </a:endParaRPr>
          </a:p>
          <a:p>
            <a:pPr marL="457200" lvl="1" indent="0">
              <a:buNone/>
            </a:pPr>
            <a:endParaRPr lang="en-US" sz="1800" dirty="0">
              <a:latin typeface="Gill Sans MT" pitchFamily="34" charset="0"/>
            </a:endParaRPr>
          </a:p>
          <a:p>
            <a:pPr marL="457200" lvl="1" indent="0">
              <a:buNone/>
            </a:pPr>
            <a:endParaRPr lang="en-US" sz="1800" dirty="0" smtClean="0">
              <a:latin typeface="Gill Sans MT" pitchFamily="34" charset="0"/>
            </a:endParaRPr>
          </a:p>
          <a:p>
            <a:pPr marL="457200" lvl="1" indent="0">
              <a:buNone/>
            </a:pPr>
            <a:endParaRPr lang="en-US" sz="1800" dirty="0" smtClean="0">
              <a:latin typeface="Gill Sans MT" pitchFamily="34" charset="0"/>
            </a:endParaRPr>
          </a:p>
        </p:txBody>
      </p:sp>
      <p:sp>
        <p:nvSpPr>
          <p:cNvPr id="12" name="TextBox 11"/>
          <p:cNvSpPr txBox="1"/>
          <p:nvPr/>
        </p:nvSpPr>
        <p:spPr>
          <a:xfrm>
            <a:off x="9372600" y="0"/>
            <a:ext cx="4038600" cy="8402300"/>
          </a:xfrm>
          <a:prstGeom prst="rect">
            <a:avLst/>
          </a:prstGeom>
          <a:noFill/>
        </p:spPr>
        <p:txBody>
          <a:bodyPr wrap="square" rtlCol="0">
            <a:spAutoFit/>
          </a:bodyPr>
          <a:lstStyle/>
          <a:p>
            <a:r>
              <a:rPr lang="en-US" dirty="0" smtClean="0"/>
              <a:t>DRG offers many important advantages, such as :</a:t>
            </a:r>
          </a:p>
          <a:p>
            <a:r>
              <a:rPr lang="en-US" dirty="0" smtClean="0"/>
              <a:t>-efficiency, which makes it particularly suitable for reduction of extremely large mechanisms</a:t>
            </a:r>
          </a:p>
          <a:p>
            <a:r>
              <a:rPr lang="en-US" dirty="0" smtClean="0"/>
              <a:t>-DRG is fully automatic, meaning that other important species are automatically retained by the graph searching algorithm.</a:t>
            </a:r>
          </a:p>
          <a:p>
            <a:r>
              <a:rPr lang="en-US" dirty="0"/>
              <a:t>-The DRG method requires as input one or a few major species as the search-initiating species, as well as a user-specified error tolerance.</a:t>
            </a:r>
          </a:p>
          <a:p>
            <a:r>
              <a:rPr lang="en-US" dirty="0" smtClean="0"/>
              <a:t>-While having a uniform error tolerance renders DRG especially simple to apply, it nonetheless results in a lack of flexibility in tailoring the skeletal mechanism based on the uneven uncertainties in various reaction pathways in a large detailed mechanism.</a:t>
            </a:r>
          </a:p>
          <a:p>
            <a:r>
              <a:rPr lang="en-US" dirty="0" smtClean="0"/>
              <a:t>For example if a skeletal mechanism only needs to be accurate for heat release and a few important species, a small reduction error must be specified and the reduction will be quite limited.</a:t>
            </a:r>
          </a:p>
          <a:p>
            <a:endParaRPr lang="en-US" dirty="0" smtClean="0"/>
          </a:p>
          <a:p>
            <a:r>
              <a:rPr lang="en-US" dirty="0" smtClean="0"/>
              <a:t>DRG-X solves this limitation, by allowing the user to specify important reaction pathways, in order to obtain a more accurate skeletal mechanism</a:t>
            </a:r>
          </a:p>
        </p:txBody>
      </p:sp>
      <p:sp>
        <p:nvSpPr>
          <p:cNvPr id="3" name="TextBox 2"/>
          <p:cNvSpPr txBox="1"/>
          <p:nvPr/>
        </p:nvSpPr>
        <p:spPr>
          <a:xfrm>
            <a:off x="-5257800" y="-214908"/>
            <a:ext cx="5105400" cy="6463308"/>
          </a:xfrm>
          <a:prstGeom prst="rect">
            <a:avLst/>
          </a:prstGeom>
          <a:noFill/>
        </p:spPr>
        <p:txBody>
          <a:bodyPr wrap="square" rtlCol="0">
            <a:spAutoFit/>
          </a:bodyPr>
          <a:lstStyle/>
          <a:p>
            <a:endParaRPr lang="en-US" dirty="0" smtClean="0"/>
          </a:p>
          <a:p>
            <a:endParaRPr lang="en-US" dirty="0"/>
          </a:p>
          <a:p>
            <a:r>
              <a:rPr lang="en-US" dirty="0" smtClean="0"/>
              <a:t>Such as “high efficiency”, since the reduction time is linearly proportional to mechanism size</a:t>
            </a:r>
          </a:p>
          <a:p>
            <a:endParaRPr lang="en-US" dirty="0"/>
          </a:p>
          <a:p>
            <a:r>
              <a:rPr lang="en-US" dirty="0" smtClean="0"/>
              <a:t>Error control fully automatic, DRG will automatically retain species that exceed the default error tolerance</a:t>
            </a:r>
          </a:p>
          <a:p>
            <a:endParaRPr lang="en-US" dirty="0"/>
          </a:p>
          <a:p>
            <a:r>
              <a:rPr lang="en-US" dirty="0" smtClean="0"/>
              <a:t>The limitations of DRG </a:t>
            </a:r>
            <a:r>
              <a:rPr lang="en-US" dirty="0"/>
              <a:t>some reaction rates are very accurate, some have </a:t>
            </a:r>
            <a:r>
              <a:rPr lang="en-US" u="sng" dirty="0" smtClean="0"/>
              <a:t>larger</a:t>
            </a:r>
            <a:r>
              <a:rPr lang="en-US" dirty="0" smtClean="0"/>
              <a:t> error</a:t>
            </a:r>
            <a:r>
              <a:rPr lang="en-US" dirty="0"/>
              <a:t>, doesn't make sense to accuracy predict the reactions with </a:t>
            </a:r>
            <a:r>
              <a:rPr lang="en-US" u="sng" dirty="0"/>
              <a:t>larger</a:t>
            </a:r>
            <a:r>
              <a:rPr lang="en-US" dirty="0"/>
              <a:t> uncertainty,  therefore if you want to use a species specific error tolerance, we can probably </a:t>
            </a:r>
            <a:r>
              <a:rPr lang="en-US" dirty="0" smtClean="0"/>
              <a:t>substantially </a:t>
            </a:r>
            <a:r>
              <a:rPr lang="en-US" dirty="0"/>
              <a:t>further reduce the skeletal mechanism from DRG method, without sacrificing the chemical fidelity </a:t>
            </a:r>
            <a:r>
              <a:rPr lang="en-US" dirty="0" smtClean="0"/>
              <a:t>.</a:t>
            </a:r>
            <a:endParaRPr lang="en-US" dirty="0"/>
          </a:p>
          <a:p>
            <a:endParaRPr lang="en-US" dirty="0" smtClean="0"/>
          </a:p>
          <a:p>
            <a:endParaRPr lang="en-US" dirty="0"/>
          </a:p>
          <a:p>
            <a:r>
              <a:rPr lang="en-US" dirty="0" smtClean="0"/>
              <a:t>transition</a:t>
            </a:r>
            <a:r>
              <a:rPr lang="en-US" dirty="0"/>
              <a:t>: SO if we </a:t>
            </a:r>
            <a:r>
              <a:rPr lang="en-US" dirty="0" smtClean="0"/>
              <a:t>specify </a:t>
            </a:r>
            <a:r>
              <a:rPr lang="en-US" dirty="0"/>
              <a:t>important reaction pathways using this expert knowledge we can obtain a more accurate skeletal mechanism which is the heart of the DRGX method</a:t>
            </a:r>
          </a:p>
        </p:txBody>
      </p:sp>
    </p:spTree>
    <p:extLst>
      <p:ext uri="{BB962C8B-B14F-4D97-AF65-F5344CB8AC3E}">
        <p14:creationId xmlns:p14="http://schemas.microsoft.com/office/powerpoint/2010/main" val="2076431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Basic Concepts of DRG-X</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457199" y="1371600"/>
            <a:ext cx="765957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latin typeface="Gill Sans MT" pitchFamily="34" charset="0"/>
              </a:rPr>
              <a:t>DRG-X is an enhanced DRG that allows species-specific error control (expert knowledge)</a:t>
            </a:r>
          </a:p>
          <a:p>
            <a:endParaRPr lang="en-US" sz="2600" dirty="0">
              <a:latin typeface="Gill Sans MT" pitchFamily="34" charset="0"/>
            </a:endParaRPr>
          </a:p>
          <a:p>
            <a:r>
              <a:rPr lang="en-US" sz="2600" dirty="0" smtClean="0">
                <a:latin typeface="Gill Sans MT" pitchFamily="34" charset="0"/>
              </a:rPr>
              <a:t>Expert knowledge (</a:t>
            </a:r>
            <a:r>
              <a:rPr lang="en-US" sz="2600" b="1" dirty="0" smtClean="0">
                <a:solidFill>
                  <a:schemeClr val="tx2"/>
                </a:solidFill>
                <a:latin typeface="Gill Sans MT" pitchFamily="34" charset="0"/>
              </a:rPr>
              <a:t>x-values</a:t>
            </a:r>
            <a:r>
              <a:rPr lang="en-US" sz="2600" dirty="0" smtClean="0">
                <a:latin typeface="Gill Sans MT" pitchFamily="34" charset="0"/>
              </a:rPr>
              <a:t>)</a:t>
            </a:r>
          </a:p>
          <a:p>
            <a:pPr lvl="1"/>
            <a:r>
              <a:rPr lang="en-US" sz="2000" dirty="0">
                <a:latin typeface="Gill Sans MT" pitchFamily="34" charset="0"/>
              </a:rPr>
              <a:t>A</a:t>
            </a:r>
            <a:r>
              <a:rPr lang="en-US" sz="2000" dirty="0" smtClean="0">
                <a:latin typeface="Gill Sans MT" pitchFamily="34" charset="0"/>
              </a:rPr>
              <a:t>ssigned to selected species or heat release</a:t>
            </a:r>
          </a:p>
          <a:p>
            <a:pPr lvl="2"/>
            <a:r>
              <a:rPr lang="en-US" sz="1800" dirty="0" smtClean="0">
                <a:latin typeface="Gill Sans MT" pitchFamily="34" charset="0"/>
              </a:rPr>
              <a:t>Indicate desired accuracy of species concentration/heat release rate</a:t>
            </a:r>
          </a:p>
          <a:p>
            <a:pPr lvl="2"/>
            <a:r>
              <a:rPr lang="en-US" sz="1800" dirty="0" smtClean="0">
                <a:latin typeface="Gill Sans MT" pitchFamily="34" charset="0"/>
              </a:rPr>
              <a:t>Value between 0 and 1</a:t>
            </a:r>
          </a:p>
          <a:p>
            <a:pPr lvl="2"/>
            <a:r>
              <a:rPr lang="en-US" sz="1800" dirty="0" smtClean="0">
                <a:latin typeface="Gill Sans MT" pitchFamily="34" charset="0"/>
              </a:rPr>
              <a:t>To achieve balanced chemical fidelity</a:t>
            </a:r>
          </a:p>
          <a:p>
            <a:pPr marL="457200" lvl="1" indent="0">
              <a:buNone/>
            </a:pPr>
            <a:r>
              <a:rPr lang="en-US" sz="1800" dirty="0" smtClean="0">
                <a:latin typeface="Gill Sans MT" pitchFamily="34" charset="0"/>
              </a:rPr>
              <a:t>	</a:t>
            </a:r>
          </a:p>
        </p:txBody>
      </p:sp>
      <p:sp>
        <p:nvSpPr>
          <p:cNvPr id="11" name="TextBox 10"/>
          <p:cNvSpPr txBox="1"/>
          <p:nvPr/>
        </p:nvSpPr>
        <p:spPr>
          <a:xfrm>
            <a:off x="9296400" y="-1003697"/>
            <a:ext cx="5562600" cy="9233297"/>
          </a:xfrm>
          <a:prstGeom prst="rect">
            <a:avLst/>
          </a:prstGeom>
          <a:noFill/>
        </p:spPr>
        <p:txBody>
          <a:bodyPr wrap="square" rtlCol="0">
            <a:spAutoFit/>
          </a:bodyPr>
          <a:lstStyle/>
          <a:p>
            <a:r>
              <a:rPr lang="en-US" dirty="0" smtClean="0"/>
              <a:t>To solve the limitations of DRG, in DRG-X reduction errors for important species are specified based on expert knowledge.</a:t>
            </a:r>
          </a:p>
          <a:p>
            <a:endParaRPr lang="en-US" dirty="0"/>
          </a:p>
          <a:p>
            <a:r>
              <a:rPr lang="en-US" dirty="0" smtClean="0"/>
              <a:t>Species specific x-values, the expert knowledge, are specified for selected species.</a:t>
            </a:r>
          </a:p>
          <a:p>
            <a:endParaRPr lang="en-US" dirty="0"/>
          </a:p>
          <a:p>
            <a:r>
              <a:rPr lang="en-US" dirty="0" smtClean="0"/>
              <a:t>The species associated with reactions with small uncertainties can be assigned a small x-value (0.1), large uncertainties…a large x-value. (0.3)</a:t>
            </a:r>
          </a:p>
          <a:p>
            <a:r>
              <a:rPr lang="en-US" dirty="0" smtClean="0"/>
              <a:t>All other species are assigned a default error tolerance such as 0.5</a:t>
            </a:r>
          </a:p>
          <a:p>
            <a:endParaRPr lang="en-US" dirty="0"/>
          </a:p>
          <a:p>
            <a:r>
              <a:rPr lang="en-US" dirty="0" smtClean="0"/>
              <a:t>If a pollutant is of interest for example, and needed to be predicted as higher accuracies than all other species, a small x-value (0.1) would assigned.</a:t>
            </a:r>
          </a:p>
          <a:p>
            <a:endParaRPr lang="en-US" dirty="0"/>
          </a:p>
          <a:p>
            <a:r>
              <a:rPr lang="en-US" dirty="0" smtClean="0"/>
              <a:t>These x-values can then be pre or post processed, meaning that when pre processing the </a:t>
            </a:r>
            <a:r>
              <a:rPr lang="en-US" dirty="0" err="1" smtClean="0"/>
              <a:t>xvalues</a:t>
            </a:r>
            <a:r>
              <a:rPr lang="en-US" dirty="0" smtClean="0"/>
              <a:t> are used to expand the starting species set in the previous DRG.</a:t>
            </a:r>
          </a:p>
          <a:p>
            <a:endParaRPr lang="en-US" dirty="0"/>
          </a:p>
          <a:p>
            <a:r>
              <a:rPr lang="en-US" dirty="0" smtClean="0"/>
              <a:t>IN Post processing, a normal DRG reduction is performed, then afterwards the species that are important to a species A based on its </a:t>
            </a:r>
            <a:r>
              <a:rPr lang="en-US" dirty="0" err="1" smtClean="0"/>
              <a:t>xvalues</a:t>
            </a:r>
            <a:r>
              <a:rPr lang="en-US" dirty="0" smtClean="0"/>
              <a:t> X_A are added back into the mechanism.</a:t>
            </a:r>
          </a:p>
          <a:p>
            <a:endParaRPr lang="en-US" dirty="0"/>
          </a:p>
          <a:p>
            <a:r>
              <a:rPr lang="en-US" dirty="0" smtClean="0"/>
              <a:t>Some example species and parameters that </a:t>
            </a:r>
            <a:r>
              <a:rPr lang="en-US" dirty="0" err="1" smtClean="0"/>
              <a:t>xvalues</a:t>
            </a:r>
            <a:r>
              <a:rPr lang="en-US" dirty="0" smtClean="0"/>
              <a:t> can be assigned to are: pollutants, </a:t>
            </a:r>
            <a:r>
              <a:rPr lang="en-US" dirty="0" err="1" smtClean="0"/>
              <a:t>hradical</a:t>
            </a:r>
            <a:r>
              <a:rPr lang="en-US" dirty="0" smtClean="0"/>
              <a:t>, fuels, oxidizer, heat release</a:t>
            </a:r>
          </a:p>
          <a:p>
            <a:endParaRPr lang="en-US" dirty="0"/>
          </a:p>
          <a:p>
            <a:r>
              <a:rPr lang="en-US" dirty="0" smtClean="0"/>
              <a:t>Because the errors in the skeletal mechanism roughly match the level of uncertainties in the detailed mechanism, overall chemical fidelity can be retained.</a:t>
            </a:r>
          </a:p>
        </p:txBody>
      </p:sp>
      <p:sp>
        <p:nvSpPr>
          <p:cNvPr id="2" name="TextBox 1"/>
          <p:cNvSpPr txBox="1"/>
          <p:nvPr/>
        </p:nvSpPr>
        <p:spPr>
          <a:xfrm>
            <a:off x="-5638800" y="324683"/>
            <a:ext cx="5486400" cy="6740307"/>
          </a:xfrm>
          <a:prstGeom prst="rect">
            <a:avLst/>
          </a:prstGeom>
          <a:noFill/>
        </p:spPr>
        <p:txBody>
          <a:bodyPr wrap="square" rtlCol="0">
            <a:spAutoFit/>
          </a:bodyPr>
          <a:lstStyle/>
          <a:p>
            <a:r>
              <a:rPr lang="en-US" dirty="0" smtClean="0"/>
              <a:t>So….. “first bullet”</a:t>
            </a:r>
          </a:p>
          <a:p>
            <a:endParaRPr lang="en-US" dirty="0"/>
          </a:p>
          <a:p>
            <a:r>
              <a:rPr lang="en-US" dirty="0" smtClean="0"/>
              <a:t>These </a:t>
            </a:r>
            <a:r>
              <a:rPr lang="en-US" dirty="0" err="1" smtClean="0"/>
              <a:t>xvalues</a:t>
            </a:r>
            <a:r>
              <a:rPr lang="en-US" dirty="0" smtClean="0"/>
              <a:t> different from epsilon,</a:t>
            </a:r>
          </a:p>
          <a:p>
            <a:endParaRPr lang="en-US" dirty="0"/>
          </a:p>
          <a:p>
            <a:r>
              <a:rPr lang="en-US" u="sng" dirty="0" err="1" smtClean="0"/>
              <a:t>Xvalue</a:t>
            </a:r>
            <a:r>
              <a:rPr lang="en-US" u="sng" dirty="0" smtClean="0"/>
              <a:t> are SSET’s, while epsilon is a uniform error tolerance for species we don’t assign </a:t>
            </a:r>
            <a:r>
              <a:rPr lang="en-US" u="sng" dirty="0" err="1" smtClean="0"/>
              <a:t>xvalues</a:t>
            </a:r>
            <a:r>
              <a:rPr lang="en-US" u="sng" dirty="0" smtClean="0"/>
              <a:t> to.</a:t>
            </a:r>
            <a:endParaRPr lang="en-US" u="sng" dirty="0"/>
          </a:p>
          <a:p>
            <a:endParaRPr lang="en-US" dirty="0"/>
          </a:p>
          <a:p>
            <a:r>
              <a:rPr lang="en-US" dirty="0" smtClean="0"/>
              <a:t>“after 1</a:t>
            </a:r>
            <a:r>
              <a:rPr lang="en-US" baseline="30000" dirty="0" smtClean="0"/>
              <a:t>st</a:t>
            </a:r>
            <a:r>
              <a:rPr lang="en-US" dirty="0" smtClean="0"/>
              <a:t> sub bullet”</a:t>
            </a:r>
          </a:p>
          <a:p>
            <a:r>
              <a:rPr lang="en-US" dirty="0"/>
              <a:t>For instance if you want a </a:t>
            </a:r>
            <a:r>
              <a:rPr lang="en-US" dirty="0" err="1"/>
              <a:t>polutant</a:t>
            </a:r>
            <a:r>
              <a:rPr lang="en-US" dirty="0"/>
              <a:t> such as </a:t>
            </a:r>
            <a:r>
              <a:rPr lang="en-US" dirty="0" err="1"/>
              <a:t>nox</a:t>
            </a:r>
            <a:r>
              <a:rPr lang="en-US" dirty="0"/>
              <a:t> or co2 to be quite accurate you can specify a small value for the </a:t>
            </a:r>
            <a:r>
              <a:rPr lang="en-US" dirty="0" err="1"/>
              <a:t>xvalue</a:t>
            </a:r>
            <a:r>
              <a:rPr lang="en-US" dirty="0"/>
              <a:t> of the pollutant. </a:t>
            </a:r>
            <a:endParaRPr lang="en-US" dirty="0" smtClean="0"/>
          </a:p>
          <a:p>
            <a:endParaRPr lang="en-US" dirty="0"/>
          </a:p>
          <a:p>
            <a:endParaRPr lang="en-US" dirty="0" smtClean="0"/>
          </a:p>
          <a:p>
            <a:endParaRPr lang="en-US" dirty="0"/>
          </a:p>
          <a:p>
            <a:r>
              <a:rPr lang="en-US" dirty="0" smtClean="0"/>
              <a:t>“Last bullet”</a:t>
            </a:r>
          </a:p>
          <a:p>
            <a:r>
              <a:rPr lang="en-US" dirty="0"/>
              <a:t>by specifying these x-values we can retain the original/balanced chemical fidelity, but with a relatively larger reduction error  </a:t>
            </a:r>
            <a:r>
              <a:rPr lang="en-US" dirty="0" smtClean="0"/>
              <a:t>threshold</a:t>
            </a:r>
          </a:p>
          <a:p>
            <a:endParaRPr lang="en-US" dirty="0"/>
          </a:p>
          <a:p>
            <a:r>
              <a:rPr lang="en-US" dirty="0" smtClean="0"/>
              <a:t>Transition:</a:t>
            </a:r>
          </a:p>
          <a:p>
            <a:r>
              <a:rPr lang="en-US" dirty="0" smtClean="0"/>
              <a:t>Now lets go into an example to show the differences between DRG and DRGX</a:t>
            </a:r>
          </a:p>
          <a:p>
            <a:endParaRPr lang="en-US" dirty="0" smtClean="0"/>
          </a:p>
          <a:p>
            <a:endParaRPr lang="en-US" dirty="0"/>
          </a:p>
        </p:txBody>
      </p:sp>
    </p:spTree>
    <p:extLst>
      <p:ext uri="{BB962C8B-B14F-4D97-AF65-F5344CB8AC3E}">
        <p14:creationId xmlns:p14="http://schemas.microsoft.com/office/powerpoint/2010/main" val="3015319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DRG vs. DRG-X, an Example</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grpSp>
        <p:nvGrpSpPr>
          <p:cNvPr id="12" name="Group 17"/>
          <p:cNvGrpSpPr>
            <a:grpSpLocks/>
          </p:cNvGrpSpPr>
          <p:nvPr/>
        </p:nvGrpSpPr>
        <p:grpSpPr bwMode="auto">
          <a:xfrm>
            <a:off x="1073150" y="2667000"/>
            <a:ext cx="2209800" cy="2362200"/>
            <a:chOff x="4032" y="1056"/>
            <a:chExt cx="1392" cy="1488"/>
          </a:xfrm>
        </p:grpSpPr>
        <p:sp>
          <p:nvSpPr>
            <p:cNvPr id="13" name="Oval 5"/>
            <p:cNvSpPr>
              <a:spLocks noChangeArrowheads="1"/>
            </p:cNvSpPr>
            <p:nvPr/>
          </p:nvSpPr>
          <p:spPr bwMode="auto">
            <a:xfrm>
              <a:off x="4368" y="1056"/>
              <a:ext cx="240" cy="240"/>
            </a:xfrm>
            <a:prstGeom prst="ellipse">
              <a:avLst/>
            </a:prstGeom>
            <a:noFill/>
            <a:ln w="38100" cmpd="dbl">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14" name="Oval 6"/>
            <p:cNvSpPr>
              <a:spLocks noChangeArrowheads="1"/>
            </p:cNvSpPr>
            <p:nvPr/>
          </p:nvSpPr>
          <p:spPr bwMode="auto">
            <a:xfrm>
              <a:off x="4032" y="1632"/>
              <a:ext cx="240" cy="24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B</a:t>
              </a:r>
            </a:p>
          </p:txBody>
        </p:sp>
        <p:sp>
          <p:nvSpPr>
            <p:cNvPr id="15" name="Oval 7"/>
            <p:cNvSpPr>
              <a:spLocks noChangeArrowheads="1"/>
            </p:cNvSpPr>
            <p:nvPr/>
          </p:nvSpPr>
          <p:spPr bwMode="auto">
            <a:xfrm>
              <a:off x="4032" y="230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
          <p:nvSpPr>
            <p:cNvPr id="16" name="Oval 8"/>
            <p:cNvSpPr>
              <a:spLocks noChangeArrowheads="1"/>
            </p:cNvSpPr>
            <p:nvPr/>
          </p:nvSpPr>
          <p:spPr bwMode="auto">
            <a:xfrm>
              <a:off x="4800" y="2256"/>
              <a:ext cx="240" cy="24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
          <p:nvSpPr>
            <p:cNvPr id="17" name="Oval 9"/>
            <p:cNvSpPr>
              <a:spLocks noChangeArrowheads="1"/>
            </p:cNvSpPr>
            <p:nvPr/>
          </p:nvSpPr>
          <p:spPr bwMode="auto">
            <a:xfrm>
              <a:off x="5184" y="1968"/>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18" name="Oval 10"/>
            <p:cNvSpPr>
              <a:spLocks noChangeArrowheads="1"/>
            </p:cNvSpPr>
            <p:nvPr/>
          </p:nvSpPr>
          <p:spPr bwMode="auto">
            <a:xfrm>
              <a:off x="5184" y="1296"/>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
              </a:r>
            </a:p>
          </p:txBody>
        </p:sp>
        <p:sp>
          <p:nvSpPr>
            <p:cNvPr id="19" name="Line 11"/>
            <p:cNvSpPr>
              <a:spLocks noChangeShapeType="1"/>
            </p:cNvSpPr>
            <p:nvPr/>
          </p:nvSpPr>
          <p:spPr bwMode="auto">
            <a:xfrm flipH="1">
              <a:off x="4224" y="1296"/>
              <a:ext cx="192" cy="3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2"/>
            <p:cNvSpPr>
              <a:spLocks noChangeShapeType="1"/>
            </p:cNvSpPr>
            <p:nvPr/>
          </p:nvSpPr>
          <p:spPr bwMode="auto">
            <a:xfrm flipV="1">
              <a:off x="4128" y="1872"/>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3"/>
            <p:cNvSpPr>
              <a:spLocks noChangeShapeType="1"/>
            </p:cNvSpPr>
            <p:nvPr/>
          </p:nvSpPr>
          <p:spPr bwMode="auto">
            <a:xfrm>
              <a:off x="4272" y="244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4"/>
            <p:cNvSpPr>
              <a:spLocks noChangeShapeType="1"/>
            </p:cNvSpPr>
            <p:nvPr/>
          </p:nvSpPr>
          <p:spPr bwMode="auto">
            <a:xfrm>
              <a:off x="4242" y="1827"/>
              <a:ext cx="576" cy="480"/>
            </a:xfrm>
            <a:prstGeom prst="line">
              <a:avLst/>
            </a:prstGeom>
            <a:noFill/>
            <a:ln w="63500" cmpd="dbl">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5"/>
            <p:cNvSpPr>
              <a:spLocks noChangeShapeType="1"/>
            </p:cNvSpPr>
            <p:nvPr/>
          </p:nvSpPr>
          <p:spPr bwMode="auto">
            <a:xfrm>
              <a:off x="5307" y="1554"/>
              <a:ext cx="0" cy="38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 name="Line 11"/>
          <p:cNvSpPr>
            <a:spLocks noChangeShapeType="1"/>
          </p:cNvSpPr>
          <p:nvPr/>
        </p:nvSpPr>
        <p:spPr bwMode="auto">
          <a:xfrm>
            <a:off x="1987549" y="2933700"/>
            <a:ext cx="914401"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 name="Group 17"/>
          <p:cNvGrpSpPr>
            <a:grpSpLocks/>
          </p:cNvGrpSpPr>
          <p:nvPr/>
        </p:nvGrpSpPr>
        <p:grpSpPr bwMode="auto">
          <a:xfrm>
            <a:off x="5562600" y="2728993"/>
            <a:ext cx="2209800" cy="2362200"/>
            <a:chOff x="4032" y="1056"/>
            <a:chExt cx="1392" cy="1488"/>
          </a:xfrm>
        </p:grpSpPr>
        <p:sp>
          <p:nvSpPr>
            <p:cNvPr id="40" name="Oval 5"/>
            <p:cNvSpPr>
              <a:spLocks noChangeArrowheads="1"/>
            </p:cNvSpPr>
            <p:nvPr/>
          </p:nvSpPr>
          <p:spPr bwMode="auto">
            <a:xfrm>
              <a:off x="4368" y="1056"/>
              <a:ext cx="240" cy="240"/>
            </a:xfrm>
            <a:prstGeom prst="ellipse">
              <a:avLst/>
            </a:prstGeom>
            <a:noFill/>
            <a:ln w="38100" cmpd="dbl">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t>
              </a:r>
            </a:p>
          </p:txBody>
        </p:sp>
        <p:sp>
          <p:nvSpPr>
            <p:cNvPr id="41" name="Oval 6"/>
            <p:cNvSpPr>
              <a:spLocks noChangeArrowheads="1"/>
            </p:cNvSpPr>
            <p:nvPr/>
          </p:nvSpPr>
          <p:spPr bwMode="auto">
            <a:xfrm>
              <a:off x="4032" y="1632"/>
              <a:ext cx="240" cy="24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a:t>
              </a:r>
            </a:p>
          </p:txBody>
        </p:sp>
        <p:sp>
          <p:nvSpPr>
            <p:cNvPr id="42" name="Oval 7"/>
            <p:cNvSpPr>
              <a:spLocks noChangeArrowheads="1"/>
            </p:cNvSpPr>
            <p:nvPr/>
          </p:nvSpPr>
          <p:spPr bwMode="auto">
            <a:xfrm>
              <a:off x="4032" y="230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a:t>
              </a:r>
            </a:p>
          </p:txBody>
        </p:sp>
        <p:sp>
          <p:nvSpPr>
            <p:cNvPr id="43" name="Oval 8"/>
            <p:cNvSpPr>
              <a:spLocks noChangeArrowheads="1"/>
            </p:cNvSpPr>
            <p:nvPr/>
          </p:nvSpPr>
          <p:spPr bwMode="auto">
            <a:xfrm>
              <a:off x="4800" y="2256"/>
              <a:ext cx="240" cy="24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t>
              </a:r>
            </a:p>
          </p:txBody>
        </p:sp>
        <p:sp>
          <p:nvSpPr>
            <p:cNvPr id="44" name="Oval 9"/>
            <p:cNvSpPr>
              <a:spLocks noChangeArrowheads="1"/>
            </p:cNvSpPr>
            <p:nvPr/>
          </p:nvSpPr>
          <p:spPr bwMode="auto">
            <a:xfrm>
              <a:off x="5184" y="1968"/>
              <a:ext cx="240" cy="240"/>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t>
              </a:r>
            </a:p>
          </p:txBody>
        </p:sp>
        <p:sp>
          <p:nvSpPr>
            <p:cNvPr id="45" name="Oval 10"/>
            <p:cNvSpPr>
              <a:spLocks noChangeArrowheads="1"/>
            </p:cNvSpPr>
            <p:nvPr/>
          </p:nvSpPr>
          <p:spPr bwMode="auto">
            <a:xfrm>
              <a:off x="5184" y="1296"/>
              <a:ext cx="240" cy="240"/>
            </a:xfrm>
            <a:prstGeom prst="ellipse">
              <a:avLst/>
            </a:prstGeom>
            <a:solidFill>
              <a:schemeClr val="accent1">
                <a:alpha val="34000"/>
              </a:schemeClr>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E</a:t>
              </a:r>
            </a:p>
          </p:txBody>
        </p:sp>
        <p:sp>
          <p:nvSpPr>
            <p:cNvPr id="46" name="Line 11"/>
            <p:cNvSpPr>
              <a:spLocks noChangeShapeType="1"/>
            </p:cNvSpPr>
            <p:nvPr/>
          </p:nvSpPr>
          <p:spPr bwMode="auto">
            <a:xfrm flipH="1">
              <a:off x="4224" y="1296"/>
              <a:ext cx="192" cy="3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2"/>
            <p:cNvSpPr>
              <a:spLocks noChangeShapeType="1"/>
            </p:cNvSpPr>
            <p:nvPr/>
          </p:nvSpPr>
          <p:spPr bwMode="auto">
            <a:xfrm flipV="1">
              <a:off x="4128" y="1872"/>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3"/>
            <p:cNvSpPr>
              <a:spLocks noChangeShapeType="1"/>
            </p:cNvSpPr>
            <p:nvPr/>
          </p:nvSpPr>
          <p:spPr bwMode="auto">
            <a:xfrm>
              <a:off x="4272" y="244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4"/>
            <p:cNvSpPr>
              <a:spLocks noChangeShapeType="1"/>
            </p:cNvSpPr>
            <p:nvPr/>
          </p:nvSpPr>
          <p:spPr bwMode="auto">
            <a:xfrm>
              <a:off x="4242" y="1827"/>
              <a:ext cx="576" cy="480"/>
            </a:xfrm>
            <a:prstGeom prst="line">
              <a:avLst/>
            </a:prstGeom>
            <a:noFill/>
            <a:ln w="63500" cmpd="dbl">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 name="Line 11"/>
          <p:cNvSpPr>
            <a:spLocks noChangeShapeType="1"/>
          </p:cNvSpPr>
          <p:nvPr/>
        </p:nvSpPr>
        <p:spPr bwMode="auto">
          <a:xfrm>
            <a:off x="6476999" y="2957593"/>
            <a:ext cx="914401"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Box 52"/>
          <p:cNvSpPr txBox="1"/>
          <p:nvPr/>
        </p:nvSpPr>
        <p:spPr>
          <a:xfrm>
            <a:off x="2292350" y="2678668"/>
            <a:ext cx="990600" cy="400110"/>
          </a:xfrm>
          <a:prstGeom prst="rect">
            <a:avLst/>
          </a:prstGeom>
          <a:noFill/>
        </p:spPr>
        <p:txBody>
          <a:bodyPr wrap="square" rtlCol="0">
            <a:spAutoFit/>
          </a:bodyPr>
          <a:lstStyle/>
          <a:p>
            <a:r>
              <a:rPr lang="en-US" sz="2000" dirty="0" smtClean="0"/>
              <a:t>0.2</a:t>
            </a:r>
            <a:endParaRPr lang="en-US" sz="2000" dirty="0"/>
          </a:p>
        </p:txBody>
      </p:sp>
      <p:sp>
        <p:nvSpPr>
          <p:cNvPr id="54" name="TextBox 53"/>
          <p:cNvSpPr txBox="1"/>
          <p:nvPr/>
        </p:nvSpPr>
        <p:spPr>
          <a:xfrm>
            <a:off x="3206750" y="3593068"/>
            <a:ext cx="831850" cy="400110"/>
          </a:xfrm>
          <a:prstGeom prst="rect">
            <a:avLst/>
          </a:prstGeom>
          <a:noFill/>
        </p:spPr>
        <p:txBody>
          <a:bodyPr wrap="square" rtlCol="0">
            <a:spAutoFit/>
          </a:bodyPr>
          <a:lstStyle/>
          <a:p>
            <a:r>
              <a:rPr lang="en-US" sz="2000" dirty="0" smtClean="0"/>
              <a:t>0.8</a:t>
            </a:r>
            <a:endParaRPr lang="en-US" sz="2000" dirty="0"/>
          </a:p>
        </p:txBody>
      </p:sp>
      <p:sp>
        <p:nvSpPr>
          <p:cNvPr id="55" name="TextBox 54"/>
          <p:cNvSpPr txBox="1"/>
          <p:nvPr/>
        </p:nvSpPr>
        <p:spPr>
          <a:xfrm>
            <a:off x="1149350" y="2953880"/>
            <a:ext cx="831850" cy="400110"/>
          </a:xfrm>
          <a:prstGeom prst="rect">
            <a:avLst/>
          </a:prstGeom>
          <a:noFill/>
        </p:spPr>
        <p:txBody>
          <a:bodyPr wrap="square" rtlCol="0">
            <a:spAutoFit/>
          </a:bodyPr>
          <a:lstStyle/>
          <a:p>
            <a:r>
              <a:rPr lang="en-US" sz="2000" dirty="0" smtClean="0"/>
              <a:t>0.8</a:t>
            </a:r>
            <a:endParaRPr lang="en-US" sz="2000" dirty="0"/>
          </a:p>
        </p:txBody>
      </p:sp>
      <p:sp>
        <p:nvSpPr>
          <p:cNvPr id="56" name="TextBox 55"/>
          <p:cNvSpPr txBox="1"/>
          <p:nvPr/>
        </p:nvSpPr>
        <p:spPr>
          <a:xfrm>
            <a:off x="1866900" y="3821668"/>
            <a:ext cx="800100" cy="400110"/>
          </a:xfrm>
          <a:prstGeom prst="rect">
            <a:avLst/>
          </a:prstGeom>
          <a:noFill/>
        </p:spPr>
        <p:txBody>
          <a:bodyPr wrap="square" rtlCol="0">
            <a:spAutoFit/>
          </a:bodyPr>
          <a:lstStyle/>
          <a:p>
            <a:r>
              <a:rPr lang="en-US" sz="2000" dirty="0" smtClean="0"/>
              <a:t>0.6</a:t>
            </a:r>
            <a:endParaRPr lang="en-US" sz="2000" dirty="0"/>
          </a:p>
        </p:txBody>
      </p:sp>
      <p:sp>
        <p:nvSpPr>
          <p:cNvPr id="57" name="TextBox 56"/>
          <p:cNvSpPr txBox="1"/>
          <p:nvPr/>
        </p:nvSpPr>
        <p:spPr>
          <a:xfrm>
            <a:off x="685800" y="4114800"/>
            <a:ext cx="577850" cy="400110"/>
          </a:xfrm>
          <a:prstGeom prst="rect">
            <a:avLst/>
          </a:prstGeom>
          <a:noFill/>
        </p:spPr>
        <p:txBody>
          <a:bodyPr wrap="square" rtlCol="0">
            <a:spAutoFit/>
          </a:bodyPr>
          <a:lstStyle/>
          <a:p>
            <a:r>
              <a:rPr lang="en-US" sz="2000" dirty="0" smtClean="0"/>
              <a:t>0.1</a:t>
            </a:r>
            <a:endParaRPr lang="en-US" sz="2000" dirty="0"/>
          </a:p>
        </p:txBody>
      </p:sp>
      <p:sp>
        <p:nvSpPr>
          <p:cNvPr id="58" name="TextBox 57"/>
          <p:cNvSpPr txBox="1"/>
          <p:nvPr/>
        </p:nvSpPr>
        <p:spPr>
          <a:xfrm>
            <a:off x="1616075" y="4888468"/>
            <a:ext cx="577850" cy="400110"/>
          </a:xfrm>
          <a:prstGeom prst="rect">
            <a:avLst/>
          </a:prstGeom>
          <a:noFill/>
        </p:spPr>
        <p:txBody>
          <a:bodyPr wrap="square" rtlCol="0">
            <a:spAutoFit/>
          </a:bodyPr>
          <a:lstStyle/>
          <a:p>
            <a:r>
              <a:rPr lang="en-US" sz="2000" dirty="0" smtClean="0"/>
              <a:t>0.1</a:t>
            </a:r>
            <a:endParaRPr lang="en-US" sz="2000" dirty="0"/>
          </a:p>
        </p:txBody>
      </p:sp>
      <p:sp>
        <p:nvSpPr>
          <p:cNvPr id="65" name="TextBox 64"/>
          <p:cNvSpPr txBox="1"/>
          <p:nvPr/>
        </p:nvSpPr>
        <p:spPr>
          <a:xfrm>
            <a:off x="6735842" y="2772788"/>
            <a:ext cx="990600" cy="400110"/>
          </a:xfrm>
          <a:prstGeom prst="rect">
            <a:avLst/>
          </a:prstGeom>
          <a:noFill/>
        </p:spPr>
        <p:txBody>
          <a:bodyPr wrap="square" rtlCol="0">
            <a:spAutoFit/>
          </a:bodyPr>
          <a:lstStyle/>
          <a:p>
            <a:r>
              <a:rPr lang="en-US" sz="2000" dirty="0" smtClean="0"/>
              <a:t>0.2</a:t>
            </a:r>
            <a:endParaRPr lang="en-US" sz="2000" dirty="0"/>
          </a:p>
        </p:txBody>
      </p:sp>
      <p:sp>
        <p:nvSpPr>
          <p:cNvPr id="66" name="TextBox 65"/>
          <p:cNvSpPr txBox="1"/>
          <p:nvPr/>
        </p:nvSpPr>
        <p:spPr>
          <a:xfrm>
            <a:off x="7650242" y="3687188"/>
            <a:ext cx="831850" cy="400110"/>
          </a:xfrm>
          <a:prstGeom prst="rect">
            <a:avLst/>
          </a:prstGeom>
          <a:noFill/>
        </p:spPr>
        <p:txBody>
          <a:bodyPr wrap="square" rtlCol="0">
            <a:spAutoFit/>
          </a:bodyPr>
          <a:lstStyle/>
          <a:p>
            <a:r>
              <a:rPr lang="en-US" sz="2000" dirty="0" smtClean="0"/>
              <a:t>0.8</a:t>
            </a:r>
            <a:endParaRPr lang="en-US" sz="2000" dirty="0"/>
          </a:p>
        </p:txBody>
      </p:sp>
      <p:sp>
        <p:nvSpPr>
          <p:cNvPr id="67" name="TextBox 66"/>
          <p:cNvSpPr txBox="1"/>
          <p:nvPr/>
        </p:nvSpPr>
        <p:spPr>
          <a:xfrm>
            <a:off x="5645150" y="3048000"/>
            <a:ext cx="831850" cy="400110"/>
          </a:xfrm>
          <a:prstGeom prst="rect">
            <a:avLst/>
          </a:prstGeom>
          <a:noFill/>
        </p:spPr>
        <p:txBody>
          <a:bodyPr wrap="square" rtlCol="0">
            <a:spAutoFit/>
          </a:bodyPr>
          <a:lstStyle/>
          <a:p>
            <a:r>
              <a:rPr lang="en-US" sz="2000" dirty="0" smtClean="0"/>
              <a:t>0.8</a:t>
            </a:r>
            <a:endParaRPr lang="en-US" sz="2000" dirty="0"/>
          </a:p>
        </p:txBody>
      </p:sp>
      <p:sp>
        <p:nvSpPr>
          <p:cNvPr id="68" name="TextBox 67"/>
          <p:cNvSpPr txBox="1"/>
          <p:nvPr/>
        </p:nvSpPr>
        <p:spPr>
          <a:xfrm>
            <a:off x="6310392" y="3915788"/>
            <a:ext cx="800100" cy="400110"/>
          </a:xfrm>
          <a:prstGeom prst="rect">
            <a:avLst/>
          </a:prstGeom>
          <a:noFill/>
        </p:spPr>
        <p:txBody>
          <a:bodyPr wrap="square" rtlCol="0">
            <a:spAutoFit/>
          </a:bodyPr>
          <a:lstStyle/>
          <a:p>
            <a:r>
              <a:rPr lang="en-US" sz="2000" dirty="0" smtClean="0"/>
              <a:t>0.6</a:t>
            </a:r>
            <a:endParaRPr lang="en-US" sz="2000" dirty="0"/>
          </a:p>
        </p:txBody>
      </p:sp>
      <p:sp>
        <p:nvSpPr>
          <p:cNvPr id="69" name="TextBox 68"/>
          <p:cNvSpPr txBox="1"/>
          <p:nvPr/>
        </p:nvSpPr>
        <p:spPr>
          <a:xfrm>
            <a:off x="5129292" y="4208920"/>
            <a:ext cx="577850" cy="400110"/>
          </a:xfrm>
          <a:prstGeom prst="rect">
            <a:avLst/>
          </a:prstGeom>
          <a:noFill/>
        </p:spPr>
        <p:txBody>
          <a:bodyPr wrap="square" rtlCol="0">
            <a:spAutoFit/>
          </a:bodyPr>
          <a:lstStyle/>
          <a:p>
            <a:r>
              <a:rPr lang="en-US" sz="2000" dirty="0" smtClean="0"/>
              <a:t>0.1</a:t>
            </a:r>
            <a:endParaRPr lang="en-US" sz="2000" dirty="0"/>
          </a:p>
        </p:txBody>
      </p:sp>
      <p:sp>
        <p:nvSpPr>
          <p:cNvPr id="70" name="TextBox 69"/>
          <p:cNvSpPr txBox="1"/>
          <p:nvPr/>
        </p:nvSpPr>
        <p:spPr>
          <a:xfrm>
            <a:off x="6059567" y="4982588"/>
            <a:ext cx="577850" cy="400110"/>
          </a:xfrm>
          <a:prstGeom prst="rect">
            <a:avLst/>
          </a:prstGeom>
          <a:noFill/>
        </p:spPr>
        <p:txBody>
          <a:bodyPr wrap="square" rtlCol="0">
            <a:spAutoFit/>
          </a:bodyPr>
          <a:lstStyle/>
          <a:p>
            <a:r>
              <a:rPr lang="en-US" sz="2000" dirty="0" smtClean="0"/>
              <a:t>0.1</a:t>
            </a:r>
            <a:endParaRPr lang="en-US" sz="2000" dirty="0"/>
          </a:p>
        </p:txBody>
      </p:sp>
      <p:sp>
        <p:nvSpPr>
          <p:cNvPr id="2" name="TextBox 1"/>
          <p:cNvSpPr txBox="1"/>
          <p:nvPr/>
        </p:nvSpPr>
        <p:spPr>
          <a:xfrm>
            <a:off x="2286000" y="5675293"/>
            <a:ext cx="5243593" cy="954107"/>
          </a:xfrm>
          <a:prstGeom prst="rect">
            <a:avLst/>
          </a:prstGeom>
          <a:noFill/>
        </p:spPr>
        <p:txBody>
          <a:bodyPr wrap="square" rtlCol="0">
            <a:spAutoFit/>
          </a:bodyPr>
          <a:lstStyle/>
          <a:p>
            <a:r>
              <a:rPr lang="en-US" sz="2400" dirty="0" smtClean="0"/>
              <a:t>Default Error Tolerance:  </a:t>
            </a:r>
            <a:r>
              <a:rPr lang="en-US" sz="3200" dirty="0" smtClean="0">
                <a:sym typeface="Symbol" pitchFamily="18" charset="2"/>
              </a:rPr>
              <a:t></a:t>
            </a:r>
            <a:r>
              <a:rPr lang="en-US" sz="2400" dirty="0" smtClean="0">
                <a:sym typeface="Symbol" pitchFamily="18" charset="2"/>
              </a:rPr>
              <a:t> = 0.3</a:t>
            </a:r>
          </a:p>
          <a:p>
            <a:r>
              <a:rPr lang="en-US" sz="2400" dirty="0" smtClean="0">
                <a:sym typeface="Symbol" pitchFamily="18" charset="2"/>
              </a:rPr>
              <a:t>             Starting Species:   A</a:t>
            </a:r>
            <a:endParaRPr lang="en-US" sz="2400" dirty="0"/>
          </a:p>
        </p:txBody>
      </p:sp>
      <p:sp>
        <p:nvSpPr>
          <p:cNvPr id="3" name="TextBox 2"/>
          <p:cNvSpPr txBox="1"/>
          <p:nvPr/>
        </p:nvSpPr>
        <p:spPr>
          <a:xfrm>
            <a:off x="1377950" y="1447800"/>
            <a:ext cx="2203450" cy="523220"/>
          </a:xfrm>
          <a:prstGeom prst="rect">
            <a:avLst/>
          </a:prstGeom>
          <a:noFill/>
        </p:spPr>
        <p:txBody>
          <a:bodyPr wrap="square" rtlCol="0">
            <a:spAutoFit/>
          </a:bodyPr>
          <a:lstStyle/>
          <a:p>
            <a:r>
              <a:rPr lang="en-US" sz="2800" dirty="0" smtClean="0"/>
              <a:t>DRG</a:t>
            </a:r>
            <a:endParaRPr lang="en-US" sz="2000" dirty="0"/>
          </a:p>
        </p:txBody>
      </p:sp>
      <p:sp>
        <p:nvSpPr>
          <p:cNvPr id="71" name="TextBox 70"/>
          <p:cNvSpPr txBox="1"/>
          <p:nvPr/>
        </p:nvSpPr>
        <p:spPr>
          <a:xfrm>
            <a:off x="5854834" y="1438870"/>
            <a:ext cx="2203450" cy="523220"/>
          </a:xfrm>
          <a:prstGeom prst="rect">
            <a:avLst/>
          </a:prstGeom>
          <a:noFill/>
        </p:spPr>
        <p:txBody>
          <a:bodyPr wrap="square" rtlCol="0">
            <a:spAutoFit/>
          </a:bodyPr>
          <a:lstStyle/>
          <a:p>
            <a:r>
              <a:rPr lang="en-US" sz="2800" dirty="0" smtClean="0"/>
              <a:t>DRG-X</a:t>
            </a:r>
            <a:endParaRPr lang="en-US" dirty="0"/>
          </a:p>
        </p:txBody>
      </p:sp>
      <p:sp>
        <p:nvSpPr>
          <p:cNvPr id="4" name="TextBox 3"/>
          <p:cNvSpPr txBox="1"/>
          <p:nvPr/>
        </p:nvSpPr>
        <p:spPr>
          <a:xfrm>
            <a:off x="7743825" y="1921877"/>
            <a:ext cx="1476375" cy="523220"/>
          </a:xfrm>
          <a:prstGeom prst="rect">
            <a:avLst/>
          </a:prstGeom>
          <a:noFill/>
        </p:spPr>
        <p:txBody>
          <a:bodyPr wrap="square" rtlCol="0">
            <a:spAutoFit/>
          </a:bodyPr>
          <a:lstStyle/>
          <a:p>
            <a:r>
              <a:rPr lang="en-US" sz="2800" dirty="0" err="1" smtClean="0"/>
              <a:t>x</a:t>
            </a:r>
            <a:r>
              <a:rPr lang="en-US" sz="2800" baseline="-25000" dirty="0" err="1" smtClean="0"/>
              <a:t>E</a:t>
            </a:r>
            <a:r>
              <a:rPr lang="en-US" sz="2400" dirty="0" smtClean="0"/>
              <a:t> = 0.1</a:t>
            </a:r>
            <a:endParaRPr lang="en-US" sz="2400" dirty="0"/>
          </a:p>
        </p:txBody>
      </p:sp>
      <p:sp>
        <p:nvSpPr>
          <p:cNvPr id="72" name="Oval 16"/>
          <p:cNvSpPr>
            <a:spLocks noChangeArrowheads="1"/>
          </p:cNvSpPr>
          <p:nvPr/>
        </p:nvSpPr>
        <p:spPr bwMode="auto">
          <a:xfrm rot="2232513">
            <a:off x="878010" y="2806164"/>
            <a:ext cx="2507633" cy="1871594"/>
          </a:xfrm>
          <a:custGeom>
            <a:avLst/>
            <a:gdLst>
              <a:gd name="connsiteX0" fmla="*/ 0 w 2286000"/>
              <a:gd name="connsiteY0" fmla="*/ 342900 h 685800"/>
              <a:gd name="connsiteX1" fmla="*/ 1143000 w 2286000"/>
              <a:gd name="connsiteY1" fmla="*/ 0 h 685800"/>
              <a:gd name="connsiteX2" fmla="*/ 2286000 w 2286000"/>
              <a:gd name="connsiteY2" fmla="*/ 342900 h 685800"/>
              <a:gd name="connsiteX3" fmla="*/ 1143000 w 2286000"/>
              <a:gd name="connsiteY3" fmla="*/ 685800 h 685800"/>
              <a:gd name="connsiteX4" fmla="*/ 0 w 2286000"/>
              <a:gd name="connsiteY4" fmla="*/ 342900 h 685800"/>
              <a:gd name="connsiteX0" fmla="*/ 0 w 2463791"/>
              <a:gd name="connsiteY0" fmla="*/ 23635 h 1827307"/>
              <a:gd name="connsiteX1" fmla="*/ 1320791 w 2463791"/>
              <a:gd name="connsiteY1" fmla="*/ 1069597 h 1827307"/>
              <a:gd name="connsiteX2" fmla="*/ 2463791 w 2463791"/>
              <a:gd name="connsiteY2" fmla="*/ 1412497 h 1827307"/>
              <a:gd name="connsiteX3" fmla="*/ 1320791 w 2463791"/>
              <a:gd name="connsiteY3" fmla="*/ 1755397 h 1827307"/>
              <a:gd name="connsiteX4" fmla="*/ 0 w 2463791"/>
              <a:gd name="connsiteY4" fmla="*/ 23635 h 1827307"/>
              <a:gd name="connsiteX0" fmla="*/ 24617 w 2488408"/>
              <a:gd name="connsiteY0" fmla="*/ 180771 h 1984443"/>
              <a:gd name="connsiteX1" fmla="*/ 548998 w 2488408"/>
              <a:gd name="connsiteY1" fmla="*/ 171333 h 1984443"/>
              <a:gd name="connsiteX2" fmla="*/ 1345408 w 2488408"/>
              <a:gd name="connsiteY2" fmla="*/ 1226733 h 1984443"/>
              <a:gd name="connsiteX3" fmla="*/ 2488408 w 2488408"/>
              <a:gd name="connsiteY3" fmla="*/ 1569633 h 1984443"/>
              <a:gd name="connsiteX4" fmla="*/ 1345408 w 2488408"/>
              <a:gd name="connsiteY4" fmla="*/ 1912533 h 1984443"/>
              <a:gd name="connsiteX5" fmla="*/ 24617 w 2488408"/>
              <a:gd name="connsiteY5" fmla="*/ 180771 h 1984443"/>
              <a:gd name="connsiteX0" fmla="*/ 3949 w 2467740"/>
              <a:gd name="connsiteY0" fmla="*/ 165700 h 1912474"/>
              <a:gd name="connsiteX1" fmla="*/ 528330 w 2467740"/>
              <a:gd name="connsiteY1" fmla="*/ 156262 h 1912474"/>
              <a:gd name="connsiteX2" fmla="*/ 1324740 w 2467740"/>
              <a:gd name="connsiteY2" fmla="*/ 1211662 h 1912474"/>
              <a:gd name="connsiteX3" fmla="*/ 2467740 w 2467740"/>
              <a:gd name="connsiteY3" fmla="*/ 1554562 h 1912474"/>
              <a:gd name="connsiteX4" fmla="*/ 1324740 w 2467740"/>
              <a:gd name="connsiteY4" fmla="*/ 1897462 h 1912474"/>
              <a:gd name="connsiteX5" fmla="*/ 344439 w 2467740"/>
              <a:gd name="connsiteY5" fmla="*/ 1673618 h 1912474"/>
              <a:gd name="connsiteX6" fmla="*/ 3949 w 2467740"/>
              <a:gd name="connsiteY6" fmla="*/ 165700 h 1912474"/>
              <a:gd name="connsiteX0" fmla="*/ 3949 w 2513627"/>
              <a:gd name="connsiteY0" fmla="*/ 165700 h 1912474"/>
              <a:gd name="connsiteX1" fmla="*/ 528330 w 2513627"/>
              <a:gd name="connsiteY1" fmla="*/ 156262 h 1912474"/>
              <a:gd name="connsiteX2" fmla="*/ 1324740 w 2513627"/>
              <a:gd name="connsiteY2" fmla="*/ 1211662 h 1912474"/>
              <a:gd name="connsiteX3" fmla="*/ 2200911 w 2513627"/>
              <a:gd name="connsiteY3" fmla="*/ 1286903 h 1912474"/>
              <a:gd name="connsiteX4" fmla="*/ 2467740 w 2513627"/>
              <a:gd name="connsiteY4" fmla="*/ 1554562 h 1912474"/>
              <a:gd name="connsiteX5" fmla="*/ 1324740 w 2513627"/>
              <a:gd name="connsiteY5" fmla="*/ 1897462 h 1912474"/>
              <a:gd name="connsiteX6" fmla="*/ 344439 w 2513627"/>
              <a:gd name="connsiteY6" fmla="*/ 1673618 h 1912474"/>
              <a:gd name="connsiteX7" fmla="*/ 3949 w 2513627"/>
              <a:gd name="connsiteY7" fmla="*/ 165700 h 1912474"/>
              <a:gd name="connsiteX0" fmla="*/ 3949 w 2469054"/>
              <a:gd name="connsiteY0" fmla="*/ 165700 h 1908038"/>
              <a:gd name="connsiteX1" fmla="*/ 528330 w 2469054"/>
              <a:gd name="connsiteY1" fmla="*/ 156262 h 1908038"/>
              <a:gd name="connsiteX2" fmla="*/ 1324740 w 2469054"/>
              <a:gd name="connsiteY2" fmla="*/ 1211662 h 1908038"/>
              <a:gd name="connsiteX3" fmla="*/ 2200911 w 2469054"/>
              <a:gd name="connsiteY3" fmla="*/ 1286903 h 1908038"/>
              <a:gd name="connsiteX4" fmla="*/ 2467740 w 2469054"/>
              <a:gd name="connsiteY4" fmla="*/ 1554562 h 1908038"/>
              <a:gd name="connsiteX5" fmla="*/ 2160949 w 2469054"/>
              <a:gd name="connsiteY5" fmla="*/ 1839114 h 1908038"/>
              <a:gd name="connsiteX6" fmla="*/ 1324740 w 2469054"/>
              <a:gd name="connsiteY6" fmla="*/ 1897462 h 1908038"/>
              <a:gd name="connsiteX7" fmla="*/ 344439 w 2469054"/>
              <a:gd name="connsiteY7" fmla="*/ 1673618 h 1908038"/>
              <a:gd name="connsiteX8" fmla="*/ 3949 w 2469054"/>
              <a:gd name="connsiteY8" fmla="*/ 165700 h 1908038"/>
              <a:gd name="connsiteX0" fmla="*/ 3949 w 2469054"/>
              <a:gd name="connsiteY0" fmla="*/ 165700 h 1908038"/>
              <a:gd name="connsiteX1" fmla="*/ 528330 w 2469054"/>
              <a:gd name="connsiteY1" fmla="*/ 156262 h 1908038"/>
              <a:gd name="connsiteX2" fmla="*/ 1119256 w 2469054"/>
              <a:gd name="connsiteY2" fmla="*/ 1325931 h 1908038"/>
              <a:gd name="connsiteX3" fmla="*/ 2200911 w 2469054"/>
              <a:gd name="connsiteY3" fmla="*/ 1286903 h 1908038"/>
              <a:gd name="connsiteX4" fmla="*/ 2467740 w 2469054"/>
              <a:gd name="connsiteY4" fmla="*/ 1554562 h 1908038"/>
              <a:gd name="connsiteX5" fmla="*/ 2160949 w 2469054"/>
              <a:gd name="connsiteY5" fmla="*/ 1839114 h 1908038"/>
              <a:gd name="connsiteX6" fmla="*/ 1324740 w 2469054"/>
              <a:gd name="connsiteY6" fmla="*/ 1897462 h 1908038"/>
              <a:gd name="connsiteX7" fmla="*/ 344439 w 2469054"/>
              <a:gd name="connsiteY7" fmla="*/ 1673618 h 1908038"/>
              <a:gd name="connsiteX8" fmla="*/ 3949 w 2469054"/>
              <a:gd name="connsiteY8" fmla="*/ 165700 h 1908038"/>
              <a:gd name="connsiteX0" fmla="*/ 42528 w 2507633"/>
              <a:gd name="connsiteY0" fmla="*/ 129256 h 1871594"/>
              <a:gd name="connsiteX1" fmla="*/ 566909 w 2507633"/>
              <a:gd name="connsiteY1" fmla="*/ 119818 h 1871594"/>
              <a:gd name="connsiteX2" fmla="*/ 1157835 w 2507633"/>
              <a:gd name="connsiteY2" fmla="*/ 1289487 h 1871594"/>
              <a:gd name="connsiteX3" fmla="*/ 2239490 w 2507633"/>
              <a:gd name="connsiteY3" fmla="*/ 1250459 h 1871594"/>
              <a:gd name="connsiteX4" fmla="*/ 2506319 w 2507633"/>
              <a:gd name="connsiteY4" fmla="*/ 1518118 h 1871594"/>
              <a:gd name="connsiteX5" fmla="*/ 2199528 w 2507633"/>
              <a:gd name="connsiteY5" fmla="*/ 1802670 h 1871594"/>
              <a:gd name="connsiteX6" fmla="*/ 1363319 w 2507633"/>
              <a:gd name="connsiteY6" fmla="*/ 1861018 h 1871594"/>
              <a:gd name="connsiteX7" fmla="*/ 383018 w 2507633"/>
              <a:gd name="connsiteY7" fmla="*/ 1637174 h 1871594"/>
              <a:gd name="connsiteX8" fmla="*/ 70369 w 2507633"/>
              <a:gd name="connsiteY8" fmla="*/ 1060446 h 1871594"/>
              <a:gd name="connsiteX9" fmla="*/ 42528 w 2507633"/>
              <a:gd name="connsiteY9" fmla="*/ 129256 h 187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07633" h="1871594">
                <a:moveTo>
                  <a:pt x="42528" y="129256"/>
                </a:moveTo>
                <a:cubicBezTo>
                  <a:pt x="125285" y="-27515"/>
                  <a:pt x="346777" y="-54509"/>
                  <a:pt x="566909" y="119818"/>
                </a:cubicBezTo>
                <a:cubicBezTo>
                  <a:pt x="787041" y="294145"/>
                  <a:pt x="879072" y="1101047"/>
                  <a:pt x="1157835" y="1289487"/>
                </a:cubicBezTo>
                <a:cubicBezTo>
                  <a:pt x="1436599" y="1477927"/>
                  <a:pt x="2048990" y="1193309"/>
                  <a:pt x="2239490" y="1250459"/>
                </a:cubicBezTo>
                <a:cubicBezTo>
                  <a:pt x="2429990" y="1307609"/>
                  <a:pt x="2519764" y="1448765"/>
                  <a:pt x="2506319" y="1518118"/>
                </a:cubicBezTo>
                <a:cubicBezTo>
                  <a:pt x="2492874" y="1587471"/>
                  <a:pt x="2390028" y="1745520"/>
                  <a:pt x="2199528" y="1802670"/>
                </a:cubicBezTo>
                <a:cubicBezTo>
                  <a:pt x="2009028" y="1859820"/>
                  <a:pt x="1666071" y="1888601"/>
                  <a:pt x="1363319" y="1861018"/>
                </a:cubicBezTo>
                <a:cubicBezTo>
                  <a:pt x="1060567" y="1833435"/>
                  <a:pt x="582448" y="1772360"/>
                  <a:pt x="383018" y="1637174"/>
                </a:cubicBezTo>
                <a:cubicBezTo>
                  <a:pt x="183588" y="1501988"/>
                  <a:pt x="127117" y="1311766"/>
                  <a:pt x="70369" y="1060446"/>
                </a:cubicBezTo>
                <a:cubicBezTo>
                  <a:pt x="13621" y="809126"/>
                  <a:pt x="-40229" y="286027"/>
                  <a:pt x="42528" y="129256"/>
                </a:cubicBez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73"/>
          <p:cNvSpPr>
            <a:spLocks noChangeArrowheads="1"/>
          </p:cNvSpPr>
          <p:nvPr/>
        </p:nvSpPr>
        <p:spPr bwMode="auto">
          <a:xfrm rot="16200000">
            <a:off x="5499273" y="2451273"/>
            <a:ext cx="2660302" cy="2647952"/>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4"/>
          <p:cNvSpPr>
            <a:spLocks noChangeShapeType="1"/>
          </p:cNvSpPr>
          <p:nvPr/>
        </p:nvSpPr>
        <p:spPr bwMode="auto">
          <a:xfrm>
            <a:off x="7581900" y="3490994"/>
            <a:ext cx="0" cy="685800"/>
          </a:xfrm>
          <a:prstGeom prst="line">
            <a:avLst/>
          </a:prstGeom>
          <a:noFill/>
          <a:ln w="63500" cmpd="dbl">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11"/>
          <p:cNvSpPr>
            <a:spLocks noChangeShapeType="1"/>
          </p:cNvSpPr>
          <p:nvPr/>
        </p:nvSpPr>
        <p:spPr bwMode="auto">
          <a:xfrm flipH="1">
            <a:off x="7726440" y="2445097"/>
            <a:ext cx="165922" cy="6648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Box 6"/>
          <p:cNvSpPr txBox="1"/>
          <p:nvPr/>
        </p:nvSpPr>
        <p:spPr>
          <a:xfrm>
            <a:off x="-5334000" y="-118490"/>
            <a:ext cx="5181600" cy="7848302"/>
          </a:xfrm>
          <a:prstGeom prst="rect">
            <a:avLst/>
          </a:prstGeom>
          <a:noFill/>
        </p:spPr>
        <p:txBody>
          <a:bodyPr wrap="square" rtlCol="0">
            <a:spAutoFit/>
          </a:bodyPr>
          <a:lstStyle/>
          <a:p>
            <a:r>
              <a:rPr lang="en-US" dirty="0"/>
              <a:t>you can specify an x-value for important species to retain the species and reaction pathways of </a:t>
            </a:r>
            <a:r>
              <a:rPr lang="en-US" dirty="0" smtClean="0"/>
              <a:t>interest</a:t>
            </a:r>
          </a:p>
          <a:p>
            <a:r>
              <a:rPr lang="en-US" dirty="0" smtClean="0"/>
              <a:t>Left DRG</a:t>
            </a:r>
          </a:p>
          <a:p>
            <a:r>
              <a:rPr lang="en-US" dirty="0" smtClean="0"/>
              <a:t>Right DRGX</a:t>
            </a:r>
          </a:p>
          <a:p>
            <a:r>
              <a:rPr lang="en-US" dirty="0"/>
              <a:t>red indicates </a:t>
            </a:r>
            <a:r>
              <a:rPr lang="en-US" dirty="0" smtClean="0"/>
              <a:t>non-trivial </a:t>
            </a:r>
            <a:r>
              <a:rPr lang="en-US" dirty="0"/>
              <a:t>species dependences, black indicates </a:t>
            </a:r>
            <a:r>
              <a:rPr lang="en-US" dirty="0" smtClean="0"/>
              <a:t> trivial </a:t>
            </a:r>
            <a:r>
              <a:rPr lang="en-US" dirty="0"/>
              <a:t>species </a:t>
            </a:r>
            <a:r>
              <a:rPr lang="en-US" dirty="0" smtClean="0"/>
              <a:t>dependencies</a:t>
            </a:r>
          </a:p>
          <a:p>
            <a:r>
              <a:rPr lang="en-US" dirty="0" smtClean="0"/>
              <a:t>We are using a default error….of..</a:t>
            </a:r>
            <a:endParaRPr lang="en-US" dirty="0"/>
          </a:p>
          <a:p>
            <a:r>
              <a:rPr lang="en-US" dirty="0" smtClean="0"/>
              <a:t>A </a:t>
            </a:r>
            <a:r>
              <a:rPr lang="en-US" dirty="0"/>
              <a:t>is the starting species, from A you can reach B and C in DRG, therefore D E and F will be eliminated in </a:t>
            </a:r>
            <a:r>
              <a:rPr lang="en-US" dirty="0" smtClean="0"/>
              <a:t>DRG</a:t>
            </a:r>
          </a:p>
          <a:p>
            <a:endParaRPr lang="en-US" dirty="0"/>
          </a:p>
          <a:p>
            <a:r>
              <a:rPr lang="en-US" dirty="0"/>
              <a:t>what if </a:t>
            </a:r>
            <a:r>
              <a:rPr lang="en-US" dirty="0" smtClean="0"/>
              <a:t> we </a:t>
            </a:r>
            <a:r>
              <a:rPr lang="en-US" dirty="0"/>
              <a:t>are interesting in </a:t>
            </a:r>
            <a:r>
              <a:rPr lang="en-US" dirty="0" smtClean="0"/>
              <a:t>retaining </a:t>
            </a:r>
            <a:r>
              <a:rPr lang="en-US" dirty="0"/>
              <a:t>species E and the associated reaction pathways? in that case we can specify an X value for E, for </a:t>
            </a:r>
            <a:r>
              <a:rPr lang="en-US" dirty="0" smtClean="0"/>
              <a:t>example </a:t>
            </a:r>
            <a:r>
              <a:rPr lang="en-US" dirty="0"/>
              <a:t>make </a:t>
            </a:r>
            <a:r>
              <a:rPr lang="en-US" dirty="0" err="1" smtClean="0"/>
              <a:t>Xe</a:t>
            </a:r>
            <a:r>
              <a:rPr lang="en-US" dirty="0" smtClean="0"/>
              <a:t>=0.1</a:t>
            </a:r>
          </a:p>
          <a:p>
            <a:endParaRPr lang="en-US" dirty="0"/>
          </a:p>
          <a:p>
            <a:r>
              <a:rPr lang="en-US" dirty="0"/>
              <a:t>by </a:t>
            </a:r>
            <a:r>
              <a:rPr lang="en-US" dirty="0" err="1"/>
              <a:t>specifing</a:t>
            </a:r>
            <a:r>
              <a:rPr lang="en-US" dirty="0"/>
              <a:t> 0.1 e will be retained in the skeletal mechanism, also the species strongly coupled with E will be retained, as a result the DRGX derived </a:t>
            </a:r>
            <a:r>
              <a:rPr lang="en-US" dirty="0" smtClean="0"/>
              <a:t>mechanism will </a:t>
            </a:r>
            <a:r>
              <a:rPr lang="en-US" dirty="0"/>
              <a:t>have A B C E &amp; F, but D will still be </a:t>
            </a:r>
            <a:r>
              <a:rPr lang="en-US" dirty="0" smtClean="0"/>
              <a:t>unimportant</a:t>
            </a:r>
          </a:p>
          <a:p>
            <a:endParaRPr lang="en-US" dirty="0"/>
          </a:p>
          <a:p>
            <a:r>
              <a:rPr lang="en-US" dirty="0" smtClean="0"/>
              <a:t>Transition:</a:t>
            </a:r>
          </a:p>
          <a:p>
            <a:r>
              <a:rPr lang="en-US" dirty="0" smtClean="0"/>
              <a:t>There is actually 2 options for integrating the x values in DRGX processing </a:t>
            </a:r>
            <a:r>
              <a:rPr lang="en-US" dirty="0"/>
              <a:t>(1) pre </a:t>
            </a:r>
            <a:r>
              <a:rPr lang="en-US" dirty="0" smtClean="0"/>
              <a:t>processing and </a:t>
            </a:r>
            <a:r>
              <a:rPr lang="en-US" dirty="0"/>
              <a:t>(2) post </a:t>
            </a:r>
            <a:r>
              <a:rPr lang="en-US" dirty="0" smtClean="0"/>
              <a:t>processing</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87497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464653"/>
                </a:solidFill>
                <a:latin typeface="Bookman Old Style" pitchFamily="18" charset="0"/>
              </a:rPr>
              <a:t>X-Values: Pre vs. Post-processing</a:t>
            </a:r>
            <a:endParaRPr lang="en-US" sz="3200" dirty="0">
              <a:solidFill>
                <a:srgbClr val="464653"/>
              </a:solidFill>
              <a:latin typeface="Bookman Old Style" pitchFamily="18" charset="0"/>
            </a:endParaRPr>
          </a:p>
        </p:txBody>
      </p:sp>
      <p:cxnSp>
        <p:nvCxnSpPr>
          <p:cNvPr id="6" name="Straight Connector 5"/>
          <p:cNvCxnSpPr/>
          <p:nvPr/>
        </p:nvCxnSpPr>
        <p:spPr>
          <a:xfrm>
            <a:off x="457200" y="1143000"/>
            <a:ext cx="8229600" cy="0"/>
          </a:xfrm>
          <a:prstGeom prst="line">
            <a:avLst/>
          </a:prstGeom>
          <a:ln w="50800">
            <a:gradFill flip="none" rotWithShape="1">
              <a:gsLst>
                <a:gs pos="0">
                  <a:srgbClr val="9AB5FF">
                    <a:lumMod val="60000"/>
                  </a:srgbClr>
                </a:gs>
                <a:gs pos="50000">
                  <a:schemeClr val="accent1">
                    <a:tint val="44500"/>
                    <a:satMod val="160000"/>
                  </a:schemeClr>
                </a:gs>
                <a:gs pos="100000">
                  <a:schemeClr val="accent1">
                    <a:tint val="23500"/>
                    <a:satMod val="160000"/>
                  </a:schemeClr>
                </a:gs>
              </a:gsLst>
              <a:path path="circle">
                <a:fillToRect r="100000" b="100000"/>
              </a:path>
              <a:tileRect l="-100000" t="-100000"/>
            </a:gra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4648200" y="1066800"/>
            <a:ext cx="44958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endParaRPr lang="en-US" sz="2200" dirty="0" smtClean="0">
              <a:latin typeface="Gill Sans MT" pitchFamily="34" charset="0"/>
            </a:endParaRPr>
          </a:p>
          <a:p>
            <a:r>
              <a:rPr lang="en-US" sz="2600" dirty="0" smtClean="0">
                <a:latin typeface="Gill Sans MT" pitchFamily="34" charset="0"/>
              </a:rPr>
              <a:t>Post-processing:  </a:t>
            </a:r>
          </a:p>
          <a:p>
            <a:pPr lvl="1"/>
            <a:r>
              <a:rPr lang="en-US" sz="2200" dirty="0" smtClean="0">
                <a:latin typeface="Gill Sans MT" pitchFamily="34" charset="0"/>
              </a:rPr>
              <a:t>Performs regular DRG reduction</a:t>
            </a:r>
          </a:p>
          <a:p>
            <a:pPr lvl="1"/>
            <a:r>
              <a:rPr lang="en-US" sz="2200" dirty="0" smtClean="0">
                <a:latin typeface="Gill Sans MT" pitchFamily="34" charset="0"/>
              </a:rPr>
              <a:t>Adds species that cause error in important species greater than x-value back into mechanism</a:t>
            </a:r>
            <a:endParaRPr lang="en-US" sz="2200" dirty="0">
              <a:latin typeface="Gill Sans MT" pitchFamily="34" charset="0"/>
            </a:endParaRPr>
          </a:p>
          <a:p>
            <a:endParaRPr lang="en-US" sz="2600" dirty="0" smtClean="0">
              <a:latin typeface="Gill Sans MT" pitchFamily="34" charset="0"/>
            </a:endParaRPr>
          </a:p>
          <a:p>
            <a:endParaRPr lang="en-US" sz="2600" dirty="0" smtClean="0">
              <a:latin typeface="Gill Sans MT" pitchFamily="34" charset="0"/>
            </a:endParaRPr>
          </a:p>
          <a:p>
            <a:endParaRPr lang="en-US" sz="2600" dirty="0" smtClean="0">
              <a:latin typeface="Gill Sans MT" pitchFamily="34" charset="0"/>
            </a:endParaRPr>
          </a:p>
          <a:p>
            <a:endParaRPr lang="en-US" sz="2600" dirty="0">
              <a:latin typeface="Gill Sans MT" pitchFamily="34" charset="0"/>
            </a:endParaRPr>
          </a:p>
        </p:txBody>
      </p:sp>
      <p:sp>
        <p:nvSpPr>
          <p:cNvPr id="2" name="TextBox 1"/>
          <p:cNvSpPr txBox="1"/>
          <p:nvPr/>
        </p:nvSpPr>
        <p:spPr>
          <a:xfrm>
            <a:off x="9144000" y="0"/>
            <a:ext cx="4419600" cy="2308324"/>
          </a:xfrm>
          <a:prstGeom prst="rect">
            <a:avLst/>
          </a:prstGeom>
          <a:noFill/>
        </p:spPr>
        <p:txBody>
          <a:bodyPr wrap="square" rtlCol="0">
            <a:spAutoFit/>
          </a:bodyPr>
          <a:lstStyle/>
          <a:p>
            <a:r>
              <a:rPr lang="en-US" dirty="0" smtClean="0"/>
              <a:t>In our current study DRGX with </a:t>
            </a:r>
            <a:r>
              <a:rPr lang="en-US" dirty="0" err="1" smtClean="0"/>
              <a:t>postprocessing</a:t>
            </a:r>
            <a:r>
              <a:rPr lang="en-US" dirty="0" smtClean="0"/>
              <a:t>, which adds important species based on their x-values after a normal DRG reduction, was found to be a good option when deriving skeletal mechanism if the user wants to balance mechanism size and chemical fidelity</a:t>
            </a:r>
          </a:p>
          <a:p>
            <a:r>
              <a:rPr lang="en-US" dirty="0" smtClean="0"/>
              <a:t> pre </a:t>
            </a:r>
            <a:r>
              <a:rPr lang="en-US" dirty="0" err="1" smtClean="0"/>
              <a:t>proessing</a:t>
            </a:r>
            <a:r>
              <a:rPr lang="en-US" dirty="0" smtClean="0"/>
              <a:t> good for chemical fidelity</a:t>
            </a:r>
            <a:endParaRPr lang="en-US" dirty="0"/>
          </a:p>
        </p:txBody>
      </p:sp>
      <p:sp>
        <p:nvSpPr>
          <p:cNvPr id="12" name="Content Placeholder 2"/>
          <p:cNvSpPr txBox="1">
            <a:spLocks/>
          </p:cNvSpPr>
          <p:nvPr/>
        </p:nvSpPr>
        <p:spPr>
          <a:xfrm>
            <a:off x="76200" y="1447800"/>
            <a:ext cx="4419602"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smtClean="0">
                <a:latin typeface="Gill Sans MT" pitchFamily="34" charset="0"/>
              </a:rPr>
              <a:t>Pre-processing builds a large starting species set of:</a:t>
            </a:r>
          </a:p>
          <a:p>
            <a:pPr lvl="1"/>
            <a:r>
              <a:rPr lang="en-US" sz="2200" dirty="0" smtClean="0">
                <a:latin typeface="Gill Sans MT" pitchFamily="34" charset="0"/>
              </a:rPr>
              <a:t>Important species with x-values</a:t>
            </a:r>
          </a:p>
          <a:p>
            <a:pPr lvl="1"/>
            <a:r>
              <a:rPr lang="en-US" sz="2200" dirty="0">
                <a:latin typeface="Gill Sans MT" pitchFamily="34" charset="0"/>
              </a:rPr>
              <a:t>A</a:t>
            </a:r>
            <a:r>
              <a:rPr lang="en-US" sz="2200" dirty="0" smtClean="0">
                <a:latin typeface="Gill Sans MT" pitchFamily="34" charset="0"/>
              </a:rPr>
              <a:t>ny species that cause error in important species greater than x-value</a:t>
            </a:r>
          </a:p>
          <a:p>
            <a:pPr lvl="1"/>
            <a:endParaRPr lang="en-US" sz="2200" dirty="0" smtClean="0">
              <a:latin typeface="Gill Sans MT" pitchFamily="34" charset="0"/>
            </a:endParaRPr>
          </a:p>
          <a:p>
            <a:endParaRPr lang="en-US" sz="2600" dirty="0" smtClean="0">
              <a:latin typeface="Gill Sans MT" pitchFamily="34" charset="0"/>
            </a:endParaRPr>
          </a:p>
          <a:p>
            <a:endParaRPr lang="en-US" sz="2600" dirty="0" smtClean="0">
              <a:latin typeface="Gill Sans MT" pitchFamily="34" charset="0"/>
            </a:endParaRPr>
          </a:p>
          <a:p>
            <a:endParaRPr lang="en-US" sz="2600" dirty="0" smtClean="0">
              <a:latin typeface="Gill Sans MT" pitchFamily="34" charset="0"/>
            </a:endParaRPr>
          </a:p>
          <a:p>
            <a:endParaRPr lang="en-US" sz="2600" dirty="0">
              <a:latin typeface="Gill Sans MT" pitchFamily="34" charset="0"/>
            </a:endParaRPr>
          </a:p>
        </p:txBody>
      </p:sp>
      <p:sp>
        <p:nvSpPr>
          <p:cNvPr id="19" name="Oval 18"/>
          <p:cNvSpPr>
            <a:spLocks noChangeArrowheads="1"/>
          </p:cNvSpPr>
          <p:nvPr/>
        </p:nvSpPr>
        <p:spPr bwMode="auto">
          <a:xfrm>
            <a:off x="7689850" y="4400517"/>
            <a:ext cx="381000"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t>A</a:t>
            </a:r>
          </a:p>
        </p:txBody>
      </p:sp>
      <p:sp>
        <p:nvSpPr>
          <p:cNvPr id="20" name="Oval 19"/>
          <p:cNvSpPr>
            <a:spLocks noChangeArrowheads="1"/>
          </p:cNvSpPr>
          <p:nvPr/>
        </p:nvSpPr>
        <p:spPr bwMode="auto">
          <a:xfrm>
            <a:off x="7689850" y="5177064"/>
            <a:ext cx="381000"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B</a:t>
            </a:r>
            <a:endParaRPr lang="en-US" sz="2400" dirty="0"/>
          </a:p>
        </p:txBody>
      </p:sp>
      <p:sp>
        <p:nvSpPr>
          <p:cNvPr id="21" name="Line 11"/>
          <p:cNvSpPr>
            <a:spLocks noChangeShapeType="1"/>
          </p:cNvSpPr>
          <p:nvPr/>
        </p:nvSpPr>
        <p:spPr bwMode="auto">
          <a:xfrm flipV="1">
            <a:off x="6394450" y="4591017"/>
            <a:ext cx="1295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2" name="Line 11"/>
          <p:cNvSpPr>
            <a:spLocks noChangeShapeType="1"/>
          </p:cNvSpPr>
          <p:nvPr/>
        </p:nvSpPr>
        <p:spPr bwMode="auto">
          <a:xfrm>
            <a:off x="6400800" y="4972016"/>
            <a:ext cx="1289050" cy="3955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3" name="Line 11"/>
          <p:cNvSpPr>
            <a:spLocks noChangeShapeType="1"/>
          </p:cNvSpPr>
          <p:nvPr/>
        </p:nvSpPr>
        <p:spPr bwMode="auto">
          <a:xfrm flipH="1">
            <a:off x="7880350" y="4781517"/>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4" name="TextBox 23"/>
          <p:cNvSpPr txBox="1"/>
          <p:nvPr/>
        </p:nvSpPr>
        <p:spPr>
          <a:xfrm>
            <a:off x="6775450" y="4324317"/>
            <a:ext cx="609600" cy="461665"/>
          </a:xfrm>
          <a:prstGeom prst="rect">
            <a:avLst/>
          </a:prstGeom>
          <a:noFill/>
        </p:spPr>
        <p:txBody>
          <a:bodyPr wrap="square" rtlCol="0">
            <a:spAutoFit/>
          </a:bodyPr>
          <a:lstStyle/>
          <a:p>
            <a:r>
              <a:rPr lang="en-US" sz="2400" dirty="0" smtClean="0"/>
              <a:t>0.2</a:t>
            </a:r>
            <a:endParaRPr lang="en-US" sz="2400" dirty="0"/>
          </a:p>
        </p:txBody>
      </p:sp>
      <p:sp>
        <p:nvSpPr>
          <p:cNvPr id="25" name="TextBox 24"/>
          <p:cNvSpPr txBox="1"/>
          <p:nvPr/>
        </p:nvSpPr>
        <p:spPr>
          <a:xfrm>
            <a:off x="6775450" y="5162517"/>
            <a:ext cx="609600" cy="461665"/>
          </a:xfrm>
          <a:prstGeom prst="rect">
            <a:avLst/>
          </a:prstGeom>
          <a:noFill/>
        </p:spPr>
        <p:txBody>
          <a:bodyPr wrap="square" rtlCol="0">
            <a:spAutoFit/>
          </a:bodyPr>
          <a:lstStyle/>
          <a:p>
            <a:r>
              <a:rPr lang="en-US" sz="2400" dirty="0" smtClean="0"/>
              <a:t>0.1</a:t>
            </a:r>
            <a:endParaRPr lang="en-US" sz="2400" dirty="0"/>
          </a:p>
        </p:txBody>
      </p:sp>
      <p:sp>
        <p:nvSpPr>
          <p:cNvPr id="27" name="TextBox 26"/>
          <p:cNvSpPr txBox="1"/>
          <p:nvPr/>
        </p:nvSpPr>
        <p:spPr>
          <a:xfrm>
            <a:off x="7842250" y="4781517"/>
            <a:ext cx="609600" cy="461665"/>
          </a:xfrm>
          <a:prstGeom prst="rect">
            <a:avLst/>
          </a:prstGeom>
          <a:noFill/>
        </p:spPr>
        <p:txBody>
          <a:bodyPr wrap="square" rtlCol="0">
            <a:spAutoFit/>
          </a:bodyPr>
          <a:lstStyle/>
          <a:p>
            <a:r>
              <a:rPr lang="en-US" sz="2400" dirty="0" smtClean="0"/>
              <a:t>0.8</a:t>
            </a:r>
            <a:endParaRPr lang="en-US" sz="2400" dirty="0"/>
          </a:p>
        </p:txBody>
      </p:sp>
      <p:sp>
        <p:nvSpPr>
          <p:cNvPr id="29" name="Oval 28"/>
          <p:cNvSpPr>
            <a:spLocks noChangeArrowheads="1"/>
          </p:cNvSpPr>
          <p:nvPr/>
        </p:nvSpPr>
        <p:spPr bwMode="auto">
          <a:xfrm>
            <a:off x="1981200" y="4400586"/>
            <a:ext cx="381000"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t>A</a:t>
            </a:r>
          </a:p>
        </p:txBody>
      </p:sp>
      <p:sp>
        <p:nvSpPr>
          <p:cNvPr id="30" name="Oval 29"/>
          <p:cNvSpPr>
            <a:spLocks noChangeArrowheads="1"/>
          </p:cNvSpPr>
          <p:nvPr/>
        </p:nvSpPr>
        <p:spPr bwMode="auto">
          <a:xfrm>
            <a:off x="1981200" y="5177133"/>
            <a:ext cx="381000"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B</a:t>
            </a:r>
            <a:endParaRPr lang="en-US" sz="2400" dirty="0"/>
          </a:p>
        </p:txBody>
      </p:sp>
      <p:sp>
        <p:nvSpPr>
          <p:cNvPr id="31" name="Line 11"/>
          <p:cNvSpPr>
            <a:spLocks noChangeShapeType="1"/>
          </p:cNvSpPr>
          <p:nvPr/>
        </p:nvSpPr>
        <p:spPr bwMode="auto">
          <a:xfrm flipV="1">
            <a:off x="685800" y="4591086"/>
            <a:ext cx="1295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2" name="Line 11"/>
          <p:cNvSpPr>
            <a:spLocks noChangeShapeType="1"/>
          </p:cNvSpPr>
          <p:nvPr/>
        </p:nvSpPr>
        <p:spPr bwMode="auto">
          <a:xfrm>
            <a:off x="692150" y="4972085"/>
            <a:ext cx="1289050" cy="3955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3" name="Line 11"/>
          <p:cNvSpPr>
            <a:spLocks noChangeShapeType="1"/>
          </p:cNvSpPr>
          <p:nvPr/>
        </p:nvSpPr>
        <p:spPr bwMode="auto">
          <a:xfrm flipH="1">
            <a:off x="2171700" y="4781586"/>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4" name="TextBox 33"/>
          <p:cNvSpPr txBox="1"/>
          <p:nvPr/>
        </p:nvSpPr>
        <p:spPr>
          <a:xfrm>
            <a:off x="1066800" y="4324386"/>
            <a:ext cx="609600" cy="461665"/>
          </a:xfrm>
          <a:prstGeom prst="rect">
            <a:avLst/>
          </a:prstGeom>
          <a:noFill/>
        </p:spPr>
        <p:txBody>
          <a:bodyPr wrap="square" rtlCol="0">
            <a:spAutoFit/>
          </a:bodyPr>
          <a:lstStyle/>
          <a:p>
            <a:r>
              <a:rPr lang="en-US" sz="2400" dirty="0" smtClean="0"/>
              <a:t>0.2</a:t>
            </a:r>
            <a:endParaRPr lang="en-US" sz="2400" dirty="0"/>
          </a:p>
        </p:txBody>
      </p:sp>
      <p:sp>
        <p:nvSpPr>
          <p:cNvPr id="35" name="TextBox 34"/>
          <p:cNvSpPr txBox="1"/>
          <p:nvPr/>
        </p:nvSpPr>
        <p:spPr>
          <a:xfrm>
            <a:off x="1066800" y="5162586"/>
            <a:ext cx="609600" cy="461665"/>
          </a:xfrm>
          <a:prstGeom prst="rect">
            <a:avLst/>
          </a:prstGeom>
          <a:noFill/>
        </p:spPr>
        <p:txBody>
          <a:bodyPr wrap="square" rtlCol="0">
            <a:spAutoFit/>
          </a:bodyPr>
          <a:lstStyle/>
          <a:p>
            <a:r>
              <a:rPr lang="en-US" sz="2400" dirty="0" smtClean="0"/>
              <a:t>0.1</a:t>
            </a:r>
            <a:endParaRPr lang="en-US" sz="2400" dirty="0"/>
          </a:p>
        </p:txBody>
      </p:sp>
      <p:sp>
        <p:nvSpPr>
          <p:cNvPr id="36" name="TextBox 35"/>
          <p:cNvSpPr txBox="1"/>
          <p:nvPr/>
        </p:nvSpPr>
        <p:spPr>
          <a:xfrm>
            <a:off x="2133600" y="4719935"/>
            <a:ext cx="609600" cy="461665"/>
          </a:xfrm>
          <a:prstGeom prst="rect">
            <a:avLst/>
          </a:prstGeom>
          <a:noFill/>
        </p:spPr>
        <p:txBody>
          <a:bodyPr wrap="square" rtlCol="0">
            <a:spAutoFit/>
          </a:bodyPr>
          <a:lstStyle/>
          <a:p>
            <a:r>
              <a:rPr lang="en-US" sz="2400" dirty="0" smtClean="0"/>
              <a:t>0.8</a:t>
            </a:r>
            <a:endParaRPr lang="en-US" sz="2400" dirty="0"/>
          </a:p>
        </p:txBody>
      </p:sp>
      <p:cxnSp>
        <p:nvCxnSpPr>
          <p:cNvPr id="37" name="Straight Connector 36"/>
          <p:cNvCxnSpPr/>
          <p:nvPr/>
        </p:nvCxnSpPr>
        <p:spPr>
          <a:xfrm>
            <a:off x="4572000" y="1171019"/>
            <a:ext cx="0" cy="4772581"/>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a:spLocks noChangeArrowheads="1"/>
          </p:cNvSpPr>
          <p:nvPr/>
        </p:nvSpPr>
        <p:spPr bwMode="auto">
          <a:xfrm rot="16200000">
            <a:off x="991534" y="4861319"/>
            <a:ext cx="2452947" cy="93081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38"/>
          <p:cNvSpPr>
            <a:spLocks noChangeArrowheads="1"/>
          </p:cNvSpPr>
          <p:nvPr/>
        </p:nvSpPr>
        <p:spPr bwMode="auto">
          <a:xfrm rot="16200000">
            <a:off x="7238058" y="4577408"/>
            <a:ext cx="1443332" cy="831852"/>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Box 39"/>
          <p:cNvSpPr txBox="1"/>
          <p:nvPr/>
        </p:nvSpPr>
        <p:spPr>
          <a:xfrm>
            <a:off x="2807386" y="5903893"/>
            <a:ext cx="5243593" cy="954107"/>
          </a:xfrm>
          <a:prstGeom prst="rect">
            <a:avLst/>
          </a:prstGeom>
          <a:noFill/>
        </p:spPr>
        <p:txBody>
          <a:bodyPr wrap="square" rtlCol="0">
            <a:spAutoFit/>
          </a:bodyPr>
          <a:lstStyle/>
          <a:p>
            <a:r>
              <a:rPr lang="en-US" sz="2400" dirty="0" smtClean="0"/>
              <a:t>Default Error Tolerance:  </a:t>
            </a:r>
            <a:r>
              <a:rPr lang="en-US" sz="3200" dirty="0" smtClean="0">
                <a:sym typeface="Symbol" pitchFamily="18" charset="2"/>
              </a:rPr>
              <a:t></a:t>
            </a:r>
            <a:r>
              <a:rPr lang="en-US" sz="2400" dirty="0" smtClean="0">
                <a:sym typeface="Symbol" pitchFamily="18" charset="2"/>
              </a:rPr>
              <a:t> = 0.4</a:t>
            </a:r>
          </a:p>
          <a:p>
            <a:r>
              <a:rPr lang="en-US" sz="2400" dirty="0" smtClean="0">
                <a:sym typeface="Symbol" pitchFamily="18" charset="2"/>
              </a:rPr>
              <a:t>            Starting Species:   H </a:t>
            </a:r>
            <a:endParaRPr lang="en-US" sz="2400" dirty="0"/>
          </a:p>
        </p:txBody>
      </p:sp>
      <p:sp>
        <p:nvSpPr>
          <p:cNvPr id="41" name="Oval 40"/>
          <p:cNvSpPr>
            <a:spLocks noChangeArrowheads="1"/>
          </p:cNvSpPr>
          <p:nvPr/>
        </p:nvSpPr>
        <p:spPr bwMode="auto">
          <a:xfrm>
            <a:off x="1981200" y="5943600"/>
            <a:ext cx="381000"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C</a:t>
            </a:r>
            <a:endParaRPr lang="en-US" sz="2400" dirty="0"/>
          </a:p>
        </p:txBody>
      </p:sp>
      <p:sp>
        <p:nvSpPr>
          <p:cNvPr id="42" name="Line 11"/>
          <p:cNvSpPr>
            <a:spLocks noChangeShapeType="1"/>
          </p:cNvSpPr>
          <p:nvPr/>
        </p:nvSpPr>
        <p:spPr bwMode="auto">
          <a:xfrm flipH="1">
            <a:off x="2171700" y="55626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3" name="TextBox 42"/>
          <p:cNvSpPr txBox="1"/>
          <p:nvPr/>
        </p:nvSpPr>
        <p:spPr>
          <a:xfrm>
            <a:off x="2133600" y="5486400"/>
            <a:ext cx="609600" cy="461665"/>
          </a:xfrm>
          <a:prstGeom prst="rect">
            <a:avLst/>
          </a:prstGeom>
          <a:noFill/>
        </p:spPr>
        <p:txBody>
          <a:bodyPr wrap="square" rtlCol="0">
            <a:spAutoFit/>
          </a:bodyPr>
          <a:lstStyle/>
          <a:p>
            <a:r>
              <a:rPr lang="en-US" sz="2400" dirty="0" smtClean="0"/>
              <a:t>0.5</a:t>
            </a:r>
            <a:endParaRPr lang="en-US" sz="2400" dirty="0"/>
          </a:p>
        </p:txBody>
      </p:sp>
      <p:sp>
        <p:nvSpPr>
          <p:cNvPr id="44" name="Oval 43"/>
          <p:cNvSpPr>
            <a:spLocks noChangeArrowheads="1"/>
          </p:cNvSpPr>
          <p:nvPr/>
        </p:nvSpPr>
        <p:spPr bwMode="auto">
          <a:xfrm>
            <a:off x="7689850" y="5943600"/>
            <a:ext cx="381000"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smtClean="0"/>
              <a:t>C</a:t>
            </a:r>
            <a:endParaRPr lang="en-US" sz="2400" dirty="0"/>
          </a:p>
        </p:txBody>
      </p:sp>
      <p:sp>
        <p:nvSpPr>
          <p:cNvPr id="45" name="Line 11"/>
          <p:cNvSpPr>
            <a:spLocks noChangeShapeType="1"/>
          </p:cNvSpPr>
          <p:nvPr/>
        </p:nvSpPr>
        <p:spPr bwMode="auto">
          <a:xfrm flipH="1">
            <a:off x="7880350" y="55626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6" name="TextBox 45"/>
          <p:cNvSpPr txBox="1"/>
          <p:nvPr/>
        </p:nvSpPr>
        <p:spPr>
          <a:xfrm>
            <a:off x="7918450" y="5558135"/>
            <a:ext cx="609600" cy="461665"/>
          </a:xfrm>
          <a:prstGeom prst="rect">
            <a:avLst/>
          </a:prstGeom>
          <a:noFill/>
        </p:spPr>
        <p:txBody>
          <a:bodyPr wrap="square" rtlCol="0">
            <a:spAutoFit/>
          </a:bodyPr>
          <a:lstStyle/>
          <a:p>
            <a:r>
              <a:rPr lang="en-US" sz="2400" dirty="0" smtClean="0"/>
              <a:t>0.5</a:t>
            </a:r>
            <a:endParaRPr lang="en-US" sz="2400" dirty="0"/>
          </a:p>
        </p:txBody>
      </p:sp>
      <p:sp>
        <p:nvSpPr>
          <p:cNvPr id="3" name="Rectangle 2"/>
          <p:cNvSpPr/>
          <p:nvPr/>
        </p:nvSpPr>
        <p:spPr>
          <a:xfrm>
            <a:off x="3048000" y="3957935"/>
            <a:ext cx="1003801" cy="461665"/>
          </a:xfrm>
          <a:prstGeom prst="rect">
            <a:avLst/>
          </a:prstGeom>
        </p:spPr>
        <p:txBody>
          <a:bodyPr wrap="none">
            <a:spAutoFit/>
          </a:bodyPr>
          <a:lstStyle/>
          <a:p>
            <a:r>
              <a:rPr lang="en-US" sz="2400" dirty="0" err="1"/>
              <a:t>x</a:t>
            </a:r>
            <a:r>
              <a:rPr lang="en-US" sz="2400" baseline="-25000" dirty="0" err="1"/>
              <a:t>A</a:t>
            </a:r>
            <a:r>
              <a:rPr lang="en-US" sz="2000" dirty="0"/>
              <a:t> = 0.2</a:t>
            </a:r>
          </a:p>
        </p:txBody>
      </p:sp>
      <p:sp>
        <p:nvSpPr>
          <p:cNvPr id="47" name="Line 11"/>
          <p:cNvSpPr>
            <a:spLocks noChangeShapeType="1"/>
          </p:cNvSpPr>
          <p:nvPr/>
        </p:nvSpPr>
        <p:spPr bwMode="auto">
          <a:xfrm flipH="1">
            <a:off x="2362200" y="4267200"/>
            <a:ext cx="762000" cy="2561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Rectangle 47"/>
          <p:cNvSpPr/>
          <p:nvPr/>
        </p:nvSpPr>
        <p:spPr>
          <a:xfrm>
            <a:off x="8140199" y="3566629"/>
            <a:ext cx="1003801" cy="461665"/>
          </a:xfrm>
          <a:prstGeom prst="rect">
            <a:avLst/>
          </a:prstGeom>
        </p:spPr>
        <p:txBody>
          <a:bodyPr wrap="none">
            <a:spAutoFit/>
          </a:bodyPr>
          <a:lstStyle/>
          <a:p>
            <a:r>
              <a:rPr lang="en-US" sz="2400" dirty="0" err="1"/>
              <a:t>x</a:t>
            </a:r>
            <a:r>
              <a:rPr lang="en-US" sz="2400" baseline="-25000" dirty="0" err="1"/>
              <a:t>A</a:t>
            </a:r>
            <a:r>
              <a:rPr lang="en-US" sz="2000" dirty="0"/>
              <a:t> = 0.2</a:t>
            </a:r>
          </a:p>
        </p:txBody>
      </p:sp>
      <p:sp>
        <p:nvSpPr>
          <p:cNvPr id="49" name="Line 11"/>
          <p:cNvSpPr>
            <a:spLocks noChangeShapeType="1"/>
          </p:cNvSpPr>
          <p:nvPr/>
        </p:nvSpPr>
        <p:spPr bwMode="auto">
          <a:xfrm flipH="1">
            <a:off x="7959722" y="3957935"/>
            <a:ext cx="263527" cy="437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Box 6"/>
          <p:cNvSpPr txBox="1"/>
          <p:nvPr/>
        </p:nvSpPr>
        <p:spPr>
          <a:xfrm>
            <a:off x="-6858000" y="-228600"/>
            <a:ext cx="6705600" cy="9233297"/>
          </a:xfrm>
          <a:prstGeom prst="rect">
            <a:avLst/>
          </a:prstGeom>
          <a:noFill/>
        </p:spPr>
        <p:txBody>
          <a:bodyPr wrap="square" rtlCol="0">
            <a:spAutoFit/>
          </a:bodyPr>
          <a:lstStyle/>
          <a:p>
            <a:r>
              <a:rPr lang="en-US" dirty="0"/>
              <a:t>we want to demonstrate the difference between </a:t>
            </a:r>
            <a:r>
              <a:rPr lang="en-US" dirty="0" err="1"/>
              <a:t>preprossing</a:t>
            </a:r>
            <a:r>
              <a:rPr lang="en-US" dirty="0"/>
              <a:t> for the same epsilon and for the same </a:t>
            </a:r>
            <a:r>
              <a:rPr lang="en-US" dirty="0" err="1" smtClean="0"/>
              <a:t>xvalue</a:t>
            </a:r>
            <a:endParaRPr lang="en-US" dirty="0" smtClean="0"/>
          </a:p>
          <a:p>
            <a:endParaRPr lang="en-US" dirty="0" smtClean="0"/>
          </a:p>
          <a:p>
            <a:r>
              <a:rPr lang="en-US" dirty="0" smtClean="0"/>
              <a:t>again </a:t>
            </a:r>
            <a:r>
              <a:rPr lang="en-US" dirty="0"/>
              <a:t>red means strong coupling, black means weak </a:t>
            </a:r>
            <a:r>
              <a:rPr lang="en-US" dirty="0" smtClean="0"/>
              <a:t>coupling</a:t>
            </a:r>
          </a:p>
          <a:p>
            <a:endParaRPr lang="en-US" dirty="0"/>
          </a:p>
          <a:p>
            <a:r>
              <a:rPr lang="en-US" dirty="0" smtClean="0"/>
              <a:t>“Preprocess bullets”</a:t>
            </a:r>
          </a:p>
          <a:p>
            <a:r>
              <a:rPr lang="en-US" dirty="0" smtClean="0"/>
              <a:t>“</a:t>
            </a:r>
            <a:r>
              <a:rPr lang="en-US" dirty="0" err="1" smtClean="0"/>
              <a:t>postprocess</a:t>
            </a:r>
            <a:r>
              <a:rPr lang="en-US" dirty="0" smtClean="0"/>
              <a:t> bullets”</a:t>
            </a:r>
          </a:p>
          <a:p>
            <a:endParaRPr lang="en-US" dirty="0"/>
          </a:p>
          <a:p>
            <a:r>
              <a:rPr lang="en-US" dirty="0"/>
              <a:t>we specified an x-value for A, </a:t>
            </a:r>
            <a:r>
              <a:rPr lang="en-US" dirty="0" err="1"/>
              <a:t>X_a</a:t>
            </a:r>
            <a:r>
              <a:rPr lang="en-US" dirty="0"/>
              <a:t> = 0.2 , therefore any edge from A larger than 0.2 would be </a:t>
            </a:r>
            <a:r>
              <a:rPr lang="en-US" dirty="0" smtClean="0"/>
              <a:t>retained</a:t>
            </a:r>
          </a:p>
          <a:p>
            <a:endParaRPr lang="en-US" dirty="0"/>
          </a:p>
          <a:p>
            <a:r>
              <a:rPr lang="en-US" dirty="0"/>
              <a:t>For preprocessing we would include A and everybody A can reach,   A and B would be included in the starting species set, searching with DRG with epsilon =0.4 B-&gt;C this edge would also be </a:t>
            </a:r>
            <a:r>
              <a:rPr lang="en-US" dirty="0" smtClean="0"/>
              <a:t>important</a:t>
            </a:r>
          </a:p>
          <a:p>
            <a:endParaRPr lang="en-US" dirty="0"/>
          </a:p>
          <a:p>
            <a:r>
              <a:rPr lang="en-US" dirty="0"/>
              <a:t>Therefore A B and C would be included in the skeletal </a:t>
            </a:r>
            <a:r>
              <a:rPr lang="en-US" dirty="0" smtClean="0"/>
              <a:t>mechanism</a:t>
            </a:r>
          </a:p>
          <a:p>
            <a:endParaRPr lang="en-US" dirty="0"/>
          </a:p>
          <a:p>
            <a:r>
              <a:rPr lang="en-US" dirty="0"/>
              <a:t>but for the post processing case, we do regular DRG search with epsilon=0.4, from the DRG search A B C would be </a:t>
            </a:r>
            <a:r>
              <a:rPr lang="en-US" dirty="0" smtClean="0"/>
              <a:t>eliminated</a:t>
            </a:r>
          </a:p>
          <a:p>
            <a:endParaRPr lang="en-US" dirty="0"/>
          </a:p>
          <a:p>
            <a:r>
              <a:rPr lang="en-US" dirty="0" smtClean="0"/>
              <a:t>but </a:t>
            </a:r>
            <a:r>
              <a:rPr lang="en-US" dirty="0"/>
              <a:t>if you specify x value for </a:t>
            </a:r>
            <a:r>
              <a:rPr lang="en-US" dirty="0" err="1"/>
              <a:t>for</a:t>
            </a:r>
            <a:r>
              <a:rPr lang="en-US" dirty="0"/>
              <a:t> species A, 0.2, A would be put back into mechanism, and because A requires B </a:t>
            </a:r>
            <a:r>
              <a:rPr lang="en-US" dirty="0" smtClean="0"/>
              <a:t>strongly, </a:t>
            </a:r>
            <a:r>
              <a:rPr lang="en-US" dirty="0"/>
              <a:t>B will be retained, but it doesn't go any deeper so you wont have </a:t>
            </a:r>
            <a:r>
              <a:rPr lang="en-US" dirty="0" smtClean="0"/>
              <a:t>C, </a:t>
            </a:r>
            <a:r>
              <a:rPr lang="en-US" u="sng" dirty="0" smtClean="0"/>
              <a:t>C is not directly required by A</a:t>
            </a:r>
            <a:endParaRPr lang="en-US" u="sng" dirty="0"/>
          </a:p>
          <a:p>
            <a:endParaRPr lang="en-US" dirty="0" smtClean="0"/>
          </a:p>
          <a:p>
            <a:r>
              <a:rPr lang="en-US" dirty="0" smtClean="0"/>
              <a:t>so </a:t>
            </a:r>
            <a:r>
              <a:rPr lang="en-US" dirty="0"/>
              <a:t>the pre and post, pre may have larger mechanism, because post processing only retain the </a:t>
            </a:r>
            <a:r>
              <a:rPr lang="en-US" dirty="0" err="1"/>
              <a:t>psecies</a:t>
            </a:r>
            <a:r>
              <a:rPr lang="en-US" dirty="0"/>
              <a:t> of special interest and the species directly required</a:t>
            </a:r>
          </a:p>
          <a:p>
            <a:endParaRPr lang="en-US" dirty="0" smtClean="0"/>
          </a:p>
          <a:p>
            <a:r>
              <a:rPr lang="en-US" dirty="0" smtClean="0"/>
              <a:t>pre </a:t>
            </a:r>
            <a:r>
              <a:rPr lang="en-US" dirty="0"/>
              <a:t>processing it will retain the species of special interest and all the species either directly or indirectly required </a:t>
            </a:r>
          </a:p>
          <a:p>
            <a:endParaRPr lang="en-US" dirty="0"/>
          </a:p>
          <a:p>
            <a:endParaRPr lang="en-US" dirty="0"/>
          </a:p>
        </p:txBody>
      </p:sp>
      <p:sp>
        <p:nvSpPr>
          <p:cNvPr id="50" name="Oval 5"/>
          <p:cNvSpPr>
            <a:spLocks noChangeArrowheads="1"/>
          </p:cNvSpPr>
          <p:nvPr/>
        </p:nvSpPr>
        <p:spPr bwMode="auto">
          <a:xfrm>
            <a:off x="6013450" y="4781586"/>
            <a:ext cx="381000" cy="381000"/>
          </a:xfrm>
          <a:prstGeom prst="ellipse">
            <a:avLst/>
          </a:prstGeom>
          <a:noFill/>
          <a:ln w="38100" cmpd="dbl">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H</a:t>
            </a:r>
            <a:endParaRPr lang="en-US" dirty="0"/>
          </a:p>
        </p:txBody>
      </p:sp>
      <p:sp>
        <p:nvSpPr>
          <p:cNvPr id="51" name="Oval 5"/>
          <p:cNvSpPr>
            <a:spLocks noChangeArrowheads="1"/>
          </p:cNvSpPr>
          <p:nvPr/>
        </p:nvSpPr>
        <p:spPr bwMode="auto">
          <a:xfrm>
            <a:off x="311150" y="4793308"/>
            <a:ext cx="381000" cy="381000"/>
          </a:xfrm>
          <a:prstGeom prst="ellipse">
            <a:avLst/>
          </a:prstGeom>
          <a:noFill/>
          <a:ln w="38100" cmpd="dbl">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H</a:t>
            </a:r>
            <a:endParaRPr lang="en-US" dirty="0"/>
          </a:p>
        </p:txBody>
      </p:sp>
    </p:spTree>
    <p:extLst>
      <p:ext uri="{BB962C8B-B14F-4D97-AF65-F5344CB8AC3E}">
        <p14:creationId xmlns:p14="http://schemas.microsoft.com/office/powerpoint/2010/main" val="4219307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23438</TotalTime>
  <Words>4474</Words>
  <Application>Microsoft Office PowerPoint</Application>
  <PresentationFormat>On-screen Show (4:3)</PresentationFormat>
  <Paragraphs>621</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Equation</vt:lpstr>
      <vt:lpstr>Directed Relation Graph with Expert Knowledge for Skeletal Mechanism 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X-Values for Species</vt:lpstr>
      <vt:lpstr>PowerPoint Presentation</vt:lpstr>
      <vt:lpstr>PowerPoint Presentation</vt:lpstr>
      <vt:lpstr>PowerPoint Presentation</vt:lpstr>
      <vt:lpstr>PowerPoint Presentation</vt:lpstr>
      <vt:lpstr>PowerPoint Presentation</vt:lpstr>
      <vt:lpstr>Acknowledgements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Plomer, Max</dc:creator>
  <cp:lastModifiedBy>mnp04001</cp:lastModifiedBy>
  <cp:revision>718</cp:revision>
  <cp:lastPrinted>2011-03-20T01:00:56Z</cp:lastPrinted>
  <dcterms:created xsi:type="dcterms:W3CDTF">2006-08-16T00:00:00Z</dcterms:created>
  <dcterms:modified xsi:type="dcterms:W3CDTF">2011-03-20T02:29:58Z</dcterms:modified>
</cp:coreProperties>
</file>