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Lst>
  <p:sldSz cx="18288000" cy="13716000"/>
  <p:notesSz cx="6858000" cy="9144000"/>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3" d="100"/>
          <a:sy n="53" d="100"/>
        </p:scale>
        <p:origin x="-1616" y="-112"/>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70122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305096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0"/>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0"/>
            <a:ext cx="243840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5323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39364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82634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1"/>
            <a:ext cx="16306800" cy="18103850"/>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440400" y="6400801"/>
            <a:ext cx="16306800" cy="18103850"/>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399780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6"/>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441E3B-B9C9-894F-9A41-BB961A1F3A44}" type="datetimeFigureOut">
              <a:rPr lang="en-US" smtClean="0"/>
              <a:t>4/21/14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407318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441E3B-B9C9-894F-9A41-BB961A1F3A44}" type="datetimeFigureOut">
              <a:rPr lang="en-US" smtClean="0"/>
              <a:t>4/21/14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01943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41E3B-B9C9-894F-9A41-BB961A1F3A44}" type="datetimeFigureOut">
              <a:rPr lang="en-US" smtClean="0"/>
              <a:t>4/21/14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88557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165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090364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74441E3B-B9C9-894F-9A41-BB961A1F3A44}" type="datetimeFigureOut">
              <a:rPr lang="en-US" smtClean="0"/>
              <a:t>4/21/14</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944408BC-51EC-FD4D-96C3-208EC092A231}" type="slidenum">
              <a:rPr lang="en-US" smtClean="0"/>
              <a:t>‹#›</a:t>
            </a:fld>
            <a:endParaRPr lang="en-US"/>
          </a:p>
        </p:txBody>
      </p:sp>
    </p:spTree>
    <p:extLst>
      <p:ext uri="{BB962C8B-B14F-4D97-AF65-F5344CB8AC3E}">
        <p14:creationId xmlns:p14="http://schemas.microsoft.com/office/powerpoint/2010/main" val="2803316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914400" rtl="0" eaLnBrk="1" latinLnBrk="0" hangingPunct="1">
        <a:spcBef>
          <a:spcPct val="20000"/>
        </a:spcBef>
        <a:buFont typeface="Arial"/>
        <a:buChar char="•"/>
        <a:defRPr sz="6400" kern="1200">
          <a:solidFill>
            <a:schemeClr val="tx1"/>
          </a:solidFill>
          <a:latin typeface="+mn-lt"/>
          <a:ea typeface="+mn-ea"/>
          <a:cs typeface="+mn-cs"/>
        </a:defRPr>
      </a:lvl1pPr>
      <a:lvl2pPr marL="1485900" indent="-571500" algn="l" defTabSz="914400" rtl="0" eaLnBrk="1" latinLnBrk="0" hangingPunct="1">
        <a:spcBef>
          <a:spcPct val="20000"/>
        </a:spcBef>
        <a:buFont typeface="Arial"/>
        <a:buChar char="–"/>
        <a:defRPr sz="5600" kern="1200">
          <a:solidFill>
            <a:schemeClr val="tx1"/>
          </a:solidFill>
          <a:latin typeface="+mn-lt"/>
          <a:ea typeface="+mn-ea"/>
          <a:cs typeface="+mn-cs"/>
        </a:defRPr>
      </a:lvl2pPr>
      <a:lvl3pPr marL="2286000" indent="-457200" algn="l" defTabSz="914400" rtl="0" eaLnBrk="1" latinLnBrk="0" hangingPunct="1">
        <a:spcBef>
          <a:spcPct val="20000"/>
        </a:spcBef>
        <a:buFont typeface="Arial"/>
        <a:buChar char="•"/>
        <a:defRPr sz="4800" kern="1200">
          <a:solidFill>
            <a:schemeClr val="tx1"/>
          </a:solidFill>
          <a:latin typeface="+mn-lt"/>
          <a:ea typeface="+mn-ea"/>
          <a:cs typeface="+mn-cs"/>
        </a:defRPr>
      </a:lvl3pPr>
      <a:lvl4pPr marL="3200400" indent="-457200" algn="l" defTabSz="914400" rtl="0" eaLnBrk="1" latinLnBrk="0" hangingPunct="1">
        <a:spcBef>
          <a:spcPct val="20000"/>
        </a:spcBef>
        <a:buFont typeface="Arial"/>
        <a:buChar char="–"/>
        <a:defRPr sz="4000" kern="1200">
          <a:solidFill>
            <a:schemeClr val="tx1"/>
          </a:solidFill>
          <a:latin typeface="+mn-lt"/>
          <a:ea typeface="+mn-ea"/>
          <a:cs typeface="+mn-cs"/>
        </a:defRPr>
      </a:lvl4pPr>
      <a:lvl5pPr marL="4114800" indent="-457200" algn="l" defTabSz="914400" rtl="0" eaLnBrk="1" latinLnBrk="0" hangingPunct="1">
        <a:spcBef>
          <a:spcPct val="20000"/>
        </a:spcBef>
        <a:buFont typeface="Arial"/>
        <a:buChar char="»"/>
        <a:defRPr sz="4000" kern="1200">
          <a:solidFill>
            <a:schemeClr val="tx1"/>
          </a:solidFill>
          <a:latin typeface="+mn-lt"/>
          <a:ea typeface="+mn-ea"/>
          <a:cs typeface="+mn-cs"/>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maxplomer@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sf.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nu.org/copylef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36422" y="194679"/>
            <a:ext cx="15544800" cy="842229"/>
          </a:xfrm>
          <a:prstGeom prst="rect">
            <a:avLst/>
          </a:prstGeom>
        </p:spPr>
        <p:txBody>
          <a:bodyPr vert="horz" lIns="182880" tIns="91440" rIns="182880" bIns="91440" rtlCol="0" anchor="ctr">
            <a:normAutofit fontScale="97500"/>
          </a:bodyPr>
          <a:lstStyle>
            <a:lvl1pPr algn="ctr" defTabSz="914400" rtl="0" eaLnBrk="1" latinLnBrk="0" hangingPunct="1">
              <a:spcBef>
                <a:spcPct val="0"/>
              </a:spcBef>
              <a:buNone/>
              <a:defRPr sz="8800" kern="1200">
                <a:solidFill>
                  <a:schemeClr val="tx1"/>
                </a:solidFill>
                <a:latin typeface="+mj-lt"/>
                <a:ea typeface="+mj-ea"/>
                <a:cs typeface="+mj-cs"/>
              </a:defRPr>
            </a:lvl1pPr>
          </a:lstStyle>
          <a:p>
            <a:r>
              <a:rPr lang="en-US" sz="4400" smtClean="0"/>
              <a:t>Derivation for Homogenous Reacting Gas Mixture in Closed System</a:t>
            </a:r>
            <a:endParaRPr lang="en-US" sz="4400" dirty="0"/>
          </a:p>
        </p:txBody>
      </p:sp>
      <p:sp>
        <p:nvSpPr>
          <p:cNvPr id="5" name="TextBox 4"/>
          <p:cNvSpPr txBox="1"/>
          <p:nvPr/>
        </p:nvSpPr>
        <p:spPr>
          <a:xfrm>
            <a:off x="1461602" y="3378827"/>
            <a:ext cx="14448299" cy="5632312"/>
          </a:xfrm>
          <a:prstGeom prst="rect">
            <a:avLst/>
          </a:prstGeom>
          <a:noFill/>
        </p:spPr>
        <p:txBody>
          <a:bodyPr wrap="square" rtlCol="0">
            <a:spAutoFit/>
          </a:bodyPr>
          <a:lstStyle/>
          <a:p>
            <a:r>
              <a:rPr lang="en-US" dirty="0"/>
              <a:t> Copyright (C)  2014  Max Plomer.</a:t>
            </a:r>
          </a:p>
          <a:p>
            <a:r>
              <a:rPr lang="en-US" dirty="0"/>
              <a:t>    Permission is granted to copy, distribute and/or modify this document</a:t>
            </a:r>
          </a:p>
          <a:p>
            <a:r>
              <a:rPr lang="en-US" dirty="0"/>
              <a:t>    under the terms of the GNU Free Documentation License, Version 1.3</a:t>
            </a:r>
          </a:p>
          <a:p>
            <a:r>
              <a:rPr lang="en-US" dirty="0"/>
              <a:t>    or any later version published by the Free Software Foundation;</a:t>
            </a:r>
          </a:p>
          <a:p>
            <a:r>
              <a:rPr lang="en-US" dirty="0"/>
              <a:t>    with no Invariant Sections, no Front-Cover Texts, and no Back-Cover Texts.</a:t>
            </a:r>
          </a:p>
          <a:p>
            <a:r>
              <a:rPr lang="en-US" dirty="0"/>
              <a:t>    A copy of the license is included in the section entitled "GNU</a:t>
            </a:r>
          </a:p>
          <a:p>
            <a:r>
              <a:rPr lang="en-US" dirty="0"/>
              <a:t>    Free Documentation License"</a:t>
            </a:r>
            <a:r>
              <a:rPr lang="en-US" dirty="0" smtClean="0"/>
              <a:t>.</a:t>
            </a:r>
          </a:p>
          <a:p>
            <a:r>
              <a:rPr lang="en-US" dirty="0"/>
              <a:t> </a:t>
            </a:r>
            <a:r>
              <a:rPr lang="en-US" dirty="0" smtClean="0"/>
              <a:t>   Contact </a:t>
            </a:r>
            <a:r>
              <a:rPr lang="en-US" dirty="0"/>
              <a:t>info for Max Plomer</a:t>
            </a:r>
          </a:p>
          <a:p>
            <a:r>
              <a:rPr lang="en-US" dirty="0"/>
              <a:t>    email: </a:t>
            </a:r>
            <a:r>
              <a:rPr lang="en-US" u="sng" dirty="0">
                <a:hlinkClick r:id="rId2"/>
              </a:rPr>
              <a:t>maxplomer@gmail.com</a:t>
            </a:r>
            <a:endParaRPr lang="en-US" dirty="0"/>
          </a:p>
          <a:p>
            <a:r>
              <a:rPr lang="en-US" dirty="0"/>
              <a:t>    cell: 203-945-8606</a:t>
            </a:r>
            <a:endParaRPr lang="en-US" dirty="0"/>
          </a:p>
        </p:txBody>
      </p:sp>
    </p:spTree>
    <p:extLst>
      <p:ext uri="{BB962C8B-B14F-4D97-AF65-F5344CB8AC3E}">
        <p14:creationId xmlns:p14="http://schemas.microsoft.com/office/powerpoint/2010/main" val="136972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1136422" y="194679"/>
            <a:ext cx="15544800" cy="842229"/>
          </a:xfrm>
        </p:spPr>
        <p:txBody>
          <a:bodyPr>
            <a:normAutofit fontScale="90000"/>
          </a:bodyPr>
          <a:lstStyle/>
          <a:p>
            <a:r>
              <a:rPr lang="en-US" sz="4400" dirty="0" smtClean="0"/>
              <a:t>Derivation for Homogenous </a:t>
            </a:r>
            <a:r>
              <a:rPr lang="en-US" sz="4400" dirty="0"/>
              <a:t>R</a:t>
            </a:r>
            <a:r>
              <a:rPr lang="en-US" sz="4400" dirty="0" smtClean="0"/>
              <a:t>eacting </a:t>
            </a:r>
            <a:r>
              <a:rPr lang="en-US" sz="4400" dirty="0"/>
              <a:t>G</a:t>
            </a:r>
            <a:r>
              <a:rPr lang="en-US" sz="4400" dirty="0" smtClean="0"/>
              <a:t>as </a:t>
            </a:r>
            <a:r>
              <a:rPr lang="en-US" sz="4400" dirty="0"/>
              <a:t>M</a:t>
            </a:r>
            <a:r>
              <a:rPr lang="en-US" sz="4400" dirty="0" smtClean="0"/>
              <a:t>ixture in Closed System</a:t>
            </a:r>
            <a:endParaRPr lang="en-US" sz="4400" dirty="0"/>
          </a:p>
        </p:txBody>
      </p:sp>
      <p:sp>
        <p:nvSpPr>
          <p:cNvPr id="20" name="Subtitle 2"/>
          <p:cNvSpPr>
            <a:spLocks noGrp="1"/>
          </p:cNvSpPr>
          <p:nvPr>
            <p:ph type="subTitle" idx="1"/>
          </p:nvPr>
        </p:nvSpPr>
        <p:spPr>
          <a:xfrm>
            <a:off x="1458101" y="1015573"/>
            <a:ext cx="14933338" cy="811123"/>
          </a:xfrm>
        </p:spPr>
        <p:txBody>
          <a:bodyPr>
            <a:normAutofit/>
          </a:bodyPr>
          <a:lstStyle/>
          <a:p>
            <a:r>
              <a:rPr lang="en-US" sz="3200" dirty="0" smtClean="0"/>
              <a:t>An adiabatic system with volume as a function of time, simulating a HCCI engine</a:t>
            </a:r>
            <a:endParaRPr lang="en-US" sz="3200" dirty="0"/>
          </a:p>
        </p:txBody>
      </p:sp>
      <p:sp>
        <p:nvSpPr>
          <p:cNvPr id="21" name="TextBox 20"/>
          <p:cNvSpPr txBox="1"/>
          <p:nvPr/>
        </p:nvSpPr>
        <p:spPr>
          <a:xfrm>
            <a:off x="1773091" y="1893925"/>
            <a:ext cx="2803402" cy="507831"/>
          </a:xfrm>
          <a:prstGeom prst="rect">
            <a:avLst/>
          </a:prstGeom>
          <a:noFill/>
        </p:spPr>
        <p:txBody>
          <a:bodyPr wrap="square" rtlCol="0">
            <a:spAutoFit/>
          </a:bodyPr>
          <a:lstStyle/>
          <a:p>
            <a:r>
              <a:rPr lang="en-US" sz="2700" dirty="0" smtClean="0"/>
              <a:t>Species Equation</a:t>
            </a:r>
            <a:endParaRPr lang="en-US" sz="2700" baseline="-25000" dirty="0"/>
          </a:p>
        </p:txBody>
      </p:sp>
      <p:cxnSp>
        <p:nvCxnSpPr>
          <p:cNvPr id="22" name="Straight Connector 21"/>
          <p:cNvCxnSpPr/>
          <p:nvPr/>
        </p:nvCxnSpPr>
        <p:spPr>
          <a:xfrm>
            <a:off x="6055681" y="1826696"/>
            <a:ext cx="0" cy="11873961"/>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2222213" y="1826696"/>
            <a:ext cx="0" cy="11873961"/>
          </a:xfrm>
          <a:prstGeom prst="line">
            <a:avLst/>
          </a:prstGeom>
        </p:spPr>
        <p:style>
          <a:lnRef idx="2">
            <a:schemeClr val="accent1"/>
          </a:lnRef>
          <a:fillRef idx="0">
            <a:schemeClr val="accent1"/>
          </a:fillRef>
          <a:effectRef idx="1">
            <a:schemeClr val="accent1"/>
          </a:effectRef>
          <a:fontRef idx="minor">
            <a:schemeClr val="tx1"/>
          </a:fontRef>
        </p:style>
      </p:cxnSp>
      <p:pic>
        <p:nvPicPr>
          <p:cNvPr id="17" name="Picture 16" descr="Screen Shot 2014-04-19 at 7.35.27 PM copy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257" y="2772541"/>
            <a:ext cx="3327400" cy="2266950"/>
          </a:xfrm>
          <a:prstGeom prst="rect">
            <a:avLst/>
          </a:prstGeom>
        </p:spPr>
      </p:pic>
      <p:sp>
        <p:nvSpPr>
          <p:cNvPr id="31" name="TextBox 30"/>
          <p:cNvSpPr txBox="1"/>
          <p:nvPr/>
        </p:nvSpPr>
        <p:spPr>
          <a:xfrm>
            <a:off x="1749130" y="5377222"/>
            <a:ext cx="2803402" cy="507831"/>
          </a:xfrm>
          <a:prstGeom prst="rect">
            <a:avLst/>
          </a:prstGeom>
          <a:noFill/>
        </p:spPr>
        <p:txBody>
          <a:bodyPr wrap="square" rtlCol="0">
            <a:spAutoFit/>
          </a:bodyPr>
          <a:lstStyle/>
          <a:p>
            <a:r>
              <a:rPr lang="en-US" sz="2700" dirty="0" smtClean="0"/>
              <a:t>Energy Equation</a:t>
            </a:r>
            <a:endParaRPr lang="en-US" sz="2700" baseline="-25000" dirty="0"/>
          </a:p>
        </p:txBody>
      </p:sp>
      <p:pic>
        <p:nvPicPr>
          <p:cNvPr id="18" name="Picture 17" descr="Screen Shot 2014-04-19 at 7.35.27 PM copy 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99" y="6375798"/>
            <a:ext cx="4914900" cy="3016250"/>
          </a:xfrm>
          <a:prstGeom prst="rect">
            <a:avLst/>
          </a:prstGeom>
        </p:spPr>
      </p:pic>
      <p:pic>
        <p:nvPicPr>
          <p:cNvPr id="23" name="Picture 22" descr="Screen Shot 2014-04-19 at 7.35.4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062" y="9578429"/>
            <a:ext cx="3448050" cy="2362200"/>
          </a:xfrm>
          <a:prstGeom prst="rect">
            <a:avLst/>
          </a:prstGeom>
        </p:spPr>
      </p:pic>
      <p:sp>
        <p:nvSpPr>
          <p:cNvPr id="32" name="TextBox 31"/>
          <p:cNvSpPr txBox="1"/>
          <p:nvPr/>
        </p:nvSpPr>
        <p:spPr>
          <a:xfrm>
            <a:off x="6325623" y="1911991"/>
            <a:ext cx="5582842" cy="507831"/>
          </a:xfrm>
          <a:prstGeom prst="rect">
            <a:avLst/>
          </a:prstGeom>
          <a:noFill/>
        </p:spPr>
        <p:txBody>
          <a:bodyPr wrap="square" rtlCol="0">
            <a:spAutoFit/>
          </a:bodyPr>
          <a:lstStyle/>
          <a:p>
            <a:r>
              <a:rPr lang="en-US" sz="2700" dirty="0" smtClean="0"/>
              <a:t>Pressure Equation from Ideal Gas Law</a:t>
            </a:r>
            <a:endParaRPr lang="en-US" sz="2700" baseline="-25000" dirty="0"/>
          </a:p>
        </p:txBody>
      </p:sp>
      <p:pic>
        <p:nvPicPr>
          <p:cNvPr id="33" name="Picture 32" descr="Screen Shot 2014-04-19 at 7.35.5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9089" y="6303909"/>
            <a:ext cx="4171950" cy="1536700"/>
          </a:xfrm>
          <a:prstGeom prst="rect">
            <a:avLst/>
          </a:prstGeom>
        </p:spPr>
      </p:pic>
      <p:sp>
        <p:nvSpPr>
          <p:cNvPr id="35" name="TextBox 34"/>
          <p:cNvSpPr txBox="1"/>
          <p:nvPr/>
        </p:nvSpPr>
        <p:spPr>
          <a:xfrm>
            <a:off x="7807555" y="8076459"/>
            <a:ext cx="2803402" cy="507831"/>
          </a:xfrm>
          <a:prstGeom prst="rect">
            <a:avLst/>
          </a:prstGeom>
          <a:noFill/>
        </p:spPr>
        <p:txBody>
          <a:bodyPr wrap="square" rtlCol="0">
            <a:spAutoFit/>
          </a:bodyPr>
          <a:lstStyle/>
          <a:p>
            <a:r>
              <a:rPr lang="en-US" sz="2700" dirty="0" smtClean="0"/>
              <a:t>Volume Equation</a:t>
            </a:r>
            <a:endParaRPr lang="en-US" sz="2700" baseline="-25000" dirty="0"/>
          </a:p>
        </p:txBody>
      </p:sp>
      <p:sp>
        <p:nvSpPr>
          <p:cNvPr id="36" name="TextBox 35"/>
          <p:cNvSpPr txBox="1"/>
          <p:nvPr/>
        </p:nvSpPr>
        <p:spPr>
          <a:xfrm>
            <a:off x="6607203" y="8780205"/>
            <a:ext cx="5029486" cy="1354217"/>
          </a:xfrm>
          <a:prstGeom prst="rect">
            <a:avLst/>
          </a:prstGeom>
          <a:noFill/>
        </p:spPr>
        <p:txBody>
          <a:bodyPr wrap="square" rtlCol="0">
            <a:spAutoFit/>
          </a:bodyPr>
          <a:lstStyle/>
          <a:p>
            <a:r>
              <a:rPr lang="en-US" sz="2700" dirty="0" smtClean="0"/>
              <a:t>R = </a:t>
            </a:r>
            <a:r>
              <a:rPr lang="en-US" sz="2700" dirty="0" err="1" smtClean="0"/>
              <a:t>V</a:t>
            </a:r>
            <a:r>
              <a:rPr lang="en-US" sz="2700" baseline="-25000" dirty="0" err="1" smtClean="0"/>
              <a:t>max</a:t>
            </a:r>
            <a:r>
              <a:rPr lang="en-US" sz="2700" baseline="-25000" dirty="0" smtClean="0"/>
              <a:t> </a:t>
            </a:r>
            <a:r>
              <a:rPr lang="en-US" sz="2700" dirty="0" smtClean="0"/>
              <a:t>/ </a:t>
            </a:r>
            <a:r>
              <a:rPr lang="en-US" sz="2700" dirty="0" err="1" smtClean="0"/>
              <a:t>V</a:t>
            </a:r>
            <a:r>
              <a:rPr lang="en-US" sz="2700" baseline="-25000" dirty="0" err="1" smtClean="0"/>
              <a:t>min</a:t>
            </a:r>
            <a:r>
              <a:rPr lang="en-US" sz="2700" dirty="0" smtClean="0"/>
              <a:t>  = compression ratio</a:t>
            </a:r>
            <a:endParaRPr lang="en-US" sz="2700" baseline="-25000" dirty="0"/>
          </a:p>
          <a:p>
            <a:r>
              <a:rPr lang="en-US" sz="2700" dirty="0" smtClean="0"/>
              <a:t>f = rotation frequency </a:t>
            </a:r>
            <a:endParaRPr lang="en-US" sz="2700" baseline="-25000" dirty="0"/>
          </a:p>
          <a:p>
            <a:r>
              <a:rPr lang="el-GR" sz="2700" dirty="0" smtClean="0"/>
              <a:t>ω</a:t>
            </a:r>
            <a:r>
              <a:rPr lang="en-US" sz="2700" dirty="0" smtClean="0"/>
              <a:t> = 2</a:t>
            </a:r>
            <a:r>
              <a:rPr lang="el-GR" sz="2800" dirty="0" smtClean="0"/>
              <a:t>π</a:t>
            </a:r>
            <a:r>
              <a:rPr lang="en-US" sz="2800" dirty="0" smtClean="0"/>
              <a:t>f = angular velocity</a:t>
            </a:r>
            <a:endParaRPr lang="en-US" sz="2700" dirty="0" smtClean="0"/>
          </a:p>
        </p:txBody>
      </p:sp>
      <p:pic>
        <p:nvPicPr>
          <p:cNvPr id="34" name="Picture 33" descr="Screen Shot 2014-04-19 at 7.35.57 PM copy 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3165" y="10335799"/>
            <a:ext cx="5575300" cy="2908300"/>
          </a:xfrm>
          <a:prstGeom prst="rect">
            <a:avLst/>
          </a:prstGeom>
        </p:spPr>
      </p:pic>
      <p:pic>
        <p:nvPicPr>
          <p:cNvPr id="38" name="Picture 37" descr="Screen Shot 2014-04-19 at 7.36.12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77468" y="1911991"/>
            <a:ext cx="4813300" cy="5346700"/>
          </a:xfrm>
          <a:prstGeom prst="rect">
            <a:avLst/>
          </a:prstGeom>
        </p:spPr>
      </p:pic>
      <p:pic>
        <p:nvPicPr>
          <p:cNvPr id="39" name="Picture 38" descr="Screen Shot 2014-04-19 at 7.36.23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45661" y="7306617"/>
            <a:ext cx="5530850" cy="1809750"/>
          </a:xfrm>
          <a:prstGeom prst="rect">
            <a:avLst/>
          </a:prstGeom>
        </p:spPr>
      </p:pic>
      <p:pic>
        <p:nvPicPr>
          <p:cNvPr id="40" name="Picture 39" descr="Screen Shot 2014-04-19 at 7.36.23 PM copy 2.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785622" y="11017908"/>
            <a:ext cx="2895600" cy="2228850"/>
          </a:xfrm>
          <a:prstGeom prst="rect">
            <a:avLst/>
          </a:prstGeom>
        </p:spPr>
      </p:pic>
      <p:sp>
        <p:nvSpPr>
          <p:cNvPr id="41" name="TextBox 40"/>
          <p:cNvSpPr txBox="1"/>
          <p:nvPr/>
        </p:nvSpPr>
        <p:spPr>
          <a:xfrm>
            <a:off x="12270135" y="9116367"/>
            <a:ext cx="6099916" cy="1754327"/>
          </a:xfrm>
          <a:prstGeom prst="rect">
            <a:avLst/>
          </a:prstGeom>
          <a:noFill/>
        </p:spPr>
        <p:txBody>
          <a:bodyPr wrap="square" rtlCol="0">
            <a:spAutoFit/>
          </a:bodyPr>
          <a:lstStyle/>
          <a:p>
            <a:r>
              <a:rPr lang="en-US" sz="2700" dirty="0" smtClean="0"/>
              <a:t>Total mass must be constant, the system is closed and no nuclear reactions, therefore I can convert volume to specific volume</a:t>
            </a:r>
            <a:endParaRPr lang="en-US" sz="2700" baseline="-25000" dirty="0"/>
          </a:p>
        </p:txBody>
      </p:sp>
      <p:pic>
        <p:nvPicPr>
          <p:cNvPr id="2" name="Picture 1" descr="Screen Shot 2014-04-19 at 7.35.43 PM copy 2.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38996" y="2603809"/>
            <a:ext cx="3048000" cy="3467100"/>
          </a:xfrm>
          <a:prstGeom prst="rect">
            <a:avLst/>
          </a:prstGeom>
        </p:spPr>
      </p:pic>
    </p:spTree>
    <p:extLst>
      <p:ext uri="{BB962C8B-B14F-4D97-AF65-F5344CB8AC3E}">
        <p14:creationId xmlns:p14="http://schemas.microsoft.com/office/powerpoint/2010/main" val="393377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450" y="287560"/>
            <a:ext cx="17611110" cy="13142065"/>
          </a:xfrm>
          <a:prstGeom prst="rect">
            <a:avLst/>
          </a:prstGeom>
          <a:noFill/>
        </p:spPr>
        <p:txBody>
          <a:bodyPr wrap="square" rtlCol="0">
            <a:spAutoFit/>
          </a:bodyPr>
          <a:lstStyle/>
          <a:p>
            <a:r>
              <a:rPr lang="en-US" sz="1600" b="1" dirty="0"/>
              <a:t>GNU Free Documentation License</a:t>
            </a:r>
          </a:p>
          <a:p>
            <a:r>
              <a:rPr lang="en-US" sz="1600" dirty="0"/>
              <a:t>Version 1.3, 3 November 2008</a:t>
            </a:r>
          </a:p>
          <a:p>
            <a:r>
              <a:rPr lang="en-US" sz="1600" dirty="0"/>
              <a:t>Copyright © 2000, 2001, 2002, 2007, 2008 Free Software Foundation, Inc. &lt;</a:t>
            </a:r>
            <a:r>
              <a:rPr lang="en-US" sz="1600" u="sng" dirty="0">
                <a:hlinkClick r:id="rId2"/>
              </a:rPr>
              <a:t>http://fsf.org/&gt;</a:t>
            </a:r>
          </a:p>
          <a:p>
            <a:r>
              <a:rPr lang="en-US" sz="1600" dirty="0"/>
              <a:t>Everyone is permitted to copy and distribute verbatim copies of this license document, but changing it is not allowed.</a:t>
            </a:r>
          </a:p>
          <a:p>
            <a:r>
              <a:rPr lang="en-US" sz="1600" b="1" dirty="0"/>
              <a:t>0. PREAMBLE</a:t>
            </a:r>
          </a:p>
          <a:p>
            <a:r>
              <a:rPr lang="en-US" sz="1600" dirty="0"/>
              <a:t>The purpose of this License is to make a manual, textbook, or other functional and useful document "free" in the sense of freedom: to assure everyone the effective freedom to copy and redistribute it, with or without modifying it, either commercially or </a:t>
            </a:r>
            <a:r>
              <a:rPr lang="en-US" sz="1600" dirty="0" err="1"/>
              <a:t>noncommercially</a:t>
            </a:r>
            <a:r>
              <a:rPr lang="en-US" sz="1600" dirty="0"/>
              <a:t>. Secondarily, this License preserves for the author and publisher a way to get credit for their work, while not being considered responsible for modifications made by others.</a:t>
            </a:r>
          </a:p>
          <a:p>
            <a:r>
              <a:rPr lang="en-US" sz="1600" dirty="0"/>
              <a:t>This License is a kind of "</a:t>
            </a:r>
            <a:r>
              <a:rPr lang="en-US" sz="1600" dirty="0" err="1"/>
              <a:t>copyleft</a:t>
            </a:r>
            <a:r>
              <a:rPr lang="en-US" sz="1600" dirty="0"/>
              <a:t>", which means that derivative works of the document must themselves be free in the same sense. It complements the GNU General Public License, which is a </a:t>
            </a:r>
            <a:r>
              <a:rPr lang="en-US" sz="1600" dirty="0" err="1"/>
              <a:t>copyleft</a:t>
            </a:r>
            <a:r>
              <a:rPr lang="en-US" sz="1600" dirty="0"/>
              <a:t> license designed for free software.</a:t>
            </a:r>
          </a:p>
          <a:p>
            <a:r>
              <a:rPr lang="en-US" sz="1600" dirty="0"/>
              <a:t>We have designed this License in order to use it for manuals for free software, because free software needs free documentation: a free program should come with manuals providing the same freedoms that the software does. But this License is not limited to software manuals; it can be used for any textual work, regardless of subject matter or whether it is published as a printed book. We recommend this License principally for works whose purpose is instruction or reference.</a:t>
            </a:r>
          </a:p>
          <a:p>
            <a:r>
              <a:rPr lang="en-US" sz="1600" b="1" dirty="0"/>
              <a:t>1. APPLICABILITY AND DEFINITIONS</a:t>
            </a:r>
          </a:p>
          <a:p>
            <a:r>
              <a:rPr lang="en-US" sz="1600" dirty="0"/>
              <a:t>This License applies to any manual or other work, in any medium, that contains a notice placed by the copyright holder saying it can be distributed under the terms of this License. Such a notice grants a world-wide, royalty-free license, unlimited in duration, to use that work under the conditions stated herein. The "Document", below, refers to any such manual or work. Any member of the public is a licensee, and is addressed as "you". You accept the license if you copy, modify or distribute the work in a way requiring permission under copyright law.</a:t>
            </a:r>
          </a:p>
          <a:p>
            <a:r>
              <a:rPr lang="en-US" sz="1600" dirty="0"/>
              <a:t>A "Modified Version" of the Document means any work containing the Document or a portion of it, either copied verbatim, or with modifications and/or translated into another language.</a:t>
            </a:r>
          </a:p>
          <a:p>
            <a:r>
              <a:rPr lang="en-US" sz="1600" dirty="0"/>
              <a:t>A "Secondary Section" is a named appendix or a front-matter section of the Document that deals exclusively with the relationship of the publishers or authors of the Document to the Document's overall subject (or to related matters) and contains nothing that could fall directly within that overall subject. (Thus, if the Document is in part a textbook of mathematics, a Secondary Section may not explain any mathematics.) The relationship could be a matter of historical connection with the subject or with related matters, or of legal, commercial, philosophical, ethical or political position regarding them.</a:t>
            </a:r>
          </a:p>
          <a:p>
            <a:r>
              <a:rPr lang="en-US" sz="1600" dirty="0"/>
              <a:t>The "Invariant Sections" are certain Secondary Sections whose titles are designated, as being those of Invariant Sections, in the notice that says that the Document is released under this License. If a section does not fit the above definition of Secondary then it is not allowed to be designated as Invariant. The Document may contain zero Invariant Sections. If the Document does not identify any Invariant Sections then there are none.</a:t>
            </a:r>
          </a:p>
          <a:p>
            <a:r>
              <a:rPr lang="en-US" sz="1600" dirty="0"/>
              <a:t>The "Cover Texts" are certain short passages of text that are listed, as Front-Cover Texts or Back-Cover Texts, in the notice that says that the Document is released under this License. A Front-Cover Text may be at most 5 words, and a Back-Cover Text may be at most 25 words.</a:t>
            </a:r>
          </a:p>
          <a:p>
            <a:r>
              <a:rPr lang="en-US" sz="1600" dirty="0"/>
              <a:t>A "Transparent" copy of the Document means a machine-readable copy, represented in a format whose specification is available to the general public, that is suitable for revising the document straightforwardly with generic text editors or (for images composed of pixels) generic paint programs or (for drawings) some widely available drawing editor, and that is suitable for input to text formatters or for automatic translation to a variety of formats suitable for input to text formatters. A copy made in an otherwise Transparent file format whose markup, or absence of markup, has been arranged to thwart or discourage subsequent modification by readers is not Transparent. An image format is not Transparent if used for any substantial amount of text. A copy that is not "Transparent" is called "Opaque".</a:t>
            </a:r>
          </a:p>
          <a:p>
            <a:r>
              <a:rPr lang="en-US" sz="1600" dirty="0"/>
              <a:t>Examples of suitable formats for Transparent copies include plain ASCII without markup, </a:t>
            </a:r>
            <a:r>
              <a:rPr lang="en-US" sz="1600" dirty="0" err="1"/>
              <a:t>Texinfo</a:t>
            </a:r>
            <a:r>
              <a:rPr lang="en-US" sz="1600" dirty="0"/>
              <a:t> input format, </a:t>
            </a:r>
            <a:r>
              <a:rPr lang="en-US" sz="1600" dirty="0" err="1"/>
              <a:t>LaTeX</a:t>
            </a:r>
            <a:r>
              <a:rPr lang="en-US" sz="1600" dirty="0"/>
              <a:t> input format, SGML or XML using a publicly available DTD, and standard-conforming simple HTML, PostScript or PDF designed for human modification. Examples of transparent image formats include PNG, XCF and JPG. Opaque formats include proprietary formats that can be read and edited only by proprietary word processors, SGML or XML for which the DTD and/or processing tools are not generally available, and the machine-generated HTML, PostScript or PDF produced by some word processors for output purposes only.</a:t>
            </a:r>
          </a:p>
          <a:p>
            <a:r>
              <a:rPr lang="en-US" sz="1600" dirty="0"/>
              <a:t>The "Title Page" means, for a printed book, the title page itself, plus such following pages as are needed to hold, legibly, the material this License requires to appear in the title page. For works in formats which do not have any title page as such, "Title Page" means the text near the most prominent appearance of the work's title, preceding the beginning of the body of the text.</a:t>
            </a:r>
          </a:p>
          <a:p>
            <a:r>
              <a:rPr lang="en-US" sz="1600" dirty="0"/>
              <a:t>The "publisher" means any person or entity that distributes copies of the Document to the public.</a:t>
            </a:r>
          </a:p>
          <a:p>
            <a:r>
              <a:rPr lang="en-US" sz="1600" dirty="0"/>
              <a:t>A section "Entitled XYZ" means a named subunit of the Document whose title either is precisely XYZ or contains XYZ in parentheses following text that translates XYZ in another language. (Here XYZ stands for a specific section name mentioned below, such as "Acknowledgements", "Dedications", "Endorsements", or "History".) To "Preserve the Title" of such a section when you modify the Document means that it remains a section "Entitled XYZ" according to this definition.</a:t>
            </a:r>
          </a:p>
          <a:p>
            <a:r>
              <a:rPr lang="en-US" sz="1600" dirty="0"/>
              <a:t>The Document may include Warranty Disclaimers next to the notice which states that this License applies to the Document. These Warranty Disclaimers are considered to be included by reference in this License, but only as regards disclaiming warranties: any other implication that these Warranty Disclaimers may have is void and has no effect on the meaning of this License.</a:t>
            </a:r>
          </a:p>
          <a:p>
            <a:r>
              <a:rPr lang="en-US" sz="1600" b="1" dirty="0"/>
              <a:t>2. VERBATIM COPYING</a:t>
            </a:r>
          </a:p>
          <a:p>
            <a:r>
              <a:rPr lang="en-US" sz="1600" dirty="0"/>
              <a:t>You may copy and distribute the Document in any medium, either commercially or </a:t>
            </a:r>
            <a:r>
              <a:rPr lang="en-US" sz="1600" dirty="0" err="1"/>
              <a:t>noncommercially</a:t>
            </a:r>
            <a:r>
              <a:rPr lang="en-US" sz="1600" dirty="0"/>
              <a:t>, provided that this License, the copyright notices, and the license notice saying this License applies to the Document are reproduced in all copies, and that you add no other conditions whatsoever to those of this License. You may not use technical measures to obstruct or control the reading or further copying of the copies you make or distribute. However, you may accept compensation in exchange for copies. If you distribute a large enough number of copies you must also follow the conditions in section 3.</a:t>
            </a:r>
          </a:p>
          <a:p>
            <a:r>
              <a:rPr lang="en-US" sz="1600" dirty="0"/>
              <a:t>You may also lend copies, under the same conditions stated above, and you may publicly display copies.</a:t>
            </a:r>
          </a:p>
          <a:p>
            <a:r>
              <a:rPr lang="en-US" sz="1600" b="1" dirty="0"/>
              <a:t>3. COPYING IN QUANTITY</a:t>
            </a:r>
          </a:p>
          <a:p>
            <a:r>
              <a:rPr lang="en-US" sz="1600" dirty="0"/>
              <a:t>If you publish printed copies (or copies in media that commonly have printed covers) of the Document, numbering more than 100, and the Document's license notice requires Cover Texts, you must enclose the copies in covers that carry, clearly and legibly, all these Cover Texts: Front-Cover Texts on the front cover, and Back-Cover Texts on the back cover. Both covers must also clearly and legibly identify you as the publisher of these copies. The front cover must present the full title with all words of the title equally prominent and visible. You may add other material on the covers in addition. Copying with changes limited to the covers, as long as they preserve the title of the Document and satisfy these conditions, can be treated as verbatim copying in other respects.</a:t>
            </a:r>
          </a:p>
          <a:p>
            <a:r>
              <a:rPr lang="en-US" sz="1600" dirty="0"/>
              <a:t>If the required texts for either cover are too voluminous to fit legibly, you should put the first ones listed (as many as fit reasonably) on the actual cover, and continue the rest onto adjacent pages</a:t>
            </a:r>
            <a:r>
              <a:rPr lang="en-US" sz="1600" dirty="0" smtClean="0"/>
              <a:t>.</a:t>
            </a:r>
            <a:endParaRPr lang="en-US" sz="1600" dirty="0"/>
          </a:p>
        </p:txBody>
      </p:sp>
    </p:spTree>
    <p:extLst>
      <p:ext uri="{BB962C8B-B14F-4D97-AF65-F5344CB8AC3E}">
        <p14:creationId xmlns:p14="http://schemas.microsoft.com/office/powerpoint/2010/main" val="179309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1686" y="191706"/>
            <a:ext cx="17850717" cy="12895844"/>
          </a:xfrm>
          <a:prstGeom prst="rect">
            <a:avLst/>
          </a:prstGeom>
          <a:noFill/>
        </p:spPr>
        <p:txBody>
          <a:bodyPr wrap="square" rtlCol="0">
            <a:spAutoFit/>
          </a:bodyPr>
          <a:lstStyle/>
          <a:p>
            <a:r>
              <a:rPr lang="en-US" sz="1600" dirty="0" smtClean="0"/>
              <a:t>If </a:t>
            </a:r>
            <a:r>
              <a:rPr lang="en-US" sz="1600" dirty="0"/>
              <a:t>you publish or distribute Opaque copies of the Document numbering more than 100, you must either include a machine-readable Transparent copy along with each Opaque copy, or state in or with each Opaque copy a computer-network location from which the general network-using public has access to download using public-standard network protocols a complete Transparent copy of the Document, free of added material. If you use the latter option, you must take reasonably prudent steps, when you begin distribution of Opaque copies in quantity, to ensure that this Transparent copy will remain thus accessible at the stated location until at least one year after the last time you distribute an Opaque copy (directly or through your agents or retailers) of that edition to the public.</a:t>
            </a:r>
          </a:p>
          <a:p>
            <a:r>
              <a:rPr lang="en-US" sz="1600" dirty="0"/>
              <a:t>It is requested, but not required, that you contact the authors of the Document well before redistributing any large number of copies, to give them a chance to provide you with an updated version of the Document.</a:t>
            </a:r>
          </a:p>
          <a:p>
            <a:r>
              <a:rPr lang="en-US" sz="1600" b="1" dirty="0"/>
              <a:t>4. MODIFICATIONS</a:t>
            </a:r>
          </a:p>
          <a:p>
            <a:r>
              <a:rPr lang="en-US" sz="1600" dirty="0"/>
              <a:t>You may copy and distribute a Modified Version of the Document under the conditions of sections 2 and 3 above, provided that you release the Modified Version under precisely this License, with the Modified Version filling the role of the Document, thus licensing distribution and modification of the Modified Version to whoever possesses a copy of it. In addition, you must do these things in the Modified Version:</a:t>
            </a:r>
          </a:p>
          <a:p>
            <a:r>
              <a:rPr lang="en-US" sz="1600" dirty="0"/>
              <a:t>A. Use in the Title Page (and on the covers, if any) a title distinct from that of the Document, and from those of previous versions (which should, if there were any, be listed in the History section of the Document). You may use the same title as a previous version if the original publisher of that version gives permission.</a:t>
            </a:r>
          </a:p>
          <a:p>
            <a:r>
              <a:rPr lang="en-US" sz="1600" dirty="0"/>
              <a:t>B. List on the Title Page, as authors, one or more persons or entities responsible for authorship of the modifications in the Modified Version, together with at least five of the principal authors of the Document (all of its principal authors, if it has fewer than five), unless they release you from this requirement.</a:t>
            </a:r>
          </a:p>
          <a:p>
            <a:r>
              <a:rPr lang="en-US" sz="1600" dirty="0"/>
              <a:t>C. State on the Title page the name of the publisher of the Modified Version, as the publisher.</a:t>
            </a:r>
          </a:p>
          <a:p>
            <a:r>
              <a:rPr lang="en-US" sz="1600" dirty="0"/>
              <a:t>D. Preserve all the copyright notices of the Document.</a:t>
            </a:r>
          </a:p>
          <a:p>
            <a:r>
              <a:rPr lang="en-US" sz="1600" dirty="0"/>
              <a:t>E. Add an appropriate copyright notice for your modifications adjacent to the other copyright notices.</a:t>
            </a:r>
          </a:p>
          <a:p>
            <a:r>
              <a:rPr lang="en-US" sz="1600" dirty="0"/>
              <a:t>F. Include, immediately after the copyright notices, a license notice giving the public permission to use the Modified Version under the terms of this License, in the form shown in the Addendum below.</a:t>
            </a:r>
          </a:p>
          <a:p>
            <a:r>
              <a:rPr lang="en-US" sz="1600" dirty="0"/>
              <a:t>G. Preserve in that license notice the full lists of Invariant Sections and required Cover Texts given in the Document's license notice.</a:t>
            </a:r>
          </a:p>
          <a:p>
            <a:r>
              <a:rPr lang="en-US" sz="1600" dirty="0"/>
              <a:t>H. Include an unaltered copy of this License.</a:t>
            </a:r>
          </a:p>
          <a:p>
            <a:r>
              <a:rPr lang="en-US" sz="1600" dirty="0"/>
              <a:t>I. Preserve the section Entitled "History", Preserve its Title, and add to it an item stating at least the title, year, new authors, and publisher of the Modified Version as given on the Title Page. If there is no section Entitled "History" in the Document, create one stating the title, year, authors, and publisher of the Document as given on its Title Page, then add an item describing the Modified Version as stated in the previous sentence.</a:t>
            </a:r>
          </a:p>
          <a:p>
            <a:r>
              <a:rPr lang="en-US" sz="1600" dirty="0"/>
              <a:t>J. Preserve the network location, if any, given in the Document for public access to a Transparent copy of the Document, and likewise the network locations given in the Document for previous versions it was based on. These may be placed in the "History" section. You may omit a network location for a work that was published at least four years before the Document itself, or if the original publisher of the version it refers to gives permission.</a:t>
            </a:r>
          </a:p>
          <a:p>
            <a:r>
              <a:rPr lang="en-US" sz="1600" dirty="0"/>
              <a:t>K. For any section Entitled "Acknowledgements" or "Dedications", Preserve the Title of the section, and preserve in the section all the substance and tone of each of the contributor acknowledgements and/or dedications given therein.</a:t>
            </a:r>
          </a:p>
          <a:p>
            <a:r>
              <a:rPr lang="en-US" sz="1600" dirty="0"/>
              <a:t>L. Preserve all the Invariant Sections of the Document, unaltered in their text and in their titles. Section numbers or the equivalent are not considered part of the section titles.</a:t>
            </a:r>
          </a:p>
          <a:p>
            <a:r>
              <a:rPr lang="en-US" sz="1600" dirty="0"/>
              <a:t>M. Delete any section Entitled "Endorsements". Such a section may not be included in the Modified Version.</a:t>
            </a:r>
          </a:p>
          <a:p>
            <a:r>
              <a:rPr lang="en-US" sz="1600" dirty="0"/>
              <a:t>N. Do not retitle any existing section to be Entitled "Endorsements" or to conflict in title with any Invariant Section.</a:t>
            </a:r>
          </a:p>
          <a:p>
            <a:r>
              <a:rPr lang="en-US" sz="1600" dirty="0"/>
              <a:t>O. Preserve any Warranty Disclaimers.</a:t>
            </a:r>
          </a:p>
          <a:p>
            <a:r>
              <a:rPr lang="en-US" sz="1600" dirty="0"/>
              <a:t>If the Modified Version includes new front-matter sections or appendices that qualify as Secondary Sections and contain no material copied from the Document, you may at your option designate some or all of these sections as invariant. To do this, add their titles to the list of Invariant Sections in the Modified Version's license notice. These titles must be distinct from any other section titles.</a:t>
            </a:r>
          </a:p>
          <a:p>
            <a:r>
              <a:rPr lang="en-US" sz="1600" dirty="0"/>
              <a:t>You may add a section Entitled "Endorsements", provided it contains nothing but endorsements of your Modified Version by various parties—for example, statements of peer review or that the text has been approved by an organization as the authoritative definition of a standard.</a:t>
            </a:r>
          </a:p>
          <a:p>
            <a:r>
              <a:rPr lang="en-US" sz="1600" dirty="0"/>
              <a:t>You may add a passage of up to five words as a Front-Cover Text, and a passage of up to 25 words as a Back-Cover Text, to the end of the list of Cover Texts in the Modified Version. Only one passage of Front-Cover Text and one of Back-Cover Text may be added by (or through arrangements made by) any one entity. If the Document already includes a cover text for the same cover, previously added by you or by arrangement made by the same entity you are acting on behalf of, you may not add another; but you may replace the old one, on explicit permission from the previous publisher that added the old one.</a:t>
            </a:r>
          </a:p>
          <a:p>
            <a:r>
              <a:rPr lang="en-US" sz="1600" dirty="0"/>
              <a:t>The author(s) and publisher(s) of the Document do not by this License give permission to use their names for publicity for or to assert or imply endorsement of any Modified Version.</a:t>
            </a:r>
          </a:p>
          <a:p>
            <a:r>
              <a:rPr lang="en-US" sz="1600" b="1" dirty="0"/>
              <a:t>5. COMBINING DOCUMENTS</a:t>
            </a:r>
          </a:p>
          <a:p>
            <a:r>
              <a:rPr lang="en-US" sz="1600" dirty="0"/>
              <a:t>You may combine the Document with other documents released under this License, under the terms defined in section 4 above for modified versions, provided that you include in the combination all of the Invariant Sections of all of the original documents, unmodified, and list them all as Invariant Sections of your combined work in its license notice, and that you preserve all their Warranty Disclaimers.</a:t>
            </a:r>
          </a:p>
          <a:p>
            <a:r>
              <a:rPr lang="en-US" sz="1600" dirty="0"/>
              <a:t>The combined work need only contain one copy of this License, and multiple identical Invariant Sections may be replaced with a single copy. If there are multiple Invariant Sections with the same name but different contents, make the title of each such section unique by adding at the end of it, in parentheses, the name of the original author or publisher of that section if known, or else a unique number. Make the same adjustment to the section titles in the list of Invariant Sections in the license notice of the combined work.</a:t>
            </a:r>
          </a:p>
          <a:p>
            <a:r>
              <a:rPr lang="en-US" sz="1600" dirty="0"/>
              <a:t>In the combination, you must combine any sections Entitled "History" in the various original documents, forming one section Entitled "History"; likewise combine any sections Entitled "Acknowledgements", and any sections Entitled "Dedications". You must delete all sections Entitled "Endorsements".</a:t>
            </a:r>
          </a:p>
          <a:p>
            <a:r>
              <a:rPr lang="en-US" sz="1600" b="1" dirty="0"/>
              <a:t>6. COLLECTIONS OF DOCUMENTS</a:t>
            </a:r>
          </a:p>
          <a:p>
            <a:r>
              <a:rPr lang="en-US" sz="1600" dirty="0"/>
              <a:t>You may make a collection consisting of the Document and other documents released under this License, and replace the individual copies of this License in the various documents with a single copy that is included in the collection, provided that you follow the rules of this License for verbatim copying of each of the documents in all other respects.</a:t>
            </a:r>
          </a:p>
          <a:p>
            <a:r>
              <a:rPr lang="en-US" sz="1600" dirty="0"/>
              <a:t>You may extract a single document from such a collection, and distribute it individually under this License, provided you insert a copy of this License into the extracted document, and follow this License in all other respects regarding verbatim copying of that document</a:t>
            </a:r>
            <a:r>
              <a:rPr lang="en-US" sz="1600" dirty="0" smtClean="0"/>
              <a:t>.</a:t>
            </a:r>
            <a:endParaRPr lang="en-US" sz="1600" dirty="0"/>
          </a:p>
        </p:txBody>
      </p:sp>
    </p:spTree>
    <p:extLst>
      <p:ext uri="{BB962C8B-B14F-4D97-AF65-F5344CB8AC3E}">
        <p14:creationId xmlns:p14="http://schemas.microsoft.com/office/powerpoint/2010/main" val="61203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646" y="191706"/>
            <a:ext cx="17850718" cy="9694966"/>
          </a:xfrm>
          <a:prstGeom prst="rect">
            <a:avLst/>
          </a:prstGeom>
          <a:noFill/>
        </p:spPr>
        <p:txBody>
          <a:bodyPr wrap="square" rtlCol="0">
            <a:spAutoFit/>
          </a:bodyPr>
          <a:lstStyle/>
          <a:p>
            <a:r>
              <a:rPr lang="en-US" sz="1600" b="1" dirty="0"/>
              <a:t>7. AGGREGATION WITH INDEPENDENT WORKS</a:t>
            </a:r>
          </a:p>
          <a:p>
            <a:r>
              <a:rPr lang="en-US" sz="1600" dirty="0"/>
              <a:t>A compilation of the Document or its derivatives with other separate and independent documents or works, in or on a volume of a storage or distribution medium, is called an "aggregate" if the copyright resulting from the compilation is not used to limit the legal rights of the compilation's users beyond what the individual works permit. When the Document is included in an aggregate, this License does not apply to the other works in the aggregate which are not themselves derivative works of the Document.</a:t>
            </a:r>
          </a:p>
          <a:p>
            <a:r>
              <a:rPr lang="en-US" sz="1600" dirty="0"/>
              <a:t>If the Cover Text requirement of section 3 is applicable to these copies of the Document, then if the Document is less than one half of the entire aggregate, the Document's Cover Texts may be placed on covers that bracket the Document within the aggregate, or the electronic equivalent of covers if the Document is in electronic form. Otherwise they must appear on printed covers that bracket the whole aggregate.</a:t>
            </a:r>
          </a:p>
          <a:p>
            <a:r>
              <a:rPr lang="en-US" sz="1600" b="1" dirty="0"/>
              <a:t>8. TRANSLATION</a:t>
            </a:r>
          </a:p>
          <a:p>
            <a:r>
              <a:rPr lang="en-US" sz="1600" dirty="0"/>
              <a:t>Translation is considered a kind of modification, so you may distribute translations of the Document under the terms of section 4. Replacing Invariant Sections with translations requires special permission from their copyright holders, but you may include translations of some or all Invariant Sections in addition to the original versions of these Invariant Sections. You may include a translation of this License, and all the license notices in the Document, and any Warranty Disclaimers, provided that you also include the original English version of this License and the original versions of those notices and disclaimers. In case of a disagreement between the translation and the original version of this License or a notice or disclaimer, the original version will prevail.</a:t>
            </a:r>
          </a:p>
          <a:p>
            <a:r>
              <a:rPr lang="en-US" sz="1600" dirty="0"/>
              <a:t>If a section in the Document is Entitled "Acknowledgements", "Dedications", or "History", the requirement (section 4) to Preserve its Title (section 1) will typically require changing the actual title.</a:t>
            </a:r>
          </a:p>
          <a:p>
            <a:r>
              <a:rPr lang="en-US" sz="1600" b="1" dirty="0"/>
              <a:t>9. TERMINATION</a:t>
            </a:r>
          </a:p>
          <a:p>
            <a:r>
              <a:rPr lang="en-US" sz="1600" dirty="0"/>
              <a:t>You may not copy, modify, sublicense, or distribute the Document except as expressly provided under this License. Any attempt otherwise to copy, modify, sublicense, or distribute it is void, and will automatically terminate your rights under this License.</a:t>
            </a:r>
          </a:p>
          <a:p>
            <a:r>
              <a:rPr lang="en-US" sz="1600" dirty="0"/>
              <a:t>However, if you cease all violation of this License, then your license from a particular copyright holder is reinstated (a) provisionally, unless and until the copyright holder explicitly and finally terminates your license, and (b) permanently, if the copyright holder fails to notify you of the violation by some reasonable means prior to 60 days after the cessation.</a:t>
            </a:r>
          </a:p>
          <a:p>
            <a:r>
              <a:rPr lang="en-US" sz="1600" dirty="0"/>
              <a:t>Moreover, your license from a particular copyright holder is reinstated permanently if the copyright holder notifies you of the violation by some reasonable means, this is the first time you have received notice of violation of this License (for any work) from that copyright holder, and you cure the violation prior to 30 days after your receipt of the notice.</a:t>
            </a:r>
          </a:p>
          <a:p>
            <a:r>
              <a:rPr lang="en-US" sz="1600" dirty="0"/>
              <a:t>Termination of your rights under this section does not terminate the licenses of parties who have received copies or rights from you under this License. If your rights have been terminated and not permanently reinstated, receipt of a copy of some or all of the same material does not give you any rights to use it.</a:t>
            </a:r>
          </a:p>
          <a:p>
            <a:r>
              <a:rPr lang="en-US" sz="1600" b="1" dirty="0"/>
              <a:t>10. FUTURE REVISIONS OF THIS LICENSE</a:t>
            </a:r>
          </a:p>
          <a:p>
            <a:r>
              <a:rPr lang="en-US" sz="1600" dirty="0"/>
              <a:t>The Free Software Foundation may publish new, revised versions of the GNU Free Documentation License from time to time. Such new versions will be similar in spirit to the present version, but may differ in detail to address new problems or concerns. See </a:t>
            </a:r>
            <a:r>
              <a:rPr lang="en-US" sz="1600" u="sng" dirty="0">
                <a:hlinkClick r:id="rId2"/>
              </a:rPr>
              <a:t>http://www.gnu.org/copyleft/.</a:t>
            </a:r>
          </a:p>
          <a:p>
            <a:r>
              <a:rPr lang="en-US" sz="1600" dirty="0"/>
              <a:t>Each version of the License is given a distinguishing version number. If the Document specifies that a particular numbered version of this License "or any later version" applies to it, you have the option of following the terms and conditions either of that specified version or of any later version that has been published (not as a draft) by the Free Software Foundation. If the Document does not specify a version number of this License, you may choose any version ever published (not as a draft) by the Free Software Foundation. If the Document specifies that a proxy can decide which future versions of this License can be used, that proxy's public statement of acceptance of a version permanently authorizes you to choose that version for the Document.</a:t>
            </a:r>
          </a:p>
          <a:p>
            <a:r>
              <a:rPr lang="en-US" sz="1600" b="1" dirty="0"/>
              <a:t>11. RELICENSING</a:t>
            </a:r>
          </a:p>
          <a:p>
            <a:r>
              <a:rPr lang="en-US" sz="1600" dirty="0"/>
              <a:t>"Massive </a:t>
            </a:r>
            <a:r>
              <a:rPr lang="en-US" sz="1600" dirty="0" err="1"/>
              <a:t>Multiauthor</a:t>
            </a:r>
            <a:r>
              <a:rPr lang="en-US" sz="1600" dirty="0"/>
              <a:t> Collaboration Site" (or "MMC Site") means any World Wide Web server that publishes copyrightable works and also provides prominent facilities for anybody to edit those works. A public wiki that anybody can edit is an example of such a server. A "Massive </a:t>
            </a:r>
            <a:r>
              <a:rPr lang="en-US" sz="1600" dirty="0" err="1"/>
              <a:t>Multiauthor</a:t>
            </a:r>
            <a:r>
              <a:rPr lang="en-US" sz="1600" dirty="0"/>
              <a:t> Collaboration" (or "MMC") contained in the site means any set of copyrightable works thus published on the MMC site.</a:t>
            </a:r>
          </a:p>
          <a:p>
            <a:r>
              <a:rPr lang="en-US" sz="1600" dirty="0"/>
              <a:t>"CC-BY-SA" means the Creative Commons Attribution-Share Alike 3.0 license published by Creative Commons Corporation, a not-for-profit corporation with a principal place of business in San Francisco, California, as well as future </a:t>
            </a:r>
            <a:r>
              <a:rPr lang="en-US" sz="1600" dirty="0" err="1"/>
              <a:t>copyleft</a:t>
            </a:r>
            <a:r>
              <a:rPr lang="en-US" sz="1600" dirty="0"/>
              <a:t> versions of that license published by that same organization.</a:t>
            </a:r>
          </a:p>
          <a:p>
            <a:r>
              <a:rPr lang="en-US" sz="1600" dirty="0"/>
              <a:t>"Incorporate" means to publish or republish a Document, in whole or in part, as part of another Document.</a:t>
            </a:r>
          </a:p>
          <a:p>
            <a:r>
              <a:rPr lang="en-US" sz="1600" dirty="0"/>
              <a:t>An MMC is "eligible for relicensing" if it is licensed under this License, and if all works that were first published under this License somewhere other than this MMC, and subsequently incorporated in whole or in part into the MMC, (1) had no cover texts or invariant sections, and (2) were thus incorporated prior to November 1, 2008.</a:t>
            </a:r>
          </a:p>
          <a:p>
            <a:r>
              <a:rPr lang="en-US" sz="1600" dirty="0"/>
              <a:t>The operator of an MMC Site may republish an MMC contained in the site under CC-BY-SA on the same site at any time before August 1, 2009, provided the MMC is eligible for relicensing.</a:t>
            </a:r>
          </a:p>
          <a:p>
            <a:endParaRPr lang="en-US" sz="1600" dirty="0"/>
          </a:p>
          <a:p>
            <a:endParaRPr lang="en-US" sz="1600" dirty="0"/>
          </a:p>
        </p:txBody>
      </p:sp>
    </p:spTree>
    <p:extLst>
      <p:ext uri="{BB962C8B-B14F-4D97-AF65-F5344CB8AC3E}">
        <p14:creationId xmlns:p14="http://schemas.microsoft.com/office/powerpoint/2010/main" val="1377311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152</TotalTime>
  <Words>4260</Words>
  <Application>Microsoft Macintosh PowerPoint</Application>
  <PresentationFormat>Custom</PresentationFormat>
  <Paragraphs>97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Derivation for Homogenous Reacting Gas Mixture in Closed System</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Example: ABC reactor</dc:title>
  <dc:creator>max  plomer</dc:creator>
  <cp:lastModifiedBy>max  plomer</cp:lastModifiedBy>
  <cp:revision>25</cp:revision>
  <dcterms:created xsi:type="dcterms:W3CDTF">2014-04-11T01:13:13Z</dcterms:created>
  <dcterms:modified xsi:type="dcterms:W3CDTF">2014-04-21T22:48:30Z</dcterms:modified>
</cp:coreProperties>
</file>