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344" y="-8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70122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05096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0"/>
            <a:ext cx="243840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5323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39364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2634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4404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99780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6"/>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441E3B-B9C9-894F-9A41-BB961A1F3A44}" type="datetimeFigureOut">
              <a:rPr lang="en-US" smtClean="0"/>
              <a:t>4/21/14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407318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441E3B-B9C9-894F-9A41-BB961A1F3A44}" type="datetimeFigureOut">
              <a:rPr lang="en-US" smtClean="0"/>
              <a:t>4/21/14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0194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1E3B-B9C9-894F-9A41-BB961A1F3A44}" type="datetimeFigureOut">
              <a:rPr lang="en-US" smtClean="0"/>
              <a:t>4/21/14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8557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165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090364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74441E3B-B9C9-894F-9A41-BB961A1F3A44}" type="datetimeFigureOut">
              <a:rPr lang="en-US" smtClean="0"/>
              <a:t>4/21/14</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944408BC-51EC-FD4D-96C3-208EC092A231}" type="slidenum">
              <a:rPr lang="en-US" smtClean="0"/>
              <a:t>‹#›</a:t>
            </a:fld>
            <a:endParaRPr lang="en-US"/>
          </a:p>
        </p:txBody>
      </p:sp>
    </p:spTree>
    <p:extLst>
      <p:ext uri="{BB962C8B-B14F-4D97-AF65-F5344CB8AC3E}">
        <p14:creationId xmlns:p14="http://schemas.microsoft.com/office/powerpoint/2010/main" val="280331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axplomer@gmail.com" TargetMode="External"/></Relationships>
</file>

<file path=ppt/slides/_rels/slide2.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s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copyle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61602" y="3378827"/>
            <a:ext cx="14448299" cy="5632312"/>
          </a:xfrm>
          <a:prstGeom prst="rect">
            <a:avLst/>
          </a:prstGeom>
          <a:noFill/>
        </p:spPr>
        <p:txBody>
          <a:bodyPr wrap="square" rtlCol="0">
            <a:spAutoFit/>
          </a:bodyPr>
          <a:lstStyle/>
          <a:p>
            <a:r>
              <a:rPr lang="en-US" dirty="0"/>
              <a:t> Copyright (C)  2014  Max Plomer.</a:t>
            </a:r>
          </a:p>
          <a:p>
            <a:r>
              <a:rPr lang="en-US" dirty="0"/>
              <a:t>    Permission is granted to copy, distribute and/or modify this document</a:t>
            </a:r>
          </a:p>
          <a:p>
            <a:r>
              <a:rPr lang="en-US" dirty="0"/>
              <a:t>    under the terms of the GNU Free Documentation License, Version 1.3</a:t>
            </a:r>
          </a:p>
          <a:p>
            <a:r>
              <a:rPr lang="en-US" dirty="0"/>
              <a:t>    or any later version published by the Free Software Foundation;</a:t>
            </a:r>
          </a:p>
          <a:p>
            <a:r>
              <a:rPr lang="en-US" dirty="0"/>
              <a:t>    with no Invariant Sections, no Front-Cover Texts, and no Back-Cover Texts.</a:t>
            </a:r>
          </a:p>
          <a:p>
            <a:r>
              <a:rPr lang="en-US" dirty="0"/>
              <a:t>    A copy of the license is included in the section entitled "GNU</a:t>
            </a:r>
          </a:p>
          <a:p>
            <a:r>
              <a:rPr lang="en-US" dirty="0"/>
              <a:t>    Free Documentation License"</a:t>
            </a:r>
            <a:r>
              <a:rPr lang="en-US" dirty="0" smtClean="0"/>
              <a:t>.</a:t>
            </a:r>
          </a:p>
          <a:p>
            <a:r>
              <a:rPr lang="en-US"/>
              <a:t> </a:t>
            </a:r>
            <a:r>
              <a:rPr lang="en-US" smtClean="0"/>
              <a:t>   Contact </a:t>
            </a:r>
            <a:r>
              <a:rPr lang="en-US" dirty="0"/>
              <a:t>info for Max Plomer</a:t>
            </a:r>
          </a:p>
          <a:p>
            <a:r>
              <a:rPr lang="en-US" dirty="0"/>
              <a:t>    email: </a:t>
            </a:r>
            <a:r>
              <a:rPr lang="en-US" u="sng" dirty="0">
                <a:hlinkClick r:id="rId2"/>
              </a:rPr>
              <a:t>maxplomer@gmail.com</a:t>
            </a:r>
            <a:endParaRPr lang="en-US" dirty="0"/>
          </a:p>
          <a:p>
            <a:r>
              <a:rPr lang="en-US" dirty="0"/>
              <a:t>    cell: 203-945-8606</a:t>
            </a:r>
            <a:endParaRPr lang="en-US" dirty="0"/>
          </a:p>
        </p:txBody>
      </p:sp>
      <p:sp>
        <p:nvSpPr>
          <p:cNvPr id="6" name="Title 1"/>
          <p:cNvSpPr txBox="1">
            <a:spLocks/>
          </p:cNvSpPr>
          <p:nvPr/>
        </p:nvSpPr>
        <p:spPr>
          <a:xfrm>
            <a:off x="1136422" y="194679"/>
            <a:ext cx="15544800" cy="842229"/>
          </a:xfrm>
          <a:prstGeom prst="rect">
            <a:avLst/>
          </a:prstGeom>
        </p:spPr>
        <p:txBody>
          <a:bodyPr vert="horz" lIns="182880" tIns="91440" rIns="182880" bIns="91440" rtlCol="0" anchor="ctr">
            <a:normAutofit fontScale="90000"/>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en-US" sz="4400" smtClean="0"/>
              <a:t>Derivation for Time Dependent Gas Mixture in a Perfectly Stirred Reactor</a:t>
            </a:r>
            <a:endParaRPr lang="en-US" sz="4400" dirty="0"/>
          </a:p>
        </p:txBody>
      </p:sp>
    </p:spTree>
    <p:extLst>
      <p:ext uri="{BB962C8B-B14F-4D97-AF65-F5344CB8AC3E}">
        <p14:creationId xmlns:p14="http://schemas.microsoft.com/office/powerpoint/2010/main" val="45258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1136422" y="194679"/>
            <a:ext cx="15544800" cy="842229"/>
          </a:xfrm>
        </p:spPr>
        <p:txBody>
          <a:bodyPr>
            <a:normAutofit fontScale="90000"/>
          </a:bodyPr>
          <a:lstStyle/>
          <a:p>
            <a:r>
              <a:rPr lang="en-US" sz="4400" dirty="0" smtClean="0"/>
              <a:t>Derivation for Time Dependent Gas Mixture in a Perfectly Stirred Reactor</a:t>
            </a:r>
            <a:endParaRPr lang="en-US" sz="4400" dirty="0"/>
          </a:p>
        </p:txBody>
      </p:sp>
      <p:sp>
        <p:nvSpPr>
          <p:cNvPr id="20" name="Subtitle 2"/>
          <p:cNvSpPr>
            <a:spLocks noGrp="1"/>
          </p:cNvSpPr>
          <p:nvPr>
            <p:ph type="subTitle" idx="1"/>
          </p:nvPr>
        </p:nvSpPr>
        <p:spPr>
          <a:xfrm>
            <a:off x="576089" y="1015573"/>
            <a:ext cx="17250667" cy="811123"/>
          </a:xfrm>
        </p:spPr>
        <p:txBody>
          <a:bodyPr>
            <a:noAutofit/>
          </a:bodyPr>
          <a:lstStyle/>
          <a:p>
            <a:r>
              <a:rPr lang="en-US" sz="3000" dirty="0" smtClean="0"/>
              <a:t>An open system with constant pressure and volume, assumptions: ignore surface reactions and heat loss</a:t>
            </a:r>
            <a:endParaRPr lang="en-US" sz="3000" dirty="0"/>
          </a:p>
        </p:txBody>
      </p:sp>
      <p:sp>
        <p:nvSpPr>
          <p:cNvPr id="21" name="TextBox 20"/>
          <p:cNvSpPr txBox="1"/>
          <p:nvPr/>
        </p:nvSpPr>
        <p:spPr>
          <a:xfrm>
            <a:off x="3390765" y="1778773"/>
            <a:ext cx="3106412" cy="507831"/>
          </a:xfrm>
          <a:prstGeom prst="rect">
            <a:avLst/>
          </a:prstGeom>
          <a:noFill/>
        </p:spPr>
        <p:txBody>
          <a:bodyPr wrap="square" rtlCol="0">
            <a:spAutoFit/>
          </a:bodyPr>
          <a:lstStyle/>
          <a:p>
            <a:r>
              <a:rPr lang="en-US" sz="2700" dirty="0" smtClean="0"/>
              <a:t>Mass Conservation</a:t>
            </a:r>
            <a:endParaRPr lang="en-US" sz="2700" baseline="-25000" dirty="0"/>
          </a:p>
        </p:txBody>
      </p:sp>
      <p:cxnSp>
        <p:nvCxnSpPr>
          <p:cNvPr id="28" name="Straight Connector 27"/>
          <p:cNvCxnSpPr/>
          <p:nvPr/>
        </p:nvCxnSpPr>
        <p:spPr>
          <a:xfrm>
            <a:off x="6629466" y="1837404"/>
            <a:ext cx="0" cy="11873961"/>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Screen Shot 2014-04-19 at 9.00.10 PM 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63" y="1985644"/>
            <a:ext cx="2889250" cy="2089150"/>
          </a:xfrm>
          <a:prstGeom prst="rect">
            <a:avLst/>
          </a:prstGeom>
        </p:spPr>
      </p:pic>
      <p:pic>
        <p:nvPicPr>
          <p:cNvPr id="5" name="Picture 4" descr="Screen Shot 2014-04-19 at 9.00.10 PM copy 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648" y="2358493"/>
            <a:ext cx="2597150" cy="2362200"/>
          </a:xfrm>
          <a:prstGeom prst="rect">
            <a:avLst/>
          </a:prstGeom>
        </p:spPr>
      </p:pic>
      <p:sp>
        <p:nvSpPr>
          <p:cNvPr id="24" name="TextBox 23"/>
          <p:cNvSpPr txBox="1"/>
          <p:nvPr/>
        </p:nvSpPr>
        <p:spPr>
          <a:xfrm>
            <a:off x="445834" y="4418439"/>
            <a:ext cx="2714542" cy="507831"/>
          </a:xfrm>
          <a:prstGeom prst="rect">
            <a:avLst/>
          </a:prstGeom>
          <a:noFill/>
        </p:spPr>
        <p:txBody>
          <a:bodyPr wrap="square" rtlCol="0">
            <a:spAutoFit/>
          </a:bodyPr>
          <a:lstStyle/>
          <a:p>
            <a:r>
              <a:rPr lang="en-US" sz="2700" dirty="0" smtClean="0"/>
              <a:t>Species Equation</a:t>
            </a:r>
            <a:endParaRPr lang="en-US" sz="2700" baseline="-25000" dirty="0"/>
          </a:p>
        </p:txBody>
      </p:sp>
      <p:pic>
        <p:nvPicPr>
          <p:cNvPr id="6" name="Picture 5" descr="Screen Shot 2014-04-19 at 9.00.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95" y="4963736"/>
            <a:ext cx="6089650" cy="1530350"/>
          </a:xfrm>
          <a:prstGeom prst="rect">
            <a:avLst/>
          </a:prstGeom>
        </p:spPr>
      </p:pic>
      <p:sp>
        <p:nvSpPr>
          <p:cNvPr id="26" name="TextBox 25"/>
          <p:cNvSpPr txBox="1"/>
          <p:nvPr/>
        </p:nvSpPr>
        <p:spPr>
          <a:xfrm>
            <a:off x="423690" y="6558487"/>
            <a:ext cx="3530721" cy="507831"/>
          </a:xfrm>
          <a:prstGeom prst="rect">
            <a:avLst/>
          </a:prstGeom>
          <a:noFill/>
        </p:spPr>
        <p:txBody>
          <a:bodyPr wrap="square" rtlCol="0">
            <a:spAutoFit/>
          </a:bodyPr>
          <a:lstStyle/>
          <a:p>
            <a:r>
              <a:rPr lang="en-US" sz="2700" dirty="0" smtClean="0"/>
              <a:t>Substitute continuity</a:t>
            </a:r>
            <a:endParaRPr lang="en-US" sz="2700" baseline="-25000" dirty="0"/>
          </a:p>
        </p:txBody>
      </p:sp>
      <p:pic>
        <p:nvPicPr>
          <p:cNvPr id="7" name="Picture 6" descr="Screen Shot 2014-04-19 at 9.00.34 PM copy 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690" y="7121862"/>
            <a:ext cx="5702300" cy="952500"/>
          </a:xfrm>
          <a:prstGeom prst="rect">
            <a:avLst/>
          </a:prstGeom>
        </p:spPr>
      </p:pic>
      <p:sp>
        <p:nvSpPr>
          <p:cNvPr id="29" name="TextBox 28"/>
          <p:cNvSpPr txBox="1"/>
          <p:nvPr/>
        </p:nvSpPr>
        <p:spPr>
          <a:xfrm>
            <a:off x="423690" y="8097026"/>
            <a:ext cx="3530721" cy="507831"/>
          </a:xfrm>
          <a:prstGeom prst="rect">
            <a:avLst/>
          </a:prstGeom>
          <a:noFill/>
        </p:spPr>
        <p:txBody>
          <a:bodyPr wrap="square" rtlCol="0">
            <a:spAutoFit/>
          </a:bodyPr>
          <a:lstStyle/>
          <a:p>
            <a:r>
              <a:rPr lang="en-US" sz="2700" dirty="0" smtClean="0"/>
              <a:t>Expand terms</a:t>
            </a:r>
          </a:p>
        </p:txBody>
      </p:sp>
      <p:pic>
        <p:nvPicPr>
          <p:cNvPr id="8" name="Picture 7" descr="Screen Shot 2014-04-19 at 9.00.34 PM copy 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834" y="8719720"/>
            <a:ext cx="5524500" cy="793750"/>
          </a:xfrm>
          <a:prstGeom prst="rect">
            <a:avLst/>
          </a:prstGeom>
        </p:spPr>
      </p:pic>
      <p:sp>
        <p:nvSpPr>
          <p:cNvPr id="30" name="TextBox 29"/>
          <p:cNvSpPr txBox="1"/>
          <p:nvPr/>
        </p:nvSpPr>
        <p:spPr>
          <a:xfrm>
            <a:off x="440626" y="9513470"/>
            <a:ext cx="2155429" cy="507831"/>
          </a:xfrm>
          <a:prstGeom prst="rect">
            <a:avLst/>
          </a:prstGeom>
          <a:noFill/>
        </p:spPr>
        <p:txBody>
          <a:bodyPr wrap="square" rtlCol="0">
            <a:spAutoFit/>
          </a:bodyPr>
          <a:lstStyle/>
          <a:p>
            <a:r>
              <a:rPr lang="en-US" sz="2700" dirty="0" smtClean="0"/>
              <a:t>Cancel terms</a:t>
            </a:r>
          </a:p>
        </p:txBody>
      </p:sp>
      <p:pic>
        <p:nvPicPr>
          <p:cNvPr id="9" name="Picture 8" descr="Screen Shot 2014-04-19 at 9.00.34 PM copy 6.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1519" y="9513470"/>
            <a:ext cx="3384550" cy="736600"/>
          </a:xfrm>
          <a:prstGeom prst="rect">
            <a:avLst/>
          </a:prstGeom>
        </p:spPr>
      </p:pic>
      <p:pic>
        <p:nvPicPr>
          <p:cNvPr id="10" name="Picture 9" descr="Screen Shot 2014-04-19 at 9.00.51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834" y="10282796"/>
            <a:ext cx="2876550" cy="749300"/>
          </a:xfrm>
          <a:prstGeom prst="rect">
            <a:avLst/>
          </a:prstGeom>
        </p:spPr>
      </p:pic>
      <p:pic>
        <p:nvPicPr>
          <p:cNvPr id="11" name="Picture 10" descr="Screen Shot 2014-04-19 at 9.00.51 PM copy 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21621" y="10234775"/>
            <a:ext cx="1155700" cy="762000"/>
          </a:xfrm>
          <a:prstGeom prst="rect">
            <a:avLst/>
          </a:prstGeom>
        </p:spPr>
      </p:pic>
      <p:sp>
        <p:nvSpPr>
          <p:cNvPr id="37" name="TextBox 36"/>
          <p:cNvSpPr txBox="1"/>
          <p:nvPr/>
        </p:nvSpPr>
        <p:spPr>
          <a:xfrm>
            <a:off x="210195" y="11233889"/>
            <a:ext cx="3744216" cy="923330"/>
          </a:xfrm>
          <a:prstGeom prst="rect">
            <a:avLst/>
          </a:prstGeom>
          <a:noFill/>
        </p:spPr>
        <p:txBody>
          <a:bodyPr wrap="square" rtlCol="0">
            <a:spAutoFit/>
          </a:bodyPr>
          <a:lstStyle/>
          <a:p>
            <a:r>
              <a:rPr lang="en-US" sz="2700" dirty="0" smtClean="0"/>
              <a:t>Energy Equation, specific volume not constant</a:t>
            </a:r>
            <a:endParaRPr lang="en-US" sz="2700" baseline="-25000" dirty="0"/>
          </a:p>
        </p:txBody>
      </p:sp>
      <p:pic>
        <p:nvPicPr>
          <p:cNvPr id="12" name="Picture 11" descr="Screen Shot 2014-04-19 at 9.00.51 PM copy 4.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96395" y="11245658"/>
            <a:ext cx="2203450" cy="831850"/>
          </a:xfrm>
          <a:prstGeom prst="rect">
            <a:avLst/>
          </a:prstGeom>
        </p:spPr>
      </p:pic>
      <p:sp>
        <p:nvSpPr>
          <p:cNvPr id="42" name="TextBox 41"/>
          <p:cNvSpPr txBox="1"/>
          <p:nvPr/>
        </p:nvSpPr>
        <p:spPr>
          <a:xfrm>
            <a:off x="210195" y="12635638"/>
            <a:ext cx="3394846" cy="507831"/>
          </a:xfrm>
          <a:prstGeom prst="rect">
            <a:avLst/>
          </a:prstGeom>
          <a:noFill/>
        </p:spPr>
        <p:txBody>
          <a:bodyPr wrap="square" rtlCol="0">
            <a:spAutoFit/>
          </a:bodyPr>
          <a:lstStyle/>
          <a:p>
            <a:r>
              <a:rPr lang="en-US" sz="2700" dirty="0" smtClean="0"/>
              <a:t>Definition of enthalpy</a:t>
            </a:r>
          </a:p>
        </p:txBody>
      </p:sp>
      <p:pic>
        <p:nvPicPr>
          <p:cNvPr id="13" name="Picture 12" descr="Screen Shot 2014-04-19 at 9.00.51 PM copy 6.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05040" y="12263568"/>
            <a:ext cx="2520950" cy="1295400"/>
          </a:xfrm>
          <a:prstGeom prst="rect">
            <a:avLst/>
          </a:prstGeom>
        </p:spPr>
      </p:pic>
      <p:pic>
        <p:nvPicPr>
          <p:cNvPr id="25" name="Picture 24" descr="Screen Shot 2014-04-19 at 9.01.07 PM copy 3.png"/>
          <p:cNvPicPr>
            <a:picLocks noChangeAspect="1"/>
          </p:cNvPicPr>
          <p:nvPr/>
        </p:nvPicPr>
        <p:blipFill rotWithShape="1">
          <a:blip r:embed="rId12">
            <a:extLst>
              <a:ext uri="{28A0092B-C50C-407E-A947-70E740481C1C}">
                <a14:useLocalDpi xmlns:a14="http://schemas.microsoft.com/office/drawing/2010/main" val="0"/>
              </a:ext>
            </a:extLst>
          </a:blip>
          <a:srcRect t="75571"/>
          <a:stretch/>
        </p:blipFill>
        <p:spPr>
          <a:xfrm>
            <a:off x="8541482" y="4215243"/>
            <a:ext cx="7169150" cy="775629"/>
          </a:xfrm>
          <a:prstGeom prst="rect">
            <a:avLst/>
          </a:prstGeom>
        </p:spPr>
      </p:pic>
      <p:pic>
        <p:nvPicPr>
          <p:cNvPr id="27" name="Picture 26" descr="Screen Shot 2014-04-19 at 9.01.26 P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07635" y="5080506"/>
            <a:ext cx="6426200" cy="692150"/>
          </a:xfrm>
          <a:prstGeom prst="rect">
            <a:avLst/>
          </a:prstGeom>
        </p:spPr>
      </p:pic>
      <p:pic>
        <p:nvPicPr>
          <p:cNvPr id="44" name="Picture 43" descr="Screen Shot 2014-04-19 at 9.01.26 PM copy 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65399" y="5762764"/>
            <a:ext cx="7302500" cy="774700"/>
          </a:xfrm>
          <a:prstGeom prst="rect">
            <a:avLst/>
          </a:prstGeom>
        </p:spPr>
      </p:pic>
      <p:pic>
        <p:nvPicPr>
          <p:cNvPr id="46" name="Picture 45" descr="Screen Shot 2014-04-19 at 9.01.26 PM copy 4.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816660" y="6655304"/>
            <a:ext cx="8064500" cy="717550"/>
          </a:xfrm>
          <a:prstGeom prst="rect">
            <a:avLst/>
          </a:prstGeom>
        </p:spPr>
      </p:pic>
      <p:pic>
        <p:nvPicPr>
          <p:cNvPr id="48" name="Picture 47" descr="Screen Shot 2014-04-19 at 9.01.26 PM copy 6.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85121" y="7470502"/>
            <a:ext cx="5226050" cy="742950"/>
          </a:xfrm>
          <a:prstGeom prst="rect">
            <a:avLst/>
          </a:prstGeom>
        </p:spPr>
      </p:pic>
      <p:sp>
        <p:nvSpPr>
          <p:cNvPr id="49" name="TextBox 48"/>
          <p:cNvSpPr txBox="1"/>
          <p:nvPr/>
        </p:nvSpPr>
        <p:spPr>
          <a:xfrm>
            <a:off x="6757949" y="1715273"/>
            <a:ext cx="12416746" cy="507831"/>
          </a:xfrm>
          <a:prstGeom prst="rect">
            <a:avLst/>
          </a:prstGeom>
          <a:noFill/>
        </p:spPr>
        <p:txBody>
          <a:bodyPr wrap="square" rtlCol="0">
            <a:spAutoFit/>
          </a:bodyPr>
          <a:lstStyle/>
          <a:p>
            <a:r>
              <a:rPr lang="en-US" sz="2700" dirty="0" smtClean="0"/>
              <a:t>    = 0 because constant pressure, substitute      into      equation        terms cancel</a:t>
            </a:r>
          </a:p>
        </p:txBody>
      </p:sp>
      <p:pic>
        <p:nvPicPr>
          <p:cNvPr id="53" name="Picture 52" descr="Screen Shot 2014-04-19 at 9.00.51 PM copy 6.png"/>
          <p:cNvPicPr>
            <a:picLocks noChangeAspect="1"/>
          </p:cNvPicPr>
          <p:nvPr/>
        </p:nvPicPr>
        <p:blipFill rotWithShape="1">
          <a:blip r:embed="rId11">
            <a:extLst>
              <a:ext uri="{28A0092B-C50C-407E-A947-70E740481C1C}">
                <a14:useLocalDpi xmlns:a14="http://schemas.microsoft.com/office/drawing/2010/main" val="0"/>
              </a:ext>
            </a:extLst>
          </a:blip>
          <a:srcRect l="85576" t="49767" r="2190" b="6064"/>
          <a:stretch/>
        </p:blipFill>
        <p:spPr>
          <a:xfrm>
            <a:off x="6827761" y="1699562"/>
            <a:ext cx="308429" cy="572164"/>
          </a:xfrm>
          <a:prstGeom prst="rect">
            <a:avLst/>
          </a:prstGeom>
        </p:spPr>
      </p:pic>
      <p:pic>
        <p:nvPicPr>
          <p:cNvPr id="54" name="Picture 53" descr="Screen Shot 2014-04-19 at 9.00.51 PM copy 6.png"/>
          <p:cNvPicPr>
            <a:picLocks noChangeAspect="1"/>
          </p:cNvPicPr>
          <p:nvPr/>
        </p:nvPicPr>
        <p:blipFill rotWithShape="1">
          <a:blip r:embed="rId11">
            <a:extLst>
              <a:ext uri="{28A0092B-C50C-407E-A947-70E740481C1C}">
                <a14:useLocalDpi xmlns:a14="http://schemas.microsoft.com/office/drawing/2010/main" val="0"/>
              </a:ext>
            </a:extLst>
          </a:blip>
          <a:srcRect l="29218" t="48092" r="57348" b="4289"/>
          <a:stretch/>
        </p:blipFill>
        <p:spPr>
          <a:xfrm>
            <a:off x="12990286" y="1685007"/>
            <a:ext cx="338667" cy="616858"/>
          </a:xfrm>
          <a:prstGeom prst="rect">
            <a:avLst/>
          </a:prstGeom>
        </p:spPr>
      </p:pic>
      <p:pic>
        <p:nvPicPr>
          <p:cNvPr id="55" name="Picture 54" descr="Screen Shot 2014-04-19 at 9.00.51 PM copy 6.png"/>
          <p:cNvPicPr>
            <a:picLocks noChangeAspect="1"/>
          </p:cNvPicPr>
          <p:nvPr/>
        </p:nvPicPr>
        <p:blipFill rotWithShape="1">
          <a:blip r:embed="rId11">
            <a:extLst>
              <a:ext uri="{28A0092B-C50C-407E-A947-70E740481C1C}">
                <a14:useLocalDpi xmlns:a14="http://schemas.microsoft.com/office/drawing/2010/main" val="0"/>
              </a:ext>
            </a:extLst>
          </a:blip>
          <a:srcRect l="6503" t="49394" r="79805" b="5357"/>
          <a:stretch/>
        </p:blipFill>
        <p:spPr>
          <a:xfrm>
            <a:off x="14009076" y="1715273"/>
            <a:ext cx="345180" cy="586155"/>
          </a:xfrm>
          <a:prstGeom prst="rect">
            <a:avLst/>
          </a:prstGeom>
        </p:spPr>
      </p:pic>
      <p:pic>
        <p:nvPicPr>
          <p:cNvPr id="56" name="Picture 55" descr="Screen Shot 2014-04-19 at 9.00.51 PM copy 6.png"/>
          <p:cNvPicPr>
            <a:picLocks noChangeAspect="1"/>
          </p:cNvPicPr>
          <p:nvPr/>
        </p:nvPicPr>
        <p:blipFill rotWithShape="1">
          <a:blip r:embed="rId11">
            <a:extLst>
              <a:ext uri="{28A0092B-C50C-407E-A947-70E740481C1C}">
                <a14:useLocalDpi xmlns:a14="http://schemas.microsoft.com/office/drawing/2010/main" val="0"/>
              </a:ext>
            </a:extLst>
          </a:blip>
          <a:srcRect l="50212" t="49492" r="29397" b="4289"/>
          <a:stretch/>
        </p:blipFill>
        <p:spPr>
          <a:xfrm>
            <a:off x="15758774" y="1687890"/>
            <a:ext cx="514047" cy="598714"/>
          </a:xfrm>
          <a:prstGeom prst="rect">
            <a:avLst/>
          </a:prstGeom>
        </p:spPr>
      </p:pic>
      <p:sp>
        <p:nvSpPr>
          <p:cNvPr id="57" name="TextBox 56"/>
          <p:cNvSpPr txBox="1"/>
          <p:nvPr/>
        </p:nvSpPr>
        <p:spPr>
          <a:xfrm>
            <a:off x="6663333" y="2481286"/>
            <a:ext cx="11525890" cy="923330"/>
          </a:xfrm>
          <a:prstGeom prst="rect">
            <a:avLst/>
          </a:prstGeom>
          <a:noFill/>
        </p:spPr>
        <p:txBody>
          <a:bodyPr wrap="square" rtlCol="0">
            <a:spAutoFit/>
          </a:bodyPr>
          <a:lstStyle/>
          <a:p>
            <a:r>
              <a:rPr lang="en-US" sz="2700" dirty="0" smtClean="0"/>
              <a:t>                </a:t>
            </a:r>
            <a:r>
              <a:rPr lang="en-US" sz="2700" dirty="0"/>
              <a:t> </a:t>
            </a:r>
            <a:r>
              <a:rPr lang="en-US" sz="2700" dirty="0" smtClean="0"/>
              <a:t>  </a:t>
            </a:r>
            <a:r>
              <a:rPr lang="en-US" sz="2700" dirty="0"/>
              <a:t>W</a:t>
            </a:r>
            <a:r>
              <a:rPr lang="en-US" sz="2700" dirty="0" smtClean="0"/>
              <a:t>e can conserve enthalpy instead of energy, energy is still conserved but would need an additional equation from ideal gas law to calculate       </a:t>
            </a:r>
            <a:endParaRPr lang="en-US" sz="2700" baseline="-25000" dirty="0"/>
          </a:p>
        </p:txBody>
      </p:sp>
      <p:pic>
        <p:nvPicPr>
          <p:cNvPr id="15" name="Picture 14" descr="Screen Shot 2014-04-19 at 9.01.07 PM copy.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63332" y="2358093"/>
            <a:ext cx="1460500" cy="717550"/>
          </a:xfrm>
          <a:prstGeom prst="rect">
            <a:avLst/>
          </a:prstGeom>
        </p:spPr>
      </p:pic>
      <p:pic>
        <p:nvPicPr>
          <p:cNvPr id="58" name="Picture 57" descr="Screen Shot 2014-04-19 at 9.00.51 PM copy 6.png"/>
          <p:cNvPicPr>
            <a:picLocks noChangeAspect="1"/>
          </p:cNvPicPr>
          <p:nvPr/>
        </p:nvPicPr>
        <p:blipFill rotWithShape="1">
          <a:blip r:embed="rId11">
            <a:extLst>
              <a:ext uri="{28A0092B-C50C-407E-A947-70E740481C1C}">
                <a14:useLocalDpi xmlns:a14="http://schemas.microsoft.com/office/drawing/2010/main" val="0"/>
              </a:ext>
            </a:extLst>
          </a:blip>
          <a:srcRect l="57550" t="49492" r="29397" b="4289"/>
          <a:stretch/>
        </p:blipFill>
        <p:spPr>
          <a:xfrm>
            <a:off x="16592405" y="2898623"/>
            <a:ext cx="329078" cy="598714"/>
          </a:xfrm>
          <a:prstGeom prst="rect">
            <a:avLst/>
          </a:prstGeom>
        </p:spPr>
      </p:pic>
      <p:pic>
        <p:nvPicPr>
          <p:cNvPr id="59" name="Picture 58" descr="Screen Shot 2014-04-19 at 9.01.07 PM copy 3.png"/>
          <p:cNvPicPr>
            <a:picLocks noChangeAspect="1"/>
          </p:cNvPicPr>
          <p:nvPr/>
        </p:nvPicPr>
        <p:blipFill rotWithShape="1">
          <a:blip r:embed="rId12">
            <a:extLst>
              <a:ext uri="{28A0092B-C50C-407E-A947-70E740481C1C}">
                <a14:useLocalDpi xmlns:a14="http://schemas.microsoft.com/office/drawing/2010/main" val="0"/>
              </a:ext>
            </a:extLst>
          </a:blip>
          <a:srcRect l="27283" r="26895" b="75350"/>
          <a:stretch/>
        </p:blipFill>
        <p:spPr>
          <a:xfrm>
            <a:off x="6667057" y="3404616"/>
            <a:ext cx="3285067" cy="782640"/>
          </a:xfrm>
          <a:prstGeom prst="rect">
            <a:avLst/>
          </a:prstGeom>
        </p:spPr>
      </p:pic>
      <p:pic>
        <p:nvPicPr>
          <p:cNvPr id="60" name="Picture 59" descr="Screen Shot 2014-04-19 at 9.01.07 PM copy 3.png"/>
          <p:cNvPicPr>
            <a:picLocks noChangeAspect="1"/>
          </p:cNvPicPr>
          <p:nvPr/>
        </p:nvPicPr>
        <p:blipFill rotWithShape="1">
          <a:blip r:embed="rId12">
            <a:extLst>
              <a:ext uri="{28A0092B-C50C-407E-A947-70E740481C1C}">
                <a14:useLocalDpi xmlns:a14="http://schemas.microsoft.com/office/drawing/2010/main" val="0"/>
              </a:ext>
            </a:extLst>
          </a:blip>
          <a:srcRect l="27423" t="26241" r="26283" b="52599"/>
          <a:stretch/>
        </p:blipFill>
        <p:spPr>
          <a:xfrm>
            <a:off x="10380134" y="3497337"/>
            <a:ext cx="3318933" cy="671826"/>
          </a:xfrm>
          <a:prstGeom prst="rect">
            <a:avLst/>
          </a:prstGeom>
        </p:spPr>
      </p:pic>
      <p:pic>
        <p:nvPicPr>
          <p:cNvPr id="61" name="Picture 60" descr="Screen Shot 2014-04-19 at 9.01.07 PM copy 3.png"/>
          <p:cNvPicPr>
            <a:picLocks noChangeAspect="1"/>
          </p:cNvPicPr>
          <p:nvPr/>
        </p:nvPicPr>
        <p:blipFill rotWithShape="1">
          <a:blip r:embed="rId12">
            <a:extLst>
              <a:ext uri="{28A0092B-C50C-407E-A947-70E740481C1C}">
                <a14:useLocalDpi xmlns:a14="http://schemas.microsoft.com/office/drawing/2010/main" val="0"/>
              </a:ext>
            </a:extLst>
          </a:blip>
          <a:srcRect l="23927" t="51542" r="22693" b="25158"/>
          <a:stretch/>
        </p:blipFill>
        <p:spPr>
          <a:xfrm>
            <a:off x="14189690" y="3497337"/>
            <a:ext cx="3826934" cy="739781"/>
          </a:xfrm>
          <a:prstGeom prst="rect">
            <a:avLst/>
          </a:prstGeom>
        </p:spPr>
      </p:pic>
      <p:pic>
        <p:nvPicPr>
          <p:cNvPr id="63" name="Picture 62" descr="Screen Shot 2014-04-19 at 9.01.26 PM copy 8.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651062" y="8298117"/>
            <a:ext cx="6902450" cy="736600"/>
          </a:xfrm>
          <a:prstGeom prst="rect">
            <a:avLst/>
          </a:prstGeom>
        </p:spPr>
      </p:pic>
      <p:pic>
        <p:nvPicPr>
          <p:cNvPr id="65" name="Picture 64" descr="Screen Shot 2014-04-19 at 9.01.44 PM.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388778" y="9170181"/>
            <a:ext cx="7880350" cy="685800"/>
          </a:xfrm>
          <a:prstGeom prst="rect">
            <a:avLst/>
          </a:prstGeom>
        </p:spPr>
      </p:pic>
      <p:pic>
        <p:nvPicPr>
          <p:cNvPr id="67" name="Picture 66" descr="Screen Shot 2014-04-19 at 9.01.44 PM copy 2.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959041" y="10074269"/>
            <a:ext cx="5276850" cy="781050"/>
          </a:xfrm>
          <a:prstGeom prst="rect">
            <a:avLst/>
          </a:prstGeom>
        </p:spPr>
      </p:pic>
      <p:pic>
        <p:nvPicPr>
          <p:cNvPr id="68" name="Picture 67" descr="Screen Shot 2014-04-19 at 9.01.44 PM copy 3.png"/>
          <p:cNvPicPr>
            <a:picLocks noChangeAspect="1"/>
          </p:cNvPicPr>
          <p:nvPr/>
        </p:nvPicPr>
        <p:blipFill rotWithShape="1">
          <a:blip r:embed="rId21">
            <a:extLst>
              <a:ext uri="{28A0092B-C50C-407E-A947-70E740481C1C}">
                <a14:useLocalDpi xmlns:a14="http://schemas.microsoft.com/office/drawing/2010/main" val="0"/>
              </a:ext>
            </a:extLst>
          </a:blip>
          <a:srcRect l="52593" t="8985" r="-1"/>
          <a:stretch/>
        </p:blipFill>
        <p:spPr>
          <a:xfrm>
            <a:off x="8746064" y="11065962"/>
            <a:ext cx="954289" cy="473912"/>
          </a:xfrm>
          <a:prstGeom prst="rect">
            <a:avLst/>
          </a:prstGeom>
        </p:spPr>
      </p:pic>
      <p:pic>
        <p:nvPicPr>
          <p:cNvPr id="69" name="Picture 68" descr="Screen Shot 2014-04-19 at 9.01.44 PM copy 4.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993854" y="10949515"/>
            <a:ext cx="5295900" cy="2349500"/>
          </a:xfrm>
          <a:prstGeom prst="rect">
            <a:avLst/>
          </a:prstGeom>
        </p:spPr>
      </p:pic>
      <p:sp>
        <p:nvSpPr>
          <p:cNvPr id="70" name="TextBox 69"/>
          <p:cNvSpPr txBox="1"/>
          <p:nvPr/>
        </p:nvSpPr>
        <p:spPr>
          <a:xfrm>
            <a:off x="7084482" y="10991742"/>
            <a:ext cx="1610784" cy="507831"/>
          </a:xfrm>
          <a:prstGeom prst="rect">
            <a:avLst/>
          </a:prstGeom>
          <a:noFill/>
        </p:spPr>
        <p:txBody>
          <a:bodyPr wrap="square" rtlCol="0">
            <a:spAutoFit/>
          </a:bodyPr>
          <a:lstStyle/>
          <a:p>
            <a:r>
              <a:rPr lang="en-US" sz="2700" dirty="0" smtClean="0"/>
              <a:t>Substitute</a:t>
            </a:r>
          </a:p>
        </p:txBody>
      </p:sp>
      <p:sp>
        <p:nvSpPr>
          <p:cNvPr id="71" name="TextBox 70"/>
          <p:cNvSpPr txBox="1"/>
          <p:nvPr/>
        </p:nvSpPr>
        <p:spPr>
          <a:xfrm>
            <a:off x="7051860" y="10148551"/>
            <a:ext cx="2018764" cy="507831"/>
          </a:xfrm>
          <a:prstGeom prst="rect">
            <a:avLst/>
          </a:prstGeom>
          <a:noFill/>
        </p:spPr>
        <p:txBody>
          <a:bodyPr wrap="square" rtlCol="0">
            <a:spAutoFit/>
          </a:bodyPr>
          <a:lstStyle/>
          <a:p>
            <a:r>
              <a:rPr lang="en-US" sz="2700" dirty="0" smtClean="0"/>
              <a:t>Cancel terms</a:t>
            </a:r>
          </a:p>
        </p:txBody>
      </p:sp>
      <p:sp>
        <p:nvSpPr>
          <p:cNvPr id="72" name="TextBox 71"/>
          <p:cNvSpPr txBox="1"/>
          <p:nvPr/>
        </p:nvSpPr>
        <p:spPr>
          <a:xfrm>
            <a:off x="7050615" y="9225768"/>
            <a:ext cx="2242098" cy="507831"/>
          </a:xfrm>
          <a:prstGeom prst="rect">
            <a:avLst/>
          </a:prstGeom>
          <a:noFill/>
        </p:spPr>
        <p:txBody>
          <a:bodyPr wrap="square" rtlCol="0">
            <a:spAutoFit/>
          </a:bodyPr>
          <a:lstStyle/>
          <a:p>
            <a:r>
              <a:rPr lang="en-US" sz="2700" dirty="0" smtClean="0"/>
              <a:t>Expand terms</a:t>
            </a:r>
          </a:p>
        </p:txBody>
      </p:sp>
      <p:sp>
        <p:nvSpPr>
          <p:cNvPr id="73" name="TextBox 72"/>
          <p:cNvSpPr txBox="1"/>
          <p:nvPr/>
        </p:nvSpPr>
        <p:spPr>
          <a:xfrm>
            <a:off x="6627615" y="8398152"/>
            <a:ext cx="4427531" cy="507831"/>
          </a:xfrm>
          <a:prstGeom prst="rect">
            <a:avLst/>
          </a:prstGeom>
          <a:noFill/>
        </p:spPr>
        <p:txBody>
          <a:bodyPr wrap="square" rtlCol="0">
            <a:spAutoFit/>
          </a:bodyPr>
          <a:lstStyle/>
          <a:p>
            <a:r>
              <a:rPr lang="en-US" sz="2700" dirty="0" smtClean="0"/>
              <a:t>Substitute species equation</a:t>
            </a:r>
          </a:p>
        </p:txBody>
      </p:sp>
      <p:sp>
        <p:nvSpPr>
          <p:cNvPr id="74" name="TextBox 73"/>
          <p:cNvSpPr txBox="1"/>
          <p:nvPr/>
        </p:nvSpPr>
        <p:spPr>
          <a:xfrm>
            <a:off x="6945120" y="7555167"/>
            <a:ext cx="2018764" cy="507831"/>
          </a:xfrm>
          <a:prstGeom prst="rect">
            <a:avLst/>
          </a:prstGeom>
          <a:noFill/>
        </p:spPr>
        <p:txBody>
          <a:bodyPr wrap="square" rtlCol="0">
            <a:spAutoFit/>
          </a:bodyPr>
          <a:lstStyle/>
          <a:p>
            <a:r>
              <a:rPr lang="en-US" sz="2700" dirty="0" smtClean="0"/>
              <a:t>Cancel terms</a:t>
            </a:r>
          </a:p>
        </p:txBody>
      </p:sp>
      <p:sp>
        <p:nvSpPr>
          <p:cNvPr id="75" name="TextBox 74"/>
          <p:cNvSpPr txBox="1"/>
          <p:nvPr/>
        </p:nvSpPr>
        <p:spPr>
          <a:xfrm>
            <a:off x="6966645" y="6698696"/>
            <a:ext cx="2242098" cy="507831"/>
          </a:xfrm>
          <a:prstGeom prst="rect">
            <a:avLst/>
          </a:prstGeom>
          <a:noFill/>
        </p:spPr>
        <p:txBody>
          <a:bodyPr wrap="square" rtlCol="0">
            <a:spAutoFit/>
          </a:bodyPr>
          <a:lstStyle/>
          <a:p>
            <a:r>
              <a:rPr lang="en-US" sz="2700" dirty="0" smtClean="0"/>
              <a:t>Expand terms</a:t>
            </a:r>
          </a:p>
        </p:txBody>
      </p:sp>
      <p:sp>
        <p:nvSpPr>
          <p:cNvPr id="76" name="TextBox 75"/>
          <p:cNvSpPr txBox="1"/>
          <p:nvPr/>
        </p:nvSpPr>
        <p:spPr>
          <a:xfrm>
            <a:off x="6962384" y="5812805"/>
            <a:ext cx="3176003" cy="507831"/>
          </a:xfrm>
          <a:prstGeom prst="rect">
            <a:avLst/>
          </a:prstGeom>
          <a:noFill/>
        </p:spPr>
        <p:txBody>
          <a:bodyPr wrap="square" rtlCol="0">
            <a:spAutoFit/>
          </a:bodyPr>
          <a:lstStyle/>
          <a:p>
            <a:r>
              <a:rPr lang="en-US" sz="2700" dirty="0" smtClean="0"/>
              <a:t>Substitute continuity</a:t>
            </a:r>
            <a:endParaRPr lang="en-US" sz="2700" baseline="-25000" dirty="0"/>
          </a:p>
        </p:txBody>
      </p:sp>
    </p:spTree>
    <p:extLst>
      <p:ext uri="{BB962C8B-B14F-4D97-AF65-F5344CB8AC3E}">
        <p14:creationId xmlns:p14="http://schemas.microsoft.com/office/powerpoint/2010/main" val="39337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450" y="287560"/>
            <a:ext cx="17611110" cy="13142065"/>
          </a:xfrm>
          <a:prstGeom prst="rect">
            <a:avLst/>
          </a:prstGeom>
          <a:noFill/>
        </p:spPr>
        <p:txBody>
          <a:bodyPr wrap="square" rtlCol="0">
            <a:spAutoFit/>
          </a:bodyPr>
          <a:lstStyle/>
          <a:p>
            <a:r>
              <a:rPr lang="en-US" sz="1600" b="1" dirty="0"/>
              <a:t>GNU Free Documentation License</a:t>
            </a:r>
          </a:p>
          <a:p>
            <a:r>
              <a:rPr lang="en-US" sz="1600" dirty="0"/>
              <a:t>Version 1.3, 3 November 2008</a:t>
            </a:r>
          </a:p>
          <a:p>
            <a:r>
              <a:rPr lang="en-US" sz="1600" dirty="0"/>
              <a:t>Copyright © 2000, 2001, 2002, 2007, 2008 Free Software Foundation, Inc. &lt;</a:t>
            </a:r>
            <a:r>
              <a:rPr lang="en-US" sz="1600" u="sng" dirty="0">
                <a:hlinkClick r:id="rId2"/>
              </a:rPr>
              <a:t>http://fsf.org/&gt;</a:t>
            </a:r>
          </a:p>
          <a:p>
            <a:r>
              <a:rPr lang="en-US" sz="1600" dirty="0"/>
              <a:t>Everyone is permitted to copy and distribute verbatim copies of this license document, but changing it is not allowed.</a:t>
            </a:r>
          </a:p>
          <a:p>
            <a:r>
              <a:rPr lang="en-US" sz="1600" b="1" dirty="0"/>
              <a:t>0. PREAMBLE</a:t>
            </a:r>
          </a:p>
          <a:p>
            <a:r>
              <a:rPr lang="en-US" sz="1600" dirty="0"/>
              <a:t>The purpose of this License is to make a manual, textbook, or other functional and useful document "free" in the sense of freedom: to assure everyone the effective freedom to copy and redistribute it, with or without modifying it, either commercially or </a:t>
            </a:r>
            <a:r>
              <a:rPr lang="en-US" sz="1600" dirty="0" err="1"/>
              <a:t>noncommercially</a:t>
            </a:r>
            <a:r>
              <a:rPr lang="en-US" sz="1600" dirty="0"/>
              <a:t>. Secondarily, this License preserves for the author and publisher a way to get credit for their work, while not being considered responsible for modifications made by others.</a:t>
            </a:r>
          </a:p>
          <a:p>
            <a:r>
              <a:rPr lang="en-US" sz="1600" dirty="0"/>
              <a:t>This License is a kind of "</a:t>
            </a:r>
            <a:r>
              <a:rPr lang="en-US" sz="1600" dirty="0" err="1"/>
              <a:t>copyleft</a:t>
            </a:r>
            <a:r>
              <a:rPr lang="en-US" sz="1600" dirty="0"/>
              <a:t>", which means that derivative works of the document must themselves be free in the same sense. It complements the GNU General Public License, which is a </a:t>
            </a:r>
            <a:r>
              <a:rPr lang="en-US" sz="1600" dirty="0" err="1"/>
              <a:t>copyleft</a:t>
            </a:r>
            <a:r>
              <a:rPr lang="en-US" sz="1600" dirty="0"/>
              <a:t> license designed for free software.</a:t>
            </a:r>
          </a:p>
          <a:p>
            <a:r>
              <a:rPr lang="en-US" sz="1600"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r>
              <a:rPr lang="en-US" sz="1600" b="1" dirty="0"/>
              <a:t>1. APPLICABILITY AND DEFINITIONS</a:t>
            </a:r>
          </a:p>
          <a:p>
            <a:r>
              <a:rPr lang="en-US" sz="1600"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r>
              <a:rPr lang="en-US" sz="1600" dirty="0"/>
              <a:t>A "Modified Version" of the Document means any work containing the Document or a portion of it, either copied verbatim, or with modifications and/or translated into another language.</a:t>
            </a:r>
          </a:p>
          <a:p>
            <a:r>
              <a:rPr lang="en-US" sz="1600"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r>
              <a:rPr lang="en-US" sz="1600"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r>
              <a:rPr lang="en-US" sz="1600"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r>
              <a:rPr lang="en-US" sz="1600"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r>
              <a:rPr lang="en-US" sz="1600" dirty="0"/>
              <a:t>Examples of suitable formats for Transparent copies include plain ASCII without markup, </a:t>
            </a:r>
            <a:r>
              <a:rPr lang="en-US" sz="1600" dirty="0" err="1"/>
              <a:t>Texinfo</a:t>
            </a:r>
            <a:r>
              <a:rPr lang="en-US" sz="1600" dirty="0"/>
              <a:t> input format, </a:t>
            </a:r>
            <a:r>
              <a:rPr lang="en-US" sz="1600" dirty="0" err="1"/>
              <a:t>LaTeX</a:t>
            </a:r>
            <a:r>
              <a:rPr lang="en-US" sz="1600" dirty="0"/>
              <a:t>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r>
              <a:rPr lang="en-US" sz="1600"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a:p>
            <a:r>
              <a:rPr lang="en-US" sz="1600" dirty="0"/>
              <a:t>The "publisher" means any person or entity that distributes copies of the Document to the public.</a:t>
            </a:r>
          </a:p>
          <a:p>
            <a:r>
              <a:rPr lang="en-US" sz="1600"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r>
              <a:rPr lang="en-US" sz="1600"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r>
              <a:rPr lang="en-US" sz="1600" b="1" dirty="0"/>
              <a:t>2. VERBATIM COPYING</a:t>
            </a:r>
          </a:p>
          <a:p>
            <a:r>
              <a:rPr lang="en-US" sz="1600" dirty="0"/>
              <a:t>You may copy and distribute the Document in any medium, either commercially or </a:t>
            </a:r>
            <a:r>
              <a:rPr lang="en-US" sz="1600" dirty="0" err="1"/>
              <a:t>noncommercially</a:t>
            </a:r>
            <a:r>
              <a:rPr lang="en-US" sz="1600" dirty="0"/>
              <a:t>,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r>
              <a:rPr lang="en-US" sz="1600" dirty="0"/>
              <a:t>You may also lend copies, under the same conditions stated above, and you may publicly display copies.</a:t>
            </a:r>
          </a:p>
          <a:p>
            <a:r>
              <a:rPr lang="en-US" sz="1600" b="1" dirty="0"/>
              <a:t>3. COPYING IN QUANTITY</a:t>
            </a:r>
          </a:p>
          <a:p>
            <a:r>
              <a:rPr lang="en-US" sz="1600"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r>
              <a:rPr lang="en-US" sz="1600" dirty="0"/>
              <a:t>If the required texts for either cover are too voluminous to fit legibly, you should put the first ones listed (as many as fit reasonably) on the actual cover, and continue the rest onto adjacent pages</a:t>
            </a:r>
            <a:r>
              <a:rPr lang="en-US" sz="1600" dirty="0" smtClean="0"/>
              <a:t>.</a:t>
            </a:r>
            <a:endParaRPr lang="en-US" sz="1600" dirty="0"/>
          </a:p>
        </p:txBody>
      </p:sp>
    </p:spTree>
    <p:extLst>
      <p:ext uri="{BB962C8B-B14F-4D97-AF65-F5344CB8AC3E}">
        <p14:creationId xmlns:p14="http://schemas.microsoft.com/office/powerpoint/2010/main" val="39851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86" y="191706"/>
            <a:ext cx="17850717" cy="12895844"/>
          </a:xfrm>
          <a:prstGeom prst="rect">
            <a:avLst/>
          </a:prstGeom>
          <a:noFill/>
        </p:spPr>
        <p:txBody>
          <a:bodyPr wrap="square" rtlCol="0">
            <a:spAutoFit/>
          </a:bodyPr>
          <a:lstStyle/>
          <a:p>
            <a:r>
              <a:rPr lang="en-US" sz="1600" dirty="0" smtClean="0"/>
              <a:t>If </a:t>
            </a:r>
            <a:r>
              <a:rPr lang="en-US" sz="1600" dirty="0"/>
              <a:t>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r>
              <a:rPr lang="en-US" sz="1600" dirty="0"/>
              <a:t>It is requested, but not required, that you contact the authors of the Document well before redistributing any large number of copies, to give them a chance to provide you with an updated version of the Document.</a:t>
            </a:r>
          </a:p>
          <a:p>
            <a:r>
              <a:rPr lang="en-US" sz="1600" b="1" dirty="0"/>
              <a:t>4. MODIFICATIONS</a:t>
            </a:r>
          </a:p>
          <a:p>
            <a:r>
              <a:rPr lang="en-US" sz="1600"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r>
              <a:rPr lang="en-US" sz="1600" dirty="0"/>
              <a:t>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r>
              <a:rPr lang="en-US" sz="1600" dirty="0"/>
              <a:t>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r>
              <a:rPr lang="en-US" sz="1600" dirty="0"/>
              <a:t>C. State on the Title page the name of the publisher of the Modified Version, as the publisher.</a:t>
            </a:r>
          </a:p>
          <a:p>
            <a:r>
              <a:rPr lang="en-US" sz="1600" dirty="0"/>
              <a:t>D. Preserve all the copyright notices of the Document.</a:t>
            </a:r>
          </a:p>
          <a:p>
            <a:r>
              <a:rPr lang="en-US" sz="1600" dirty="0"/>
              <a:t>E. Add an appropriate copyright notice for your modifications adjacent to the other copyright notices.</a:t>
            </a:r>
          </a:p>
          <a:p>
            <a:r>
              <a:rPr lang="en-US" sz="1600" dirty="0"/>
              <a:t>F. Include, immediately after the copyright notices, a license notice giving the public permission to use the Modified Version under the terms of this License, in the form shown in the Addendum below.</a:t>
            </a:r>
          </a:p>
          <a:p>
            <a:r>
              <a:rPr lang="en-US" sz="1600" dirty="0"/>
              <a:t>G. Preserve in that license notice the full lists of Invariant Sections and required Cover Texts given in the Document's license notice.</a:t>
            </a:r>
          </a:p>
          <a:p>
            <a:r>
              <a:rPr lang="en-US" sz="1600" dirty="0"/>
              <a:t>H. Include an unaltered copy of this License.</a:t>
            </a:r>
          </a:p>
          <a:p>
            <a:r>
              <a:rPr lang="en-US" sz="1600" dirty="0"/>
              <a:t>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r>
              <a:rPr lang="en-US" sz="1600" dirty="0"/>
              <a:t>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r>
              <a:rPr lang="en-US" sz="1600" dirty="0"/>
              <a:t>K. For any section Entitled "Acknowledgements" or "Dedications", Preserve the Title of the section, and preserve in the section all the substance and tone of each of the contributor acknowledgements and/or dedications given therein.</a:t>
            </a:r>
          </a:p>
          <a:p>
            <a:r>
              <a:rPr lang="en-US" sz="1600" dirty="0"/>
              <a:t>L. Preserve all the Invariant Sections of the Document, unaltered in their text and in their titles. Section numbers or the equivalent are not considered part of the section titles.</a:t>
            </a:r>
          </a:p>
          <a:p>
            <a:r>
              <a:rPr lang="en-US" sz="1600" dirty="0"/>
              <a:t>M. Delete any section Entitled "Endorsements". Such a section may not be included in the Modified Version.</a:t>
            </a:r>
          </a:p>
          <a:p>
            <a:r>
              <a:rPr lang="en-US" sz="1600" dirty="0"/>
              <a:t>N. Do not retitle any existing section to be Entitled "Endorsements" or to conflict in title with any Invariant Section.</a:t>
            </a:r>
          </a:p>
          <a:p>
            <a:r>
              <a:rPr lang="en-US" sz="1600" dirty="0"/>
              <a:t>O. Preserve any Warranty Disclaimers.</a:t>
            </a:r>
          </a:p>
          <a:p>
            <a:r>
              <a:rPr lang="en-US" sz="1600"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r>
              <a:rPr lang="en-US" sz="1600"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a:p>
            <a:r>
              <a:rPr lang="en-US" sz="1600"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r>
              <a:rPr lang="en-US" sz="1600" dirty="0"/>
              <a:t>The author(s) and publisher(s) of the Document do not by this License give permission to use their names for publicity for or to assert or imply endorsement of any Modified Version.</a:t>
            </a:r>
          </a:p>
          <a:p>
            <a:r>
              <a:rPr lang="en-US" sz="1600" b="1" dirty="0"/>
              <a:t>5. COMBINING DOCUMENTS</a:t>
            </a:r>
          </a:p>
          <a:p>
            <a:r>
              <a:rPr lang="en-US" sz="1600"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r>
              <a:rPr lang="en-US" sz="1600"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r>
              <a:rPr lang="en-US" sz="1600"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r>
              <a:rPr lang="en-US" sz="1600" b="1" dirty="0"/>
              <a:t>6. COLLECTIONS OF DOCUMENTS</a:t>
            </a:r>
          </a:p>
          <a:p>
            <a:r>
              <a:rPr lang="en-US" sz="1600"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r>
              <a:rPr lang="en-US" sz="1600"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r>
              <a:rPr lang="en-US" sz="1600" dirty="0" smtClean="0"/>
              <a:t>.</a:t>
            </a:r>
            <a:endParaRPr lang="en-US" sz="1600" dirty="0"/>
          </a:p>
        </p:txBody>
      </p:sp>
    </p:spTree>
    <p:extLst>
      <p:ext uri="{BB962C8B-B14F-4D97-AF65-F5344CB8AC3E}">
        <p14:creationId xmlns:p14="http://schemas.microsoft.com/office/powerpoint/2010/main" val="60022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46" y="191706"/>
            <a:ext cx="17850718" cy="9694966"/>
          </a:xfrm>
          <a:prstGeom prst="rect">
            <a:avLst/>
          </a:prstGeom>
          <a:noFill/>
        </p:spPr>
        <p:txBody>
          <a:bodyPr wrap="square" rtlCol="0">
            <a:spAutoFit/>
          </a:bodyPr>
          <a:lstStyle/>
          <a:p>
            <a:r>
              <a:rPr lang="en-US" sz="1600" b="1" dirty="0"/>
              <a:t>7. AGGREGATION WITH INDEPENDENT WORKS</a:t>
            </a:r>
          </a:p>
          <a:p>
            <a:r>
              <a:rPr lang="en-US" sz="1600"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r>
              <a:rPr lang="en-US" sz="1600"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r>
              <a:rPr lang="en-US" sz="1600" b="1" dirty="0"/>
              <a:t>8. TRANSLATION</a:t>
            </a:r>
          </a:p>
          <a:p>
            <a:r>
              <a:rPr lang="en-US" sz="1600"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r>
              <a:rPr lang="en-US" sz="1600" dirty="0"/>
              <a:t>If a section in the Document is Entitled "Acknowledgements", "Dedications", or "History", the requirement (section 4) to Preserve its Title (section 1) will typically require changing the actual title.</a:t>
            </a:r>
          </a:p>
          <a:p>
            <a:r>
              <a:rPr lang="en-US" sz="1600" b="1" dirty="0"/>
              <a:t>9. TERMINATION</a:t>
            </a:r>
          </a:p>
          <a:p>
            <a:r>
              <a:rPr lang="en-US" sz="1600" dirty="0"/>
              <a:t>You may not copy, modify, sublicense, or distribute the Document except as expressly provided under this License. Any attempt otherwise to copy, modify, sublicense, or distribute it is void, and will automatically terminate your rights under this License.</a:t>
            </a:r>
          </a:p>
          <a:p>
            <a:r>
              <a:rPr lang="en-US" sz="1600"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r>
              <a:rPr lang="en-US" sz="1600"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r>
              <a:rPr lang="en-US" sz="1600"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r>
              <a:rPr lang="en-US" sz="1600" b="1" dirty="0"/>
              <a:t>10. FUTURE REVISIONS OF THIS LICENSE</a:t>
            </a:r>
          </a:p>
          <a:p>
            <a:r>
              <a:rPr lang="en-US" sz="1600" dirty="0"/>
              <a:t>The Free Software Foundation may publish new, revised versions of the GNU Free Documentation License from time to time. Such new versions will be similar in spirit to the present version, but may differ in detail to address new problems or concerns. See </a:t>
            </a:r>
            <a:r>
              <a:rPr lang="en-US" sz="1600" u="sng" dirty="0">
                <a:hlinkClick r:id="rId2"/>
              </a:rPr>
              <a:t>http://www.gnu.org/copyleft/.</a:t>
            </a:r>
          </a:p>
          <a:p>
            <a:r>
              <a:rPr lang="en-US" sz="1600"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r>
              <a:rPr lang="en-US" sz="1600" b="1" dirty="0"/>
              <a:t>11. RELICENSING</a:t>
            </a:r>
          </a:p>
          <a:p>
            <a:r>
              <a:rPr lang="en-US" sz="1600" dirty="0"/>
              <a:t>"Massive </a:t>
            </a:r>
            <a:r>
              <a:rPr lang="en-US" sz="1600" dirty="0" err="1"/>
              <a:t>Multiauthor</a:t>
            </a:r>
            <a:r>
              <a:rPr lang="en-US" sz="1600" dirty="0"/>
              <a:t> Collaboration Site" (or "MMC Site") means any World Wide Web server that publishes copyrightable works and also provides prominent facilities for anybody to edit those works. A public wiki that anybody can edit is an example of such a server. A "Massive </a:t>
            </a:r>
            <a:r>
              <a:rPr lang="en-US" sz="1600" dirty="0" err="1"/>
              <a:t>Multiauthor</a:t>
            </a:r>
            <a:r>
              <a:rPr lang="en-US" sz="1600" dirty="0"/>
              <a:t> Collaboration" (or "MMC") contained in the site means any set of copyrightable works thus published on the MMC site.</a:t>
            </a:r>
          </a:p>
          <a:p>
            <a:r>
              <a:rPr lang="en-US" sz="1600" dirty="0"/>
              <a:t>"CC-BY-SA" means the Creative Commons Attribution-Share Alike 3.0 license published by Creative Commons Corporation, a not-for-profit corporation with a principal place of business in San Francisco, California, as well as future </a:t>
            </a:r>
            <a:r>
              <a:rPr lang="en-US" sz="1600" dirty="0" err="1"/>
              <a:t>copyleft</a:t>
            </a:r>
            <a:r>
              <a:rPr lang="en-US" sz="1600" dirty="0"/>
              <a:t> versions of that license published by that same organization.</a:t>
            </a:r>
          </a:p>
          <a:p>
            <a:r>
              <a:rPr lang="en-US" sz="1600" dirty="0"/>
              <a:t>"Incorporate" means to publish or republish a Document, in whole or in part, as part of another Document.</a:t>
            </a:r>
          </a:p>
          <a:p>
            <a:r>
              <a:rPr lang="en-US" sz="1600"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r>
              <a:rPr lang="en-US" sz="1600" dirty="0"/>
              <a:t>The operator of an MMC Site may republish an MMC contained in the site under CC-BY-SA on the same site at any time before August 1, 2009, provided the MMC is eligible for relicensing.</a:t>
            </a:r>
          </a:p>
          <a:p>
            <a:endParaRPr lang="en-US" sz="1600" dirty="0"/>
          </a:p>
          <a:p>
            <a:endParaRPr lang="en-US" sz="1600" dirty="0"/>
          </a:p>
        </p:txBody>
      </p:sp>
    </p:spTree>
    <p:extLst>
      <p:ext uri="{BB962C8B-B14F-4D97-AF65-F5344CB8AC3E}">
        <p14:creationId xmlns:p14="http://schemas.microsoft.com/office/powerpoint/2010/main" val="4096097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TotalTime>
  <Words>4284</Words>
  <Application>Microsoft Macintosh PowerPoint</Application>
  <PresentationFormat>Custom</PresentationFormat>
  <Paragraphs>105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Derivation for Time Dependent Gas Mixture in a Perfectly Stirred Reactor</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Example: ABC reactor</dc:title>
  <dc:creator>max  plomer</dc:creator>
  <cp:lastModifiedBy>max  plomer</cp:lastModifiedBy>
  <cp:revision>35</cp:revision>
  <dcterms:created xsi:type="dcterms:W3CDTF">2014-04-11T01:13:13Z</dcterms:created>
  <dcterms:modified xsi:type="dcterms:W3CDTF">2014-04-21T22:48:00Z</dcterms:modified>
</cp:coreProperties>
</file>