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8654B"/>
    <a:srgbClr val="F8F7E6"/>
    <a:srgbClr val="98B9B7"/>
    <a:srgbClr val="F46523"/>
    <a:srgbClr val="DED9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0397" autoAdjust="0"/>
    <p:restoredTop sz="94660"/>
  </p:normalViewPr>
  <p:slideViewPr>
    <p:cSldViewPr snapToGrid="0" snapToObjects="1">
      <p:cViewPr>
        <p:scale>
          <a:sx n="25" d="100"/>
          <a:sy n="25" d="100"/>
        </p:scale>
        <p:origin x="-2472" y="-67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image" Target="../media/image2.emf"/><Relationship Id="rId2"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4162BC-F324-E247-888D-909E9A103E77}"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424365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162BC-F324-E247-888D-909E9A103E77}"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179365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162BC-F324-E247-888D-909E9A103E77}"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401626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162BC-F324-E247-888D-909E9A103E77}"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160115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4162BC-F324-E247-888D-909E9A103E77}"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84401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4162BC-F324-E247-888D-909E9A103E77}"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198377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4162BC-F324-E247-888D-909E9A103E77}" type="datetimeFigureOut">
              <a:rPr lang="en-US" smtClean="0"/>
              <a:t>4/21/14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297836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4162BC-F324-E247-888D-909E9A103E77}" type="datetimeFigureOut">
              <a:rPr lang="en-US" smtClean="0"/>
              <a:t>4/21/14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23422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162BC-F324-E247-888D-909E9A103E77}" type="datetimeFigureOut">
              <a:rPr lang="en-US" smtClean="0"/>
              <a:t>4/21/14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168346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4162BC-F324-E247-888D-909E9A103E77}"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347266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4162BC-F324-E247-888D-909E9A103E77}"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71950-D652-2845-80B0-CA3085CCAC18}" type="slidenum">
              <a:rPr lang="en-US" smtClean="0"/>
              <a:t>‹#›</a:t>
            </a:fld>
            <a:endParaRPr lang="en-US"/>
          </a:p>
        </p:txBody>
      </p:sp>
    </p:spTree>
    <p:extLst>
      <p:ext uri="{BB962C8B-B14F-4D97-AF65-F5344CB8AC3E}">
        <p14:creationId xmlns:p14="http://schemas.microsoft.com/office/powerpoint/2010/main" val="3911475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9C4162BC-F324-E247-888D-909E9A103E77}" type="datetimeFigureOut">
              <a:rPr lang="en-US" smtClean="0"/>
              <a:t>4/21/14</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1371950-D652-2845-80B0-CA3085CCAC18}" type="slidenum">
              <a:rPr lang="en-US" smtClean="0"/>
              <a:t>‹#›</a:t>
            </a:fld>
            <a:endParaRPr lang="en-US"/>
          </a:p>
        </p:txBody>
      </p:sp>
    </p:spTree>
    <p:extLst>
      <p:ext uri="{BB962C8B-B14F-4D97-AF65-F5344CB8AC3E}">
        <p14:creationId xmlns:p14="http://schemas.microsoft.com/office/powerpoint/2010/main" val="185391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hyperlink" Target="mailto:maxplomer@gmail.com" TargetMode="External"/></Relationships>
</file>

<file path=ppt/slides/_rels/slide2.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image" Target="../media/image6.jpg"/><Relationship Id="rId13" Type="http://schemas.openxmlformats.org/officeDocument/2006/relationships/image" Target="../media/image7.png"/><Relationship Id="rId14" Type="http://schemas.openxmlformats.org/officeDocument/2006/relationships/oleObject" Target="../embeddings/oleObject5.bin"/><Relationship Id="rId15" Type="http://schemas.openxmlformats.org/officeDocument/2006/relationships/oleObject" Target="../embeddings/oleObject6.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1.jpg"/><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emf"/><Relationship Id="rId8" Type="http://schemas.openxmlformats.org/officeDocument/2006/relationships/oleObject" Target="../embeddings/oleObject3.bin"/><Relationship Id="rId9" Type="http://schemas.openxmlformats.org/officeDocument/2006/relationships/image" Target="../media/image4.emf"/><Relationship Id="rId10"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s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copyle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ex_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8312" y="2723601"/>
            <a:ext cx="927100" cy="1409700"/>
          </a:xfrm>
          <a:prstGeom prst="rect">
            <a:avLst/>
          </a:prstGeom>
        </p:spPr>
      </p:pic>
      <p:sp>
        <p:nvSpPr>
          <p:cNvPr id="5" name="Rectangle 4"/>
          <p:cNvSpPr/>
          <p:nvPr/>
        </p:nvSpPr>
        <p:spPr>
          <a:xfrm>
            <a:off x="747084" y="440013"/>
            <a:ext cx="31564310" cy="2315961"/>
          </a:xfrm>
          <a:prstGeom prst="rect">
            <a:avLst/>
          </a:prstGeom>
          <a:solidFill>
            <a:srgbClr val="DED99D"/>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Title 1"/>
          <p:cNvSpPr txBox="1">
            <a:spLocks/>
          </p:cNvSpPr>
          <p:nvPr/>
        </p:nvSpPr>
        <p:spPr>
          <a:xfrm>
            <a:off x="0" y="-241238"/>
            <a:ext cx="32918400" cy="2827064"/>
          </a:xfrm>
          <a:prstGeom prst="rect">
            <a:avLst/>
          </a:prstGeom>
        </p:spPr>
        <p:txBody>
          <a:bodyPr vert="horz" lIns="313502" tIns="156751" rIns="313502" bIns="156751" rtlCol="0" anchor="ctr">
            <a:normAutofit/>
          </a:bodyPr>
          <a:lstStyle>
            <a:lvl1pPr algn="ctr" defTabSz="1567510" rtl="0" eaLnBrk="1" latinLnBrk="0" hangingPunct="1">
              <a:spcBef>
                <a:spcPct val="0"/>
              </a:spcBef>
              <a:buNone/>
              <a:defRPr sz="15100" kern="1200">
                <a:solidFill>
                  <a:schemeClr val="tx1"/>
                </a:solidFill>
                <a:latin typeface="+mj-lt"/>
                <a:ea typeface="+mj-ea"/>
                <a:cs typeface="+mj-cs"/>
              </a:defRPr>
            </a:lvl1pPr>
          </a:lstStyle>
          <a:p>
            <a:r>
              <a:rPr lang="en-US" sz="6000" smtClean="0"/>
              <a:t>Software to Calculate Reaction Rates in Clean Energy Fuels Using High-level Programming Language</a:t>
            </a:r>
            <a:endParaRPr lang="en-US" sz="6000" dirty="0"/>
          </a:p>
        </p:txBody>
      </p:sp>
      <p:sp>
        <p:nvSpPr>
          <p:cNvPr id="7" name="TextBox 6"/>
          <p:cNvSpPr txBox="1"/>
          <p:nvPr/>
        </p:nvSpPr>
        <p:spPr>
          <a:xfrm>
            <a:off x="12540778" y="3049507"/>
            <a:ext cx="7377794" cy="1046440"/>
          </a:xfrm>
          <a:prstGeom prst="rect">
            <a:avLst/>
          </a:prstGeom>
          <a:noFill/>
        </p:spPr>
        <p:txBody>
          <a:bodyPr wrap="square" rtlCol="0">
            <a:spAutoFit/>
          </a:bodyPr>
          <a:lstStyle/>
          <a:p>
            <a:r>
              <a:rPr lang="en-US" dirty="0" err="1" smtClean="0">
                <a:solidFill>
                  <a:srgbClr val="F46523"/>
                </a:solidFill>
              </a:rPr>
              <a:t>Combustion</a:t>
            </a:r>
            <a:r>
              <a:rPr lang="en-US" dirty="0" err="1" smtClean="0"/>
              <a:t>Help.com</a:t>
            </a:r>
            <a:endParaRPr lang="en-US" sz="3200" dirty="0"/>
          </a:p>
        </p:txBody>
      </p:sp>
      <p:sp>
        <p:nvSpPr>
          <p:cNvPr id="8" name="TextBox 7"/>
          <p:cNvSpPr txBox="1"/>
          <p:nvPr/>
        </p:nvSpPr>
        <p:spPr>
          <a:xfrm>
            <a:off x="1008564" y="1946252"/>
            <a:ext cx="7881739" cy="584776"/>
          </a:xfrm>
          <a:prstGeom prst="rect">
            <a:avLst/>
          </a:prstGeom>
          <a:noFill/>
        </p:spPr>
        <p:txBody>
          <a:bodyPr wrap="square" rtlCol="0">
            <a:spAutoFit/>
          </a:bodyPr>
          <a:lstStyle/>
          <a:p>
            <a:r>
              <a:rPr lang="en-US" sz="3200" dirty="0" smtClean="0"/>
              <a:t>Reverse Engineered from Industry Software.</a:t>
            </a:r>
            <a:endParaRPr lang="en-US" sz="3200" dirty="0"/>
          </a:p>
        </p:txBody>
      </p:sp>
      <p:sp>
        <p:nvSpPr>
          <p:cNvPr id="9" name="TextBox 8"/>
          <p:cNvSpPr txBox="1"/>
          <p:nvPr/>
        </p:nvSpPr>
        <p:spPr>
          <a:xfrm>
            <a:off x="9039719" y="1946252"/>
            <a:ext cx="23234320" cy="584776"/>
          </a:xfrm>
          <a:prstGeom prst="rect">
            <a:avLst/>
          </a:prstGeom>
          <a:noFill/>
        </p:spPr>
        <p:txBody>
          <a:bodyPr wrap="square" rtlCol="0">
            <a:spAutoFit/>
          </a:bodyPr>
          <a:lstStyle/>
          <a:p>
            <a:r>
              <a:rPr lang="en-US" sz="3200" dirty="0" smtClean="0"/>
              <a:t>Goal: To simplify software to make easier to understand and facilitate collaborate, and to create an educational tool to promote learning.  </a:t>
            </a:r>
            <a:endParaRPr lang="en-US" sz="3200" dirty="0"/>
          </a:p>
        </p:txBody>
      </p:sp>
      <p:sp>
        <p:nvSpPr>
          <p:cNvPr id="10" name="Rectangle 9"/>
          <p:cNvSpPr/>
          <p:nvPr/>
        </p:nvSpPr>
        <p:spPr>
          <a:xfrm>
            <a:off x="24722509" y="3271289"/>
            <a:ext cx="4182154" cy="584776"/>
          </a:xfrm>
          <a:prstGeom prst="rect">
            <a:avLst/>
          </a:prstGeom>
        </p:spPr>
        <p:txBody>
          <a:bodyPr wrap="none">
            <a:spAutoFit/>
          </a:bodyPr>
          <a:lstStyle/>
          <a:p>
            <a:r>
              <a:rPr lang="en-US" sz="3200" dirty="0" err="1" smtClean="0"/>
              <a:t>maxplomer@gmail.com</a:t>
            </a:r>
            <a:endParaRPr lang="en-US" sz="3200" dirty="0"/>
          </a:p>
        </p:txBody>
      </p:sp>
      <p:sp>
        <p:nvSpPr>
          <p:cNvPr id="11" name="Rectangle 10"/>
          <p:cNvSpPr/>
          <p:nvPr/>
        </p:nvSpPr>
        <p:spPr>
          <a:xfrm>
            <a:off x="4624440" y="3271289"/>
            <a:ext cx="2200242" cy="584776"/>
          </a:xfrm>
          <a:prstGeom prst="rect">
            <a:avLst/>
          </a:prstGeom>
        </p:spPr>
        <p:txBody>
          <a:bodyPr wrap="none">
            <a:spAutoFit/>
          </a:bodyPr>
          <a:lstStyle/>
          <a:p>
            <a:r>
              <a:rPr lang="en-US" sz="3200" dirty="0" smtClean="0"/>
              <a:t>Max Plomer</a:t>
            </a:r>
            <a:endParaRPr lang="en-US" sz="3200" dirty="0"/>
          </a:p>
        </p:txBody>
      </p:sp>
      <p:sp>
        <p:nvSpPr>
          <p:cNvPr id="12" name="TextBox 11"/>
          <p:cNvSpPr txBox="1"/>
          <p:nvPr/>
        </p:nvSpPr>
        <p:spPr>
          <a:xfrm>
            <a:off x="3138002" y="6764368"/>
            <a:ext cx="25106798" cy="9633407"/>
          </a:xfrm>
          <a:prstGeom prst="rect">
            <a:avLst/>
          </a:prstGeom>
          <a:noFill/>
        </p:spPr>
        <p:txBody>
          <a:bodyPr wrap="square" rtlCol="0">
            <a:spAutoFit/>
          </a:bodyPr>
          <a:lstStyle/>
          <a:p>
            <a:r>
              <a:rPr lang="en-US" dirty="0"/>
              <a:t> Copyright (C)  2014  Max Plomer.</a:t>
            </a:r>
          </a:p>
          <a:p>
            <a:r>
              <a:rPr lang="en-US" dirty="0"/>
              <a:t>    Permission is granted to copy, distribute and/or modify this document</a:t>
            </a:r>
          </a:p>
          <a:p>
            <a:r>
              <a:rPr lang="en-US" dirty="0"/>
              <a:t>    under the terms of the GNU Free Documentation License, Version 1.3</a:t>
            </a:r>
          </a:p>
          <a:p>
            <a:r>
              <a:rPr lang="en-US" dirty="0"/>
              <a:t>    or any later version published by the Free Software Foundation;</a:t>
            </a:r>
          </a:p>
          <a:p>
            <a:r>
              <a:rPr lang="en-US" dirty="0"/>
              <a:t>    with no Invariant Sections, no Front-Cover Texts, and no Back-Cover Texts.</a:t>
            </a:r>
          </a:p>
          <a:p>
            <a:r>
              <a:rPr lang="en-US" dirty="0"/>
              <a:t>    A copy of the license is included in the section entitled "GNU</a:t>
            </a:r>
          </a:p>
          <a:p>
            <a:r>
              <a:rPr lang="en-US" dirty="0"/>
              <a:t>    Free Documentation License"</a:t>
            </a:r>
            <a:r>
              <a:rPr lang="en-US" dirty="0"/>
              <a:t>.</a:t>
            </a:r>
          </a:p>
          <a:p>
            <a:r>
              <a:rPr lang="en-US" dirty="0"/>
              <a:t>    Contact info for Max Plomer</a:t>
            </a:r>
          </a:p>
          <a:p>
            <a:r>
              <a:rPr lang="en-US" dirty="0"/>
              <a:t>    email: </a:t>
            </a:r>
            <a:r>
              <a:rPr lang="en-US" u="sng" dirty="0">
                <a:hlinkClick r:id="rId3"/>
              </a:rPr>
              <a:t>maxplomer@gmail.com</a:t>
            </a:r>
            <a:endParaRPr lang="en-US" dirty="0"/>
          </a:p>
          <a:p>
            <a:r>
              <a:rPr lang="en-US"/>
              <a:t>    cell: 203-945-8606</a:t>
            </a:r>
            <a:endParaRPr lang="en-US" dirty="0"/>
          </a:p>
        </p:txBody>
      </p:sp>
    </p:spTree>
    <p:extLst>
      <p:ext uri="{BB962C8B-B14F-4D97-AF65-F5344CB8AC3E}">
        <p14:creationId xmlns:p14="http://schemas.microsoft.com/office/powerpoint/2010/main" val="179385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ndex_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8312" y="2723601"/>
            <a:ext cx="927100" cy="1409700"/>
          </a:xfrm>
          <a:prstGeom prst="rect">
            <a:avLst/>
          </a:prstGeom>
        </p:spPr>
      </p:pic>
      <p:sp>
        <p:nvSpPr>
          <p:cNvPr id="4" name="Rectangle 3"/>
          <p:cNvSpPr/>
          <p:nvPr/>
        </p:nvSpPr>
        <p:spPr>
          <a:xfrm>
            <a:off x="747084" y="440013"/>
            <a:ext cx="31564310" cy="2315961"/>
          </a:xfrm>
          <a:prstGeom prst="rect">
            <a:avLst/>
          </a:prstGeom>
          <a:solidFill>
            <a:srgbClr val="DED99D"/>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41238"/>
            <a:ext cx="32918400" cy="2827064"/>
          </a:xfrm>
        </p:spPr>
        <p:txBody>
          <a:bodyPr>
            <a:normAutofit/>
          </a:bodyPr>
          <a:lstStyle/>
          <a:p>
            <a:r>
              <a:rPr lang="en-US" sz="6000" dirty="0" smtClean="0"/>
              <a:t>Software </a:t>
            </a:r>
            <a:r>
              <a:rPr lang="en-US" sz="6000" dirty="0"/>
              <a:t>to C</a:t>
            </a:r>
            <a:r>
              <a:rPr lang="en-US" sz="6000" dirty="0" smtClean="0"/>
              <a:t>alculate Reaction Rates </a:t>
            </a:r>
            <a:r>
              <a:rPr lang="en-US" sz="6000" dirty="0"/>
              <a:t>in </a:t>
            </a:r>
            <a:r>
              <a:rPr lang="en-US" sz="6000" dirty="0" smtClean="0"/>
              <a:t>Clean Energy Fuels Using High-level Programming Language</a:t>
            </a:r>
            <a:endParaRPr lang="en-US" sz="6000" dirty="0"/>
          </a:p>
        </p:txBody>
      </p:sp>
      <p:sp>
        <p:nvSpPr>
          <p:cNvPr id="5" name="TextBox 4"/>
          <p:cNvSpPr txBox="1"/>
          <p:nvPr/>
        </p:nvSpPr>
        <p:spPr>
          <a:xfrm>
            <a:off x="12540778" y="3049507"/>
            <a:ext cx="7377794" cy="1046440"/>
          </a:xfrm>
          <a:prstGeom prst="rect">
            <a:avLst/>
          </a:prstGeom>
          <a:noFill/>
        </p:spPr>
        <p:txBody>
          <a:bodyPr wrap="square" rtlCol="0">
            <a:spAutoFit/>
          </a:bodyPr>
          <a:lstStyle/>
          <a:p>
            <a:r>
              <a:rPr lang="en-US" dirty="0" err="1" smtClean="0">
                <a:solidFill>
                  <a:srgbClr val="F46523"/>
                </a:solidFill>
              </a:rPr>
              <a:t>Combustion</a:t>
            </a:r>
            <a:r>
              <a:rPr lang="en-US" dirty="0" err="1" smtClean="0"/>
              <a:t>Help.com</a:t>
            </a:r>
            <a:endParaRPr lang="en-US" sz="3200" dirty="0"/>
          </a:p>
        </p:txBody>
      </p:sp>
      <p:sp>
        <p:nvSpPr>
          <p:cNvPr id="6" name="TextBox 5"/>
          <p:cNvSpPr txBox="1"/>
          <p:nvPr/>
        </p:nvSpPr>
        <p:spPr>
          <a:xfrm>
            <a:off x="1008564" y="1946252"/>
            <a:ext cx="7881739" cy="584776"/>
          </a:xfrm>
          <a:prstGeom prst="rect">
            <a:avLst/>
          </a:prstGeom>
          <a:noFill/>
        </p:spPr>
        <p:txBody>
          <a:bodyPr wrap="square" rtlCol="0">
            <a:spAutoFit/>
          </a:bodyPr>
          <a:lstStyle/>
          <a:p>
            <a:r>
              <a:rPr lang="en-US" sz="3200" dirty="0" smtClean="0"/>
              <a:t>Reverse Engineered from Industry Software.</a:t>
            </a:r>
            <a:endParaRPr lang="en-US" sz="3200" dirty="0"/>
          </a:p>
        </p:txBody>
      </p:sp>
      <p:sp>
        <p:nvSpPr>
          <p:cNvPr id="7" name="TextBox 6"/>
          <p:cNvSpPr txBox="1"/>
          <p:nvPr/>
        </p:nvSpPr>
        <p:spPr>
          <a:xfrm>
            <a:off x="9039719" y="1946252"/>
            <a:ext cx="23234320" cy="584776"/>
          </a:xfrm>
          <a:prstGeom prst="rect">
            <a:avLst/>
          </a:prstGeom>
          <a:noFill/>
        </p:spPr>
        <p:txBody>
          <a:bodyPr wrap="square" rtlCol="0">
            <a:spAutoFit/>
          </a:bodyPr>
          <a:lstStyle/>
          <a:p>
            <a:r>
              <a:rPr lang="en-US" sz="3200" dirty="0" smtClean="0"/>
              <a:t>Goal: To simplify software to make easier to understand and facilitate collaborate, and to create an educational tool to promote learning.  </a:t>
            </a:r>
            <a:endParaRPr lang="en-US" sz="3200" dirty="0"/>
          </a:p>
        </p:txBody>
      </p:sp>
      <p:sp>
        <p:nvSpPr>
          <p:cNvPr id="9" name="Rectangle 8"/>
          <p:cNvSpPr/>
          <p:nvPr/>
        </p:nvSpPr>
        <p:spPr>
          <a:xfrm>
            <a:off x="24722509" y="3271289"/>
            <a:ext cx="4182154" cy="584776"/>
          </a:xfrm>
          <a:prstGeom prst="rect">
            <a:avLst/>
          </a:prstGeom>
        </p:spPr>
        <p:txBody>
          <a:bodyPr wrap="none">
            <a:spAutoFit/>
          </a:bodyPr>
          <a:lstStyle/>
          <a:p>
            <a:r>
              <a:rPr lang="en-US" sz="3200" dirty="0" err="1" smtClean="0"/>
              <a:t>maxplomer@gmail.com</a:t>
            </a:r>
            <a:endParaRPr lang="en-US" sz="3200" dirty="0"/>
          </a:p>
        </p:txBody>
      </p:sp>
      <p:sp>
        <p:nvSpPr>
          <p:cNvPr id="10" name="Rectangle 9"/>
          <p:cNvSpPr/>
          <p:nvPr/>
        </p:nvSpPr>
        <p:spPr>
          <a:xfrm>
            <a:off x="4624440" y="3271289"/>
            <a:ext cx="2200242" cy="584776"/>
          </a:xfrm>
          <a:prstGeom prst="rect">
            <a:avLst/>
          </a:prstGeom>
        </p:spPr>
        <p:txBody>
          <a:bodyPr wrap="none">
            <a:spAutoFit/>
          </a:bodyPr>
          <a:lstStyle/>
          <a:p>
            <a:r>
              <a:rPr lang="en-US" sz="3200" dirty="0" smtClean="0"/>
              <a:t>Max Plomer</a:t>
            </a:r>
            <a:endParaRPr lang="en-US" sz="3200" dirty="0"/>
          </a:p>
        </p:txBody>
      </p:sp>
      <p:sp>
        <p:nvSpPr>
          <p:cNvPr id="11" name="Rounded Rectangle 10"/>
          <p:cNvSpPr/>
          <p:nvPr/>
        </p:nvSpPr>
        <p:spPr>
          <a:xfrm>
            <a:off x="704753" y="5842175"/>
            <a:ext cx="9031602" cy="2709464"/>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2032794" y="5842175"/>
            <a:ext cx="9031602" cy="2709464"/>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23369897" y="5842175"/>
            <a:ext cx="9031602" cy="2709464"/>
          </a:xfrm>
          <a:prstGeom prst="roundRect">
            <a:avLst/>
          </a:prstGeom>
          <a:solidFill>
            <a:srgbClr val="98B9B7"/>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89551" y="5672840"/>
            <a:ext cx="8727791" cy="2862322"/>
          </a:xfrm>
          <a:prstGeom prst="rect">
            <a:avLst/>
          </a:prstGeom>
          <a:noFill/>
        </p:spPr>
        <p:txBody>
          <a:bodyPr wrap="square" rtlCol="0">
            <a:spAutoFit/>
          </a:bodyPr>
          <a:lstStyle/>
          <a:p>
            <a:r>
              <a:rPr lang="en-US" sz="6000" dirty="0" smtClean="0"/>
              <a:t>Read fuel mechanism</a:t>
            </a:r>
            <a:r>
              <a:rPr lang="en-US" sz="6000" dirty="0"/>
              <a:t>, </a:t>
            </a:r>
            <a:r>
              <a:rPr lang="en-US" sz="6000" dirty="0" smtClean="0"/>
              <a:t>stores values </a:t>
            </a:r>
            <a:r>
              <a:rPr lang="en-US" sz="6000" dirty="0"/>
              <a:t>into intermediate variables</a:t>
            </a:r>
          </a:p>
        </p:txBody>
      </p:sp>
      <p:sp>
        <p:nvSpPr>
          <p:cNvPr id="17" name="Right Arrow 16"/>
          <p:cNvSpPr/>
          <p:nvPr/>
        </p:nvSpPr>
        <p:spPr>
          <a:xfrm>
            <a:off x="9753289" y="6646543"/>
            <a:ext cx="2262572" cy="11430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21081329" y="6646543"/>
            <a:ext cx="2262572" cy="11430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2427395" y="5672840"/>
            <a:ext cx="8727791" cy="2862322"/>
          </a:xfrm>
          <a:prstGeom prst="rect">
            <a:avLst/>
          </a:prstGeom>
          <a:noFill/>
        </p:spPr>
        <p:txBody>
          <a:bodyPr wrap="square" rtlCol="0">
            <a:spAutoFit/>
          </a:bodyPr>
          <a:lstStyle/>
          <a:p>
            <a:r>
              <a:rPr lang="en-US" sz="6000" dirty="0" smtClean="0"/>
              <a:t>Print code to calculate reaction rates, can stand alone as it’s own program </a:t>
            </a:r>
            <a:endParaRPr lang="en-US" sz="6000" dirty="0"/>
          </a:p>
        </p:txBody>
      </p:sp>
      <p:sp>
        <p:nvSpPr>
          <p:cNvPr id="20" name="TextBox 19"/>
          <p:cNvSpPr txBox="1"/>
          <p:nvPr/>
        </p:nvSpPr>
        <p:spPr>
          <a:xfrm>
            <a:off x="1025498" y="4233862"/>
            <a:ext cx="8727791" cy="1015663"/>
          </a:xfrm>
          <a:prstGeom prst="rect">
            <a:avLst/>
          </a:prstGeom>
          <a:noFill/>
        </p:spPr>
        <p:txBody>
          <a:bodyPr wrap="square" rtlCol="0">
            <a:spAutoFit/>
          </a:bodyPr>
          <a:lstStyle/>
          <a:p>
            <a:r>
              <a:rPr lang="en-US" sz="6000" u="sng" dirty="0" smtClean="0"/>
              <a:t>Software Flow Chart</a:t>
            </a:r>
            <a:endParaRPr lang="en-US" sz="6000" u="sng" dirty="0"/>
          </a:p>
        </p:txBody>
      </p:sp>
      <p:sp>
        <p:nvSpPr>
          <p:cNvPr id="22" name="TextBox 21"/>
          <p:cNvSpPr txBox="1"/>
          <p:nvPr/>
        </p:nvSpPr>
        <p:spPr>
          <a:xfrm>
            <a:off x="23978725" y="6159162"/>
            <a:ext cx="8727791" cy="1938992"/>
          </a:xfrm>
          <a:prstGeom prst="rect">
            <a:avLst/>
          </a:prstGeom>
          <a:noFill/>
        </p:spPr>
        <p:txBody>
          <a:bodyPr wrap="square" rtlCol="0">
            <a:spAutoFit/>
          </a:bodyPr>
          <a:lstStyle/>
          <a:p>
            <a:r>
              <a:rPr lang="en-US" sz="6000" dirty="0" smtClean="0"/>
              <a:t>Reactor simulations call reaction rate functions</a:t>
            </a:r>
            <a:endParaRPr lang="en-US" sz="6000" dirty="0"/>
          </a:p>
        </p:txBody>
      </p:sp>
      <p:sp>
        <p:nvSpPr>
          <p:cNvPr id="12" name="Rounded Rectangle 11"/>
          <p:cNvSpPr/>
          <p:nvPr/>
        </p:nvSpPr>
        <p:spPr>
          <a:xfrm>
            <a:off x="260544" y="8551638"/>
            <a:ext cx="10566728" cy="13068547"/>
          </a:xfrm>
          <a:prstGeom prst="roundRect">
            <a:avLst>
              <a:gd name="adj" fmla="val 5753"/>
            </a:avLst>
          </a:prstGeom>
          <a:solidFill>
            <a:srgbClr val="F8F7E6"/>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1176712" y="8535162"/>
            <a:ext cx="10566728" cy="13068547"/>
          </a:xfrm>
          <a:prstGeom prst="roundRect">
            <a:avLst>
              <a:gd name="adj" fmla="val 5753"/>
            </a:avLst>
          </a:prstGeom>
          <a:solidFill>
            <a:srgbClr val="F8F7E6"/>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2107911" y="8535162"/>
            <a:ext cx="10566728" cy="13068547"/>
          </a:xfrm>
          <a:prstGeom prst="roundRect">
            <a:avLst>
              <a:gd name="adj" fmla="val 5753"/>
            </a:avLst>
          </a:prstGeom>
          <a:solidFill>
            <a:srgbClr val="F8F7E6"/>
          </a:solidFill>
          <a:ln>
            <a:solidFill>
              <a:srgbClr val="68654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149281" y="8956153"/>
            <a:ext cx="9773254" cy="2062103"/>
          </a:xfrm>
          <a:prstGeom prst="rect">
            <a:avLst/>
          </a:prstGeom>
          <a:noFill/>
        </p:spPr>
        <p:txBody>
          <a:bodyPr wrap="square" rtlCol="0">
            <a:spAutoFit/>
          </a:bodyPr>
          <a:lstStyle/>
          <a:p>
            <a:r>
              <a:rPr lang="en-US" sz="3200" dirty="0" smtClean="0"/>
              <a:t>Mechanism file </a:t>
            </a:r>
            <a:r>
              <a:rPr lang="en-US" sz="3200" dirty="0"/>
              <a:t>includes NASA polynomials for thermodynamic data, where 7 numbers are used to calculate quantities such as specific heat, enthalpy, entropy, etc.   </a:t>
            </a:r>
          </a:p>
        </p:txBody>
      </p:sp>
      <p:graphicFrame>
        <p:nvGraphicFramePr>
          <p:cNvPr id="13" name="Object 12"/>
          <p:cNvGraphicFramePr>
            <a:graphicFrameLocks noChangeAspect="1"/>
          </p:cNvGraphicFramePr>
          <p:nvPr>
            <p:extLst>
              <p:ext uri="{D42A27DB-BD31-4B8C-83A1-F6EECF244321}">
                <p14:modId xmlns:p14="http://schemas.microsoft.com/office/powerpoint/2010/main" val="1413822328"/>
              </p:ext>
            </p:extLst>
          </p:nvPr>
        </p:nvGraphicFramePr>
        <p:xfrm>
          <a:off x="2197086" y="10954760"/>
          <a:ext cx="6661596" cy="1439234"/>
        </p:xfrm>
        <a:graphic>
          <a:graphicData uri="http://schemas.openxmlformats.org/presentationml/2006/ole">
            <mc:AlternateContent xmlns:mc="http://schemas.openxmlformats.org/markup-compatibility/2006">
              <mc:Choice xmlns:v="urn:schemas-microsoft-com:vml" Requires="v">
                <p:oleObj spid="_x0000_s1164" name="Equation" r:id="rId4" imgW="2057400" imgH="444500" progId="Equation.3">
                  <p:embed/>
                </p:oleObj>
              </mc:Choice>
              <mc:Fallback>
                <p:oleObj name="Equation" r:id="rId4" imgW="2057400" imgH="444500" progId="Equation.3">
                  <p:embed/>
                  <p:pic>
                    <p:nvPicPr>
                      <p:cNvPr id="0" name=""/>
                      <p:cNvPicPr/>
                      <p:nvPr/>
                    </p:nvPicPr>
                    <p:blipFill>
                      <a:blip r:embed="rId5"/>
                      <a:stretch>
                        <a:fillRect/>
                      </a:stretch>
                    </p:blipFill>
                    <p:spPr>
                      <a:xfrm>
                        <a:off x="2197086" y="10954760"/>
                        <a:ext cx="6661596" cy="1439234"/>
                      </a:xfrm>
                      <a:prstGeom prst="rect">
                        <a:avLst/>
                      </a:prstGeom>
                    </p:spPr>
                  </p:pic>
                </p:oleObj>
              </mc:Fallback>
            </mc:AlternateContent>
          </a:graphicData>
        </a:graphic>
      </p:graphicFrame>
      <p:sp>
        <p:nvSpPr>
          <p:cNvPr id="27" name="TextBox 26"/>
          <p:cNvSpPr txBox="1"/>
          <p:nvPr/>
        </p:nvSpPr>
        <p:spPr>
          <a:xfrm>
            <a:off x="990521" y="12697144"/>
            <a:ext cx="9773254" cy="1077218"/>
          </a:xfrm>
          <a:prstGeom prst="rect">
            <a:avLst/>
          </a:prstGeom>
          <a:noFill/>
        </p:spPr>
        <p:txBody>
          <a:bodyPr wrap="square" rtlCol="0">
            <a:spAutoFit/>
          </a:bodyPr>
          <a:lstStyle/>
          <a:p>
            <a:r>
              <a:rPr lang="en-US" sz="3200" dirty="0" smtClean="0"/>
              <a:t>The most basic type of reaction is a modified </a:t>
            </a:r>
            <a:r>
              <a:rPr lang="en-US" sz="3200" dirty="0" err="1" smtClean="0"/>
              <a:t>arrhenius</a:t>
            </a:r>
            <a:r>
              <a:rPr lang="en-US" sz="3200" dirty="0" smtClean="0"/>
              <a:t> equation of the following form.</a:t>
            </a:r>
            <a:endParaRPr lang="en-US" sz="32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468166862"/>
              </p:ext>
            </p:extLst>
          </p:nvPr>
        </p:nvGraphicFramePr>
        <p:xfrm>
          <a:off x="2794002" y="14050963"/>
          <a:ext cx="5264150" cy="1646237"/>
        </p:xfrm>
        <a:graphic>
          <a:graphicData uri="http://schemas.openxmlformats.org/presentationml/2006/ole">
            <mc:AlternateContent xmlns:mc="http://schemas.openxmlformats.org/markup-compatibility/2006">
              <mc:Choice xmlns:v="urn:schemas-microsoft-com:vml" Requires="v">
                <p:oleObj spid="_x0000_s1165" name="Equation" r:id="rId6" imgW="1625600" imgH="508000" progId="Equation.3">
                  <p:embed/>
                </p:oleObj>
              </mc:Choice>
              <mc:Fallback>
                <p:oleObj name="Equation" r:id="rId6" imgW="1625600" imgH="508000" progId="Equation.3">
                  <p:embed/>
                  <p:pic>
                    <p:nvPicPr>
                      <p:cNvPr id="0" name=""/>
                      <p:cNvPicPr/>
                      <p:nvPr/>
                    </p:nvPicPr>
                    <p:blipFill>
                      <a:blip r:embed="rId7"/>
                      <a:stretch>
                        <a:fillRect/>
                      </a:stretch>
                    </p:blipFill>
                    <p:spPr>
                      <a:xfrm>
                        <a:off x="2794002" y="14050963"/>
                        <a:ext cx="5264150" cy="1646237"/>
                      </a:xfrm>
                      <a:prstGeom prst="rect">
                        <a:avLst/>
                      </a:prstGeom>
                    </p:spPr>
                  </p:pic>
                </p:oleObj>
              </mc:Fallback>
            </mc:AlternateContent>
          </a:graphicData>
        </a:graphic>
      </p:graphicFrame>
      <p:sp>
        <p:nvSpPr>
          <p:cNvPr id="29" name="TextBox 28"/>
          <p:cNvSpPr txBox="1"/>
          <p:nvPr/>
        </p:nvSpPr>
        <p:spPr>
          <a:xfrm>
            <a:off x="1008564" y="15960819"/>
            <a:ext cx="9773254" cy="3046988"/>
          </a:xfrm>
          <a:prstGeom prst="rect">
            <a:avLst/>
          </a:prstGeom>
          <a:noFill/>
        </p:spPr>
        <p:txBody>
          <a:bodyPr wrap="square" rtlCol="0">
            <a:spAutoFit/>
          </a:bodyPr>
          <a:lstStyle/>
          <a:p>
            <a:r>
              <a:rPr lang="en-US" sz="3200" dirty="0" smtClean="0"/>
              <a:t>It uses 3 coefficients, A the pre-exponential factor, B the temperature exponent, and E</a:t>
            </a:r>
            <a:r>
              <a:rPr lang="en-US" sz="3200" baseline="-25000" dirty="0" smtClean="0"/>
              <a:t>A</a:t>
            </a:r>
            <a:r>
              <a:rPr lang="en-US" sz="3200" dirty="0" smtClean="0"/>
              <a:t> the activation energy</a:t>
            </a:r>
          </a:p>
          <a:p>
            <a:endParaRPr lang="en-US" sz="3200" dirty="0"/>
          </a:p>
          <a:p>
            <a:r>
              <a:rPr lang="en-US" sz="3200" dirty="0" smtClean="0"/>
              <a:t>This is how the reaction appears in the mechanism file</a:t>
            </a:r>
          </a:p>
          <a:p>
            <a:r>
              <a:rPr lang="en-US" sz="3200" dirty="0"/>
              <a:t>O+H2&lt;=&gt;H+OH                       3.870E+04    2.700    6260.00</a:t>
            </a:r>
          </a:p>
          <a:p>
            <a:endParaRPr lang="en-US" sz="3200" dirty="0"/>
          </a:p>
        </p:txBody>
      </p:sp>
      <p:sp>
        <p:nvSpPr>
          <p:cNvPr id="30" name="TextBox 29"/>
          <p:cNvSpPr txBox="1"/>
          <p:nvPr/>
        </p:nvSpPr>
        <p:spPr>
          <a:xfrm>
            <a:off x="22767065" y="8956152"/>
            <a:ext cx="9506973" cy="1569660"/>
          </a:xfrm>
          <a:prstGeom prst="rect">
            <a:avLst/>
          </a:prstGeom>
          <a:noFill/>
        </p:spPr>
        <p:txBody>
          <a:bodyPr wrap="square" rtlCol="0">
            <a:spAutoFit/>
          </a:bodyPr>
          <a:lstStyle/>
          <a:p>
            <a:r>
              <a:rPr lang="en-US" sz="3200" dirty="0" smtClean="0"/>
              <a:t>How to call function to get molar production rate</a:t>
            </a:r>
          </a:p>
          <a:p>
            <a:endParaRPr lang="en-US" sz="3200" dirty="0" smtClean="0"/>
          </a:p>
          <a:p>
            <a:r>
              <a:rPr lang="en-US" sz="3200" dirty="0" smtClean="0"/>
              <a:t>                             </a:t>
            </a:r>
            <a:r>
              <a:rPr lang="en-US" sz="3200" dirty="0" err="1" smtClean="0"/>
              <a:t>wdot</a:t>
            </a:r>
            <a:r>
              <a:rPr lang="en-US" sz="3200" dirty="0" smtClean="0"/>
              <a:t> = </a:t>
            </a:r>
            <a:r>
              <a:rPr lang="en-US" sz="3200" dirty="0" err="1" smtClean="0"/>
              <a:t>getwc</a:t>
            </a:r>
            <a:r>
              <a:rPr lang="en-US" sz="3200" dirty="0" smtClean="0"/>
              <a:t> ( C , T ) </a:t>
            </a:r>
            <a:endParaRPr lang="en-US" sz="3200" dirty="0"/>
          </a:p>
        </p:txBody>
      </p:sp>
      <p:cxnSp>
        <p:nvCxnSpPr>
          <p:cNvPr id="21" name="Straight Arrow Connector 20"/>
          <p:cNvCxnSpPr/>
          <p:nvPr/>
        </p:nvCxnSpPr>
        <p:spPr>
          <a:xfrm flipV="1">
            <a:off x="24881269" y="10454728"/>
            <a:ext cx="609246" cy="266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2354290" y="10626083"/>
            <a:ext cx="2983426" cy="2062103"/>
          </a:xfrm>
          <a:prstGeom prst="rect">
            <a:avLst/>
          </a:prstGeom>
          <a:noFill/>
        </p:spPr>
        <p:txBody>
          <a:bodyPr wrap="square" rtlCol="0">
            <a:spAutoFit/>
          </a:bodyPr>
          <a:lstStyle/>
          <a:p>
            <a:r>
              <a:rPr lang="en-US" sz="3200" dirty="0" smtClean="0"/>
              <a:t>Vector of molar production rate</a:t>
            </a:r>
          </a:p>
          <a:p>
            <a:endParaRPr lang="en-US" sz="3200" dirty="0" smtClean="0"/>
          </a:p>
          <a:p>
            <a:r>
              <a:rPr lang="en-US" sz="3200" dirty="0" smtClean="0"/>
              <a:t>Units of </a:t>
            </a:r>
            <a:endParaRPr lang="en-US" sz="3200" dirty="0"/>
          </a:p>
        </p:txBody>
      </p:sp>
      <p:graphicFrame>
        <p:nvGraphicFramePr>
          <p:cNvPr id="32" name="Object 31"/>
          <p:cNvGraphicFramePr>
            <a:graphicFrameLocks noChangeAspect="1"/>
          </p:cNvGraphicFramePr>
          <p:nvPr>
            <p:extLst>
              <p:ext uri="{D42A27DB-BD31-4B8C-83A1-F6EECF244321}">
                <p14:modId xmlns:p14="http://schemas.microsoft.com/office/powerpoint/2010/main" val="1936324400"/>
              </p:ext>
            </p:extLst>
          </p:nvPr>
        </p:nvGraphicFramePr>
        <p:xfrm>
          <a:off x="23998212" y="11604405"/>
          <a:ext cx="1973262" cy="1276350"/>
        </p:xfrm>
        <a:graphic>
          <a:graphicData uri="http://schemas.openxmlformats.org/presentationml/2006/ole">
            <mc:AlternateContent xmlns:mc="http://schemas.openxmlformats.org/markup-compatibility/2006">
              <mc:Choice xmlns:v="urn:schemas-microsoft-com:vml" Requires="v">
                <p:oleObj spid="_x0000_s1166" name="Equation" r:id="rId8" imgW="609600" imgH="393700" progId="Equation.3">
                  <p:embed/>
                </p:oleObj>
              </mc:Choice>
              <mc:Fallback>
                <p:oleObj name="Equation" r:id="rId8" imgW="609600" imgH="393700" progId="Equation.3">
                  <p:embed/>
                  <p:pic>
                    <p:nvPicPr>
                      <p:cNvPr id="0" name=""/>
                      <p:cNvPicPr/>
                      <p:nvPr/>
                    </p:nvPicPr>
                    <p:blipFill>
                      <a:blip r:embed="rId9"/>
                      <a:stretch>
                        <a:fillRect/>
                      </a:stretch>
                    </p:blipFill>
                    <p:spPr>
                      <a:xfrm>
                        <a:off x="23998212" y="11604405"/>
                        <a:ext cx="1973262" cy="1276350"/>
                      </a:xfrm>
                      <a:prstGeom prst="rect">
                        <a:avLst/>
                      </a:prstGeom>
                    </p:spPr>
                  </p:pic>
                </p:oleObj>
              </mc:Fallback>
            </mc:AlternateContent>
          </a:graphicData>
        </a:graphic>
      </p:graphicFrame>
      <p:sp>
        <p:nvSpPr>
          <p:cNvPr id="35" name="TextBox 34"/>
          <p:cNvSpPr txBox="1"/>
          <p:nvPr/>
        </p:nvSpPr>
        <p:spPr>
          <a:xfrm>
            <a:off x="29862148" y="10055726"/>
            <a:ext cx="2983426" cy="1077218"/>
          </a:xfrm>
          <a:prstGeom prst="rect">
            <a:avLst/>
          </a:prstGeom>
          <a:noFill/>
        </p:spPr>
        <p:txBody>
          <a:bodyPr wrap="square" rtlCol="0">
            <a:spAutoFit/>
          </a:bodyPr>
          <a:lstStyle/>
          <a:p>
            <a:r>
              <a:rPr lang="en-US" sz="3200" dirty="0" smtClean="0"/>
              <a:t>Temperature </a:t>
            </a:r>
          </a:p>
          <a:p>
            <a:r>
              <a:rPr lang="en-US" sz="3200" dirty="0" smtClean="0"/>
              <a:t>Units of Kelvin</a:t>
            </a:r>
            <a:endParaRPr lang="en-US" sz="3200" dirty="0"/>
          </a:p>
        </p:txBody>
      </p:sp>
      <p:cxnSp>
        <p:nvCxnSpPr>
          <p:cNvPr id="36" name="Straight Arrow Connector 35"/>
          <p:cNvCxnSpPr>
            <a:stCxn id="35" idx="1"/>
          </p:cNvCxnSpPr>
          <p:nvPr/>
        </p:nvCxnSpPr>
        <p:spPr>
          <a:xfrm flipH="1" flipV="1">
            <a:off x="29082278" y="10327737"/>
            <a:ext cx="779870" cy="266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7110670" y="10823226"/>
            <a:ext cx="2983426" cy="2062103"/>
          </a:xfrm>
          <a:prstGeom prst="rect">
            <a:avLst/>
          </a:prstGeom>
          <a:noFill/>
        </p:spPr>
        <p:txBody>
          <a:bodyPr wrap="square" rtlCol="0">
            <a:spAutoFit/>
          </a:bodyPr>
          <a:lstStyle/>
          <a:p>
            <a:r>
              <a:rPr lang="en-US" sz="3200" dirty="0" smtClean="0"/>
              <a:t>Vector of molar </a:t>
            </a:r>
            <a:r>
              <a:rPr lang="en-US" sz="3200" dirty="0" err="1" smtClean="0"/>
              <a:t>concenration</a:t>
            </a:r>
            <a:endParaRPr lang="en-US" sz="3200" dirty="0" smtClean="0"/>
          </a:p>
          <a:p>
            <a:endParaRPr lang="en-US" sz="3200" dirty="0" smtClean="0"/>
          </a:p>
          <a:p>
            <a:r>
              <a:rPr lang="en-US" sz="3200" dirty="0" smtClean="0"/>
              <a:t>Units of </a:t>
            </a:r>
            <a:endParaRPr lang="en-US" sz="3200" dirty="0"/>
          </a:p>
        </p:txBody>
      </p:sp>
      <p:graphicFrame>
        <p:nvGraphicFramePr>
          <p:cNvPr id="41" name="Object 40"/>
          <p:cNvGraphicFramePr>
            <a:graphicFrameLocks noChangeAspect="1"/>
          </p:cNvGraphicFramePr>
          <p:nvPr>
            <p:extLst>
              <p:ext uri="{D42A27DB-BD31-4B8C-83A1-F6EECF244321}">
                <p14:modId xmlns:p14="http://schemas.microsoft.com/office/powerpoint/2010/main" val="1720271166"/>
              </p:ext>
            </p:extLst>
          </p:nvPr>
        </p:nvGraphicFramePr>
        <p:xfrm>
          <a:off x="28867110" y="11896753"/>
          <a:ext cx="985838" cy="1276350"/>
        </p:xfrm>
        <a:graphic>
          <a:graphicData uri="http://schemas.openxmlformats.org/presentationml/2006/ole">
            <mc:AlternateContent xmlns:mc="http://schemas.openxmlformats.org/markup-compatibility/2006">
              <mc:Choice xmlns:v="urn:schemas-microsoft-com:vml" Requires="v">
                <p:oleObj spid="_x0000_s1167" name="Equation" r:id="rId10" imgW="304800" imgH="393700" progId="Equation.3">
                  <p:embed/>
                </p:oleObj>
              </mc:Choice>
              <mc:Fallback>
                <p:oleObj name="Equation" r:id="rId10" imgW="304800" imgH="393700" progId="Equation.3">
                  <p:embed/>
                  <p:pic>
                    <p:nvPicPr>
                      <p:cNvPr id="0" name=""/>
                      <p:cNvPicPr/>
                      <p:nvPr/>
                    </p:nvPicPr>
                    <p:blipFill>
                      <a:blip r:embed="rId11"/>
                      <a:stretch>
                        <a:fillRect/>
                      </a:stretch>
                    </p:blipFill>
                    <p:spPr>
                      <a:xfrm>
                        <a:off x="28867110" y="11896753"/>
                        <a:ext cx="985838" cy="1276350"/>
                      </a:xfrm>
                      <a:prstGeom prst="rect">
                        <a:avLst/>
                      </a:prstGeom>
                    </p:spPr>
                  </p:pic>
                </p:oleObj>
              </mc:Fallback>
            </mc:AlternateContent>
          </a:graphicData>
        </a:graphic>
      </p:graphicFrame>
      <p:cxnSp>
        <p:nvCxnSpPr>
          <p:cNvPr id="42" name="Straight Arrow Connector 41"/>
          <p:cNvCxnSpPr/>
          <p:nvPr/>
        </p:nvCxnSpPr>
        <p:spPr>
          <a:xfrm flipH="1" flipV="1">
            <a:off x="28163610" y="10486476"/>
            <a:ext cx="390368" cy="468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4" name="Picture 43" descr="volfunct.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37611" y="16438787"/>
            <a:ext cx="3657600" cy="3848100"/>
          </a:xfrm>
          <a:prstGeom prst="rect">
            <a:avLst/>
          </a:prstGeom>
        </p:spPr>
      </p:pic>
      <p:pic>
        <p:nvPicPr>
          <p:cNvPr id="23" name="Picture 22" descr="Screen Shot 2014-04-19 at 5.27.38 PM basch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349954" y="16438787"/>
            <a:ext cx="6146800" cy="4902200"/>
          </a:xfrm>
          <a:prstGeom prst="rect">
            <a:avLst/>
          </a:prstGeom>
        </p:spPr>
      </p:pic>
      <p:sp>
        <p:nvSpPr>
          <p:cNvPr id="39" name="TextBox 38"/>
          <p:cNvSpPr txBox="1"/>
          <p:nvPr/>
        </p:nvSpPr>
        <p:spPr>
          <a:xfrm>
            <a:off x="22679883" y="13393386"/>
            <a:ext cx="9506973" cy="1569660"/>
          </a:xfrm>
          <a:prstGeom prst="rect">
            <a:avLst/>
          </a:prstGeom>
          <a:noFill/>
        </p:spPr>
        <p:txBody>
          <a:bodyPr wrap="square" rtlCol="0">
            <a:spAutoFit/>
          </a:bodyPr>
          <a:lstStyle/>
          <a:p>
            <a:r>
              <a:rPr lang="en-US" sz="3200" dirty="0" smtClean="0"/>
              <a:t>HCCI engine – Premixed fuel and air injected into cylinder, ignition occurs from compression just as in diesel engine</a:t>
            </a:r>
            <a:endParaRPr lang="en-US" sz="3200" dirty="0"/>
          </a:p>
        </p:txBody>
      </p:sp>
      <p:sp>
        <p:nvSpPr>
          <p:cNvPr id="43" name="TextBox 42"/>
          <p:cNvSpPr txBox="1"/>
          <p:nvPr/>
        </p:nvSpPr>
        <p:spPr>
          <a:xfrm>
            <a:off x="27110670" y="15158591"/>
            <a:ext cx="4702427" cy="1077218"/>
          </a:xfrm>
          <a:prstGeom prst="rect">
            <a:avLst/>
          </a:prstGeom>
          <a:noFill/>
        </p:spPr>
        <p:txBody>
          <a:bodyPr wrap="square" rtlCol="0">
            <a:spAutoFit/>
          </a:bodyPr>
          <a:lstStyle/>
          <a:p>
            <a:r>
              <a:rPr lang="en-US" sz="3200" dirty="0" smtClean="0"/>
              <a:t>Mixture compressed until it ignites</a:t>
            </a:r>
            <a:endParaRPr lang="en-US" sz="3200" dirty="0"/>
          </a:p>
        </p:txBody>
      </p:sp>
      <p:cxnSp>
        <p:nvCxnSpPr>
          <p:cNvPr id="45" name="Straight Arrow Connector 44"/>
          <p:cNvCxnSpPr/>
          <p:nvPr/>
        </p:nvCxnSpPr>
        <p:spPr>
          <a:xfrm>
            <a:off x="28777655" y="15960819"/>
            <a:ext cx="753101" cy="22975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Down Arrow 36"/>
          <p:cNvSpPr/>
          <p:nvPr/>
        </p:nvSpPr>
        <p:spPr>
          <a:xfrm>
            <a:off x="23934708" y="15380827"/>
            <a:ext cx="724297" cy="12801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23060907" y="18005448"/>
            <a:ext cx="2657833" cy="1569660"/>
          </a:xfrm>
          <a:prstGeom prst="rect">
            <a:avLst/>
          </a:prstGeom>
          <a:noFill/>
        </p:spPr>
        <p:txBody>
          <a:bodyPr wrap="square" rtlCol="0">
            <a:spAutoFit/>
          </a:bodyPr>
          <a:lstStyle/>
          <a:p>
            <a:r>
              <a:rPr lang="en-US" sz="3200" dirty="0" smtClean="0"/>
              <a:t>Volume is a function of time</a:t>
            </a:r>
            <a:endParaRPr lang="en-US" sz="3200" dirty="0"/>
          </a:p>
        </p:txBody>
      </p:sp>
      <p:sp>
        <p:nvSpPr>
          <p:cNvPr id="47" name="TextBox 46"/>
          <p:cNvSpPr txBox="1"/>
          <p:nvPr/>
        </p:nvSpPr>
        <p:spPr>
          <a:xfrm>
            <a:off x="11557423" y="9166603"/>
            <a:ext cx="9506973" cy="7971413"/>
          </a:xfrm>
          <a:prstGeom prst="rect">
            <a:avLst/>
          </a:prstGeom>
          <a:noFill/>
        </p:spPr>
        <p:txBody>
          <a:bodyPr wrap="square" rtlCol="0">
            <a:spAutoFit/>
          </a:bodyPr>
          <a:lstStyle/>
          <a:p>
            <a:r>
              <a:rPr lang="en-US" sz="3200" dirty="0" smtClean="0"/>
              <a:t>This is called the “create hardcode” step because the code generated is specifically for a certain fuel, for example methane (CH4) or hydrogen (H2).  This code will be available for free download under the GNU General Public License at </a:t>
            </a:r>
            <a:r>
              <a:rPr lang="en-US" sz="3200" dirty="0" err="1" smtClean="0"/>
              <a:t>CombustionHelp.com</a:t>
            </a:r>
            <a:endParaRPr lang="en-US" sz="3200" dirty="0" smtClean="0"/>
          </a:p>
          <a:p>
            <a:endParaRPr lang="en-US" sz="3200" dirty="0"/>
          </a:p>
          <a:p>
            <a:r>
              <a:rPr lang="en-US" sz="3200" dirty="0" smtClean="0"/>
              <a:t>This part of the code is very easy to understand, more so than the industry code, better for learning/collaborating/experimenting.</a:t>
            </a:r>
          </a:p>
          <a:p>
            <a:endParaRPr lang="en-US" sz="3200" dirty="0"/>
          </a:p>
          <a:p>
            <a:r>
              <a:rPr lang="en-US" sz="3200" dirty="0" smtClean="0"/>
              <a:t>Here is code of the same  </a:t>
            </a:r>
            <a:r>
              <a:rPr lang="en-US" sz="3200" dirty="0"/>
              <a:t>O+H2&lt;=&gt;H+OH </a:t>
            </a:r>
            <a:r>
              <a:rPr lang="en-US" sz="3200" dirty="0" smtClean="0"/>
              <a:t> reaction</a:t>
            </a:r>
          </a:p>
          <a:p>
            <a:endParaRPr lang="en-US" sz="3200" dirty="0"/>
          </a:p>
          <a:p>
            <a:r>
              <a:rPr lang="en-US" sz="3200" dirty="0" err="1"/>
              <a:t>kf</a:t>
            </a:r>
            <a:r>
              <a:rPr lang="en-US" sz="3200" dirty="0"/>
              <a:t>=</a:t>
            </a:r>
            <a:r>
              <a:rPr lang="en-US" sz="3200" dirty="0" err="1"/>
              <a:t>kfarray</a:t>
            </a:r>
            <a:r>
              <a:rPr lang="en-US" sz="3200" dirty="0"/>
              <a:t>(3);</a:t>
            </a:r>
          </a:p>
          <a:p>
            <a:r>
              <a:rPr lang="nl-NL" sz="3200" dirty="0" err="1"/>
              <a:t>fwdk</a:t>
            </a:r>
            <a:r>
              <a:rPr lang="nl-NL" sz="3200" dirty="0"/>
              <a:t>(3)=</a:t>
            </a:r>
            <a:r>
              <a:rPr lang="nl-NL" sz="3200" dirty="0" err="1"/>
              <a:t>kf</a:t>
            </a:r>
            <a:r>
              <a:rPr lang="nl-NL" sz="3200" dirty="0"/>
              <a:t>*Y(1)*Y(3);</a:t>
            </a:r>
          </a:p>
          <a:p>
            <a:r>
              <a:rPr lang="nl-NL" sz="3200" dirty="0" err="1"/>
              <a:t>Kc</a:t>
            </a:r>
            <a:r>
              <a:rPr lang="nl-NL" sz="3200" dirty="0"/>
              <a:t>=</a:t>
            </a:r>
            <a:r>
              <a:rPr lang="nl-NL" sz="3200" dirty="0" err="1"/>
              <a:t>exp</a:t>
            </a:r>
            <a:r>
              <a:rPr lang="nl-NL" sz="3200" dirty="0"/>
              <a:t>(   -(+g(1)*-1+g(2)*1+g(3)*-1+g(5)*1)  /  T  );</a:t>
            </a:r>
          </a:p>
          <a:p>
            <a:r>
              <a:rPr lang="nl-NL" sz="3200" dirty="0" err="1"/>
              <a:t>revk</a:t>
            </a:r>
            <a:r>
              <a:rPr lang="nl-NL" sz="3200" dirty="0"/>
              <a:t>(3)=</a:t>
            </a:r>
            <a:r>
              <a:rPr lang="nl-NL" sz="3200" dirty="0" err="1"/>
              <a:t>kf</a:t>
            </a:r>
            <a:r>
              <a:rPr lang="nl-NL" sz="3200" dirty="0"/>
              <a:t>/</a:t>
            </a:r>
            <a:r>
              <a:rPr lang="nl-NL" sz="3200" dirty="0" err="1"/>
              <a:t>Kc</a:t>
            </a:r>
            <a:r>
              <a:rPr lang="nl-NL" sz="3200" dirty="0"/>
              <a:t>*Y(2)*Y(5)</a:t>
            </a:r>
            <a:r>
              <a:rPr lang="nl-NL" sz="3200" dirty="0" smtClean="0"/>
              <a:t>;</a:t>
            </a:r>
            <a:endParaRPr lang="nl-NL" sz="3200" dirty="0"/>
          </a:p>
        </p:txBody>
      </p:sp>
      <p:sp>
        <p:nvSpPr>
          <p:cNvPr id="49" name="TextBox 48"/>
          <p:cNvSpPr txBox="1"/>
          <p:nvPr/>
        </p:nvSpPr>
        <p:spPr>
          <a:xfrm>
            <a:off x="474407" y="19056155"/>
            <a:ext cx="2319595" cy="2554545"/>
          </a:xfrm>
          <a:prstGeom prst="rect">
            <a:avLst/>
          </a:prstGeom>
          <a:noFill/>
        </p:spPr>
        <p:txBody>
          <a:bodyPr wrap="square" rtlCol="0">
            <a:spAutoFit/>
          </a:bodyPr>
          <a:lstStyle/>
          <a:p>
            <a:r>
              <a:rPr lang="en-US" sz="3200" dirty="0" smtClean="0"/>
              <a:t>This means the reaction is both forward and reverse</a:t>
            </a:r>
            <a:endParaRPr lang="en-US" sz="3200" dirty="0"/>
          </a:p>
        </p:txBody>
      </p:sp>
      <p:cxnSp>
        <p:nvCxnSpPr>
          <p:cNvPr id="50" name="Straight Arrow Connector 49"/>
          <p:cNvCxnSpPr/>
          <p:nvPr/>
        </p:nvCxnSpPr>
        <p:spPr>
          <a:xfrm flipV="1">
            <a:off x="1555822" y="18507775"/>
            <a:ext cx="657300" cy="770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5111997" y="18562203"/>
            <a:ext cx="619177" cy="493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311824" y="18562203"/>
            <a:ext cx="657300" cy="770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9736355" y="18495507"/>
            <a:ext cx="16934" cy="751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255487" y="18866210"/>
            <a:ext cx="2475687" cy="2554545"/>
          </a:xfrm>
          <a:prstGeom prst="rect">
            <a:avLst/>
          </a:prstGeom>
          <a:noFill/>
        </p:spPr>
        <p:txBody>
          <a:bodyPr wrap="square" rtlCol="0">
            <a:spAutoFit/>
          </a:bodyPr>
          <a:lstStyle/>
          <a:p>
            <a:r>
              <a:rPr lang="en-US" sz="3200" dirty="0"/>
              <a:t>A the pre-exponential </a:t>
            </a:r>
            <a:r>
              <a:rPr lang="en-US" sz="3200" dirty="0" smtClean="0"/>
              <a:t>factor </a:t>
            </a:r>
          </a:p>
          <a:p>
            <a:r>
              <a:rPr lang="en-US" sz="3200" dirty="0" smtClean="0"/>
              <a:t>Unit depends on reaction</a:t>
            </a:r>
            <a:endParaRPr lang="en-US" sz="3200" dirty="0"/>
          </a:p>
        </p:txBody>
      </p:sp>
      <p:sp>
        <p:nvSpPr>
          <p:cNvPr id="55" name="TextBox 54"/>
          <p:cNvSpPr txBox="1"/>
          <p:nvPr/>
        </p:nvSpPr>
        <p:spPr>
          <a:xfrm>
            <a:off x="6105733" y="19009614"/>
            <a:ext cx="2711722" cy="2062103"/>
          </a:xfrm>
          <a:prstGeom prst="rect">
            <a:avLst/>
          </a:prstGeom>
          <a:noFill/>
        </p:spPr>
        <p:txBody>
          <a:bodyPr wrap="square" rtlCol="0">
            <a:spAutoFit/>
          </a:bodyPr>
          <a:lstStyle/>
          <a:p>
            <a:r>
              <a:rPr lang="en-US" sz="3200" dirty="0"/>
              <a:t>B the temperature </a:t>
            </a:r>
            <a:r>
              <a:rPr lang="en-US" sz="3200" dirty="0" smtClean="0"/>
              <a:t>exponent</a:t>
            </a:r>
          </a:p>
          <a:p>
            <a:r>
              <a:rPr lang="en-US" sz="3200" dirty="0" smtClean="0"/>
              <a:t>Dimensionless</a:t>
            </a:r>
            <a:endParaRPr lang="en-US" sz="3200" dirty="0"/>
          </a:p>
        </p:txBody>
      </p:sp>
      <p:sp>
        <p:nvSpPr>
          <p:cNvPr id="58" name="TextBox 57"/>
          <p:cNvSpPr txBox="1"/>
          <p:nvPr/>
        </p:nvSpPr>
        <p:spPr>
          <a:xfrm>
            <a:off x="9047249" y="19050619"/>
            <a:ext cx="1875286" cy="2554545"/>
          </a:xfrm>
          <a:prstGeom prst="rect">
            <a:avLst/>
          </a:prstGeom>
          <a:noFill/>
        </p:spPr>
        <p:txBody>
          <a:bodyPr wrap="square" rtlCol="0">
            <a:spAutoFit/>
          </a:bodyPr>
          <a:lstStyle/>
          <a:p>
            <a:r>
              <a:rPr lang="en-US" sz="3200" dirty="0"/>
              <a:t>E</a:t>
            </a:r>
            <a:r>
              <a:rPr lang="en-US" sz="3200" baseline="-25000" dirty="0"/>
              <a:t>A</a:t>
            </a:r>
            <a:r>
              <a:rPr lang="en-US" sz="3200" dirty="0"/>
              <a:t> the activation </a:t>
            </a:r>
            <a:r>
              <a:rPr lang="en-US" sz="3200" dirty="0" smtClean="0"/>
              <a:t>energy</a:t>
            </a:r>
          </a:p>
          <a:p>
            <a:r>
              <a:rPr lang="en-US" sz="3200" dirty="0" smtClean="0"/>
              <a:t>Units of Calorie</a:t>
            </a:r>
            <a:endParaRPr lang="en-US" sz="3200" dirty="0"/>
          </a:p>
        </p:txBody>
      </p:sp>
      <p:graphicFrame>
        <p:nvGraphicFramePr>
          <p:cNvPr id="62" name="Object 61"/>
          <p:cNvGraphicFramePr>
            <a:graphicFrameLocks noChangeAspect="1"/>
          </p:cNvGraphicFramePr>
          <p:nvPr>
            <p:extLst>
              <p:ext uri="{D42A27DB-BD31-4B8C-83A1-F6EECF244321}">
                <p14:modId xmlns:p14="http://schemas.microsoft.com/office/powerpoint/2010/main" val="552843251"/>
              </p:ext>
            </p:extLst>
          </p:nvPr>
        </p:nvGraphicFramePr>
        <p:xfrm>
          <a:off x="18060339" y="17718490"/>
          <a:ext cx="985838" cy="1276350"/>
        </p:xfrm>
        <a:graphic>
          <a:graphicData uri="http://schemas.openxmlformats.org/presentationml/2006/ole">
            <mc:AlternateContent xmlns:mc="http://schemas.openxmlformats.org/markup-compatibility/2006">
              <mc:Choice xmlns:v="urn:schemas-microsoft-com:vml" Requires="v">
                <p:oleObj spid="_x0000_s1168" name="Equation" r:id="rId14" imgW="304800" imgH="393700" progId="Equation.3">
                  <p:embed/>
                </p:oleObj>
              </mc:Choice>
              <mc:Fallback>
                <p:oleObj name="Equation" r:id="rId14" imgW="304800" imgH="393700" progId="Equation.3">
                  <p:embed/>
                  <p:pic>
                    <p:nvPicPr>
                      <p:cNvPr id="0" name=""/>
                      <p:cNvPicPr/>
                      <p:nvPr/>
                    </p:nvPicPr>
                    <p:blipFill>
                      <a:blip r:embed="rId11"/>
                      <a:stretch>
                        <a:fillRect/>
                      </a:stretch>
                    </p:blipFill>
                    <p:spPr>
                      <a:xfrm>
                        <a:off x="18060339" y="17718490"/>
                        <a:ext cx="985838" cy="127635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3056561601"/>
              </p:ext>
            </p:extLst>
          </p:nvPr>
        </p:nvGraphicFramePr>
        <p:xfrm>
          <a:off x="18231078" y="19492670"/>
          <a:ext cx="1973262" cy="1276350"/>
        </p:xfrm>
        <a:graphic>
          <a:graphicData uri="http://schemas.openxmlformats.org/presentationml/2006/ole">
            <mc:AlternateContent xmlns:mc="http://schemas.openxmlformats.org/markup-compatibility/2006">
              <mc:Choice xmlns:v="urn:schemas-microsoft-com:vml" Requires="v">
                <p:oleObj spid="_x0000_s1169" name="Equation" r:id="rId15" imgW="609600" imgH="393700" progId="Equation.3">
                  <p:embed/>
                </p:oleObj>
              </mc:Choice>
              <mc:Fallback>
                <p:oleObj name="Equation" r:id="rId15" imgW="609600" imgH="393700" progId="Equation.3">
                  <p:embed/>
                  <p:pic>
                    <p:nvPicPr>
                      <p:cNvPr id="0" name=""/>
                      <p:cNvPicPr/>
                      <p:nvPr/>
                    </p:nvPicPr>
                    <p:blipFill>
                      <a:blip r:embed="rId9"/>
                      <a:stretch>
                        <a:fillRect/>
                      </a:stretch>
                    </p:blipFill>
                    <p:spPr>
                      <a:xfrm>
                        <a:off x="18231078" y="19492670"/>
                        <a:ext cx="1973262" cy="1276350"/>
                      </a:xfrm>
                      <a:prstGeom prst="rect">
                        <a:avLst/>
                      </a:prstGeom>
                    </p:spPr>
                  </p:pic>
                </p:oleObj>
              </mc:Fallback>
            </mc:AlternateContent>
          </a:graphicData>
        </a:graphic>
      </p:graphicFrame>
      <p:sp>
        <p:nvSpPr>
          <p:cNvPr id="64" name="TextBox 63"/>
          <p:cNvSpPr txBox="1"/>
          <p:nvPr/>
        </p:nvSpPr>
        <p:spPr>
          <a:xfrm>
            <a:off x="12033703" y="19516344"/>
            <a:ext cx="6375908" cy="1077218"/>
          </a:xfrm>
          <a:prstGeom prst="rect">
            <a:avLst/>
          </a:prstGeom>
          <a:noFill/>
        </p:spPr>
        <p:txBody>
          <a:bodyPr wrap="square" rtlCol="0">
            <a:spAutoFit/>
          </a:bodyPr>
          <a:lstStyle/>
          <a:p>
            <a:r>
              <a:rPr lang="en-US" sz="3200" dirty="0" err="1"/>
              <a:t>fwdk</a:t>
            </a:r>
            <a:r>
              <a:rPr lang="en-US" sz="3200" dirty="0"/>
              <a:t>(3) is the forward reaction rate of the 3</a:t>
            </a:r>
            <a:r>
              <a:rPr lang="en-US" sz="3200" baseline="30000" dirty="0"/>
              <a:t>rd</a:t>
            </a:r>
            <a:r>
              <a:rPr lang="en-US" sz="3200" dirty="0"/>
              <a:t> </a:t>
            </a:r>
            <a:r>
              <a:rPr lang="en-US" sz="3200" dirty="0" smtClean="0"/>
              <a:t>reaction, Units </a:t>
            </a:r>
            <a:r>
              <a:rPr lang="en-US" sz="3200" dirty="0"/>
              <a:t>of   </a:t>
            </a:r>
          </a:p>
        </p:txBody>
      </p:sp>
      <p:sp>
        <p:nvSpPr>
          <p:cNvPr id="65" name="TextBox 64"/>
          <p:cNvSpPr txBox="1"/>
          <p:nvPr/>
        </p:nvSpPr>
        <p:spPr>
          <a:xfrm>
            <a:off x="12140938" y="17802465"/>
            <a:ext cx="6375908" cy="1077218"/>
          </a:xfrm>
          <a:prstGeom prst="rect">
            <a:avLst/>
          </a:prstGeom>
          <a:noFill/>
        </p:spPr>
        <p:txBody>
          <a:bodyPr wrap="square" rtlCol="0">
            <a:spAutoFit/>
          </a:bodyPr>
          <a:lstStyle/>
          <a:p>
            <a:r>
              <a:rPr lang="en-US" sz="3200" dirty="0"/>
              <a:t>Y(1) is the mole </a:t>
            </a:r>
            <a:r>
              <a:rPr lang="en-US" sz="3200" dirty="0" smtClean="0"/>
              <a:t>concentration of hydrogen (H2), </a:t>
            </a:r>
            <a:r>
              <a:rPr lang="en-US" sz="3200" dirty="0"/>
              <a:t>Units of</a:t>
            </a:r>
          </a:p>
        </p:txBody>
      </p:sp>
    </p:spTree>
    <p:extLst>
      <p:ext uri="{BB962C8B-B14F-4D97-AF65-F5344CB8AC3E}">
        <p14:creationId xmlns:p14="http://schemas.microsoft.com/office/powerpoint/2010/main" val="273375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450" y="287560"/>
            <a:ext cx="31922550" cy="17450933"/>
          </a:xfrm>
          <a:prstGeom prst="rect">
            <a:avLst/>
          </a:prstGeom>
          <a:noFill/>
        </p:spPr>
        <p:txBody>
          <a:bodyPr wrap="square" rtlCol="0">
            <a:spAutoFit/>
          </a:bodyPr>
          <a:lstStyle/>
          <a:p>
            <a:r>
              <a:rPr lang="en-US" sz="2400" b="1" dirty="0"/>
              <a:t>GNU Free Documentation License</a:t>
            </a:r>
          </a:p>
          <a:p>
            <a:r>
              <a:rPr lang="en-US" sz="2400" dirty="0"/>
              <a:t>Version 1.3, 3 November 2008</a:t>
            </a:r>
          </a:p>
          <a:p>
            <a:r>
              <a:rPr lang="en-US" sz="2400" dirty="0"/>
              <a:t>Copyright © 2000, 2001, 2002, 2007, 2008 Free Software Foundation, Inc. &lt;</a:t>
            </a:r>
            <a:r>
              <a:rPr lang="en-US" sz="2400" u="sng" dirty="0">
                <a:hlinkClick r:id="rId2"/>
              </a:rPr>
              <a:t>http://fsf.org/&gt;</a:t>
            </a:r>
          </a:p>
          <a:p>
            <a:r>
              <a:rPr lang="en-US" sz="2400" dirty="0"/>
              <a:t>Everyone is permitted to copy and distribute verbatim copies of this license document, but changing it is not allowed.</a:t>
            </a:r>
          </a:p>
          <a:p>
            <a:r>
              <a:rPr lang="en-US" sz="2400" b="1" dirty="0"/>
              <a:t>0. PREAMBLE</a:t>
            </a:r>
          </a:p>
          <a:p>
            <a:r>
              <a:rPr lang="en-US" sz="2400" dirty="0"/>
              <a:t>The purpose of this License is to make a manual, textbook, or other functional and useful document "free" in the sense of freedom: to assure everyone the effective freedom to copy and redistribute it, with or without modifying it, either commercially or </a:t>
            </a:r>
            <a:r>
              <a:rPr lang="en-US" sz="2400" dirty="0" err="1"/>
              <a:t>noncommercially</a:t>
            </a:r>
            <a:r>
              <a:rPr lang="en-US" sz="2400" dirty="0"/>
              <a:t>. Secondarily, this License preserves for the author and publisher a way to get credit for their work, while not being considered responsible for modifications made by others.</a:t>
            </a:r>
          </a:p>
          <a:p>
            <a:r>
              <a:rPr lang="en-US" sz="2400" dirty="0"/>
              <a:t>This License is a kind of "</a:t>
            </a:r>
            <a:r>
              <a:rPr lang="en-US" sz="2400" dirty="0" err="1"/>
              <a:t>copyleft</a:t>
            </a:r>
            <a:r>
              <a:rPr lang="en-US" sz="2400" dirty="0"/>
              <a:t>", which means that derivative works of the document must themselves be free in the same sense. It complements the GNU General Public License, which is a </a:t>
            </a:r>
            <a:r>
              <a:rPr lang="en-US" sz="2400" dirty="0" err="1"/>
              <a:t>copyleft</a:t>
            </a:r>
            <a:r>
              <a:rPr lang="en-US" sz="2400" dirty="0"/>
              <a:t> license designed for free software.</a:t>
            </a:r>
          </a:p>
          <a:p>
            <a:r>
              <a:rPr lang="en-US" sz="2400"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r>
              <a:rPr lang="en-US" sz="2400" b="1" dirty="0"/>
              <a:t>1. APPLICABILITY AND DEFINITIONS</a:t>
            </a:r>
          </a:p>
          <a:p>
            <a:r>
              <a:rPr lang="en-US" sz="2400"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r>
              <a:rPr lang="en-US" sz="2400" dirty="0"/>
              <a:t>A "Modified Version" of the Document means any work containing the Document or a portion of it, either copied verbatim, or with modifications and/or translated into another language.</a:t>
            </a:r>
          </a:p>
          <a:p>
            <a:r>
              <a:rPr lang="en-US" sz="2400"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r>
              <a:rPr lang="en-US" sz="2400"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r>
              <a:rPr lang="en-US" sz="2400"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r>
              <a:rPr lang="en-US" sz="2400"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r>
              <a:rPr lang="en-US" sz="2400" dirty="0"/>
              <a:t>Examples of suitable formats for Transparent copies include plain ASCII without markup, </a:t>
            </a:r>
            <a:r>
              <a:rPr lang="en-US" sz="2400" dirty="0" err="1"/>
              <a:t>Texinfo</a:t>
            </a:r>
            <a:r>
              <a:rPr lang="en-US" sz="2400" dirty="0"/>
              <a:t> input format, </a:t>
            </a:r>
            <a:r>
              <a:rPr lang="en-US" sz="2400" dirty="0" err="1"/>
              <a:t>LaTeX</a:t>
            </a:r>
            <a:r>
              <a:rPr lang="en-US" sz="2400" dirty="0"/>
              <a:t>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r>
              <a:rPr lang="en-US" sz="2400"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a:p>
            <a:r>
              <a:rPr lang="en-US" sz="2400" dirty="0"/>
              <a:t>The "publisher" means any person or entity that distributes copies of the Document to the public.</a:t>
            </a:r>
          </a:p>
          <a:p>
            <a:r>
              <a:rPr lang="en-US" sz="2400"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r>
              <a:rPr lang="en-US" sz="2400"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r>
              <a:rPr lang="en-US" sz="2400" b="1" dirty="0"/>
              <a:t>2. VERBATIM COPYING</a:t>
            </a:r>
          </a:p>
          <a:p>
            <a:r>
              <a:rPr lang="en-US" sz="2400" dirty="0"/>
              <a:t>You may copy and distribute the Document in any medium, either commercially or </a:t>
            </a:r>
            <a:r>
              <a:rPr lang="en-US" sz="2400" dirty="0" err="1"/>
              <a:t>noncommercially</a:t>
            </a:r>
            <a:r>
              <a:rPr lang="en-US" sz="2400" dirty="0"/>
              <a:t>,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r>
              <a:rPr lang="en-US" sz="2400" dirty="0"/>
              <a:t>You may also lend copies, under the same conditions stated above, and you may publicly display copies.</a:t>
            </a:r>
          </a:p>
          <a:p>
            <a:r>
              <a:rPr lang="en-US" sz="2400" b="1" dirty="0"/>
              <a:t>3. COPYING IN QUANTITY</a:t>
            </a:r>
          </a:p>
          <a:p>
            <a:r>
              <a:rPr lang="en-US" sz="2400"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r>
              <a:rPr lang="en-US" sz="2400" dirty="0"/>
              <a:t>If the required texts for either cover are too voluminous to fit legibly, you should put the first ones listed (as many as fit reasonably) on the actual cover, and continue the rest onto adjacent pages</a:t>
            </a:r>
            <a:r>
              <a:rPr lang="en-US" sz="2400" dirty="0" smtClean="0"/>
              <a:t>.</a:t>
            </a:r>
            <a:endParaRPr lang="en-US" sz="2400" dirty="0"/>
          </a:p>
        </p:txBody>
      </p:sp>
    </p:spTree>
    <p:extLst>
      <p:ext uri="{BB962C8B-B14F-4D97-AF65-F5344CB8AC3E}">
        <p14:creationId xmlns:p14="http://schemas.microsoft.com/office/powerpoint/2010/main" val="20725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86" y="191706"/>
            <a:ext cx="32726714" cy="17820267"/>
          </a:xfrm>
          <a:prstGeom prst="rect">
            <a:avLst/>
          </a:prstGeom>
          <a:noFill/>
        </p:spPr>
        <p:txBody>
          <a:bodyPr wrap="square" rtlCol="0">
            <a:spAutoFit/>
          </a:bodyPr>
          <a:lstStyle/>
          <a:p>
            <a:r>
              <a:rPr lang="en-US" sz="2400" dirty="0" smtClean="0"/>
              <a:t>If </a:t>
            </a:r>
            <a:r>
              <a:rPr lang="en-US" sz="2400" dirty="0"/>
              <a:t>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r>
              <a:rPr lang="en-US" sz="2400" dirty="0"/>
              <a:t>It is requested, but not required, that you contact the authors of the Document well before redistributing any large number of copies, to give them a chance to provide you with an updated version of the Document.</a:t>
            </a:r>
          </a:p>
          <a:p>
            <a:r>
              <a:rPr lang="en-US" sz="2400" b="1" dirty="0"/>
              <a:t>4. MODIFICATIONS</a:t>
            </a:r>
          </a:p>
          <a:p>
            <a:r>
              <a:rPr lang="en-US" sz="2400"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r>
              <a:rPr lang="en-US" sz="2400" dirty="0"/>
              <a:t>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r>
              <a:rPr lang="en-US" sz="2400" dirty="0"/>
              <a:t>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r>
              <a:rPr lang="en-US" sz="2400" dirty="0"/>
              <a:t>C. State on the Title page the name of the publisher of the Modified Version, as the publisher.</a:t>
            </a:r>
          </a:p>
          <a:p>
            <a:r>
              <a:rPr lang="en-US" sz="2400" dirty="0"/>
              <a:t>D. Preserve all the copyright notices of the Document.</a:t>
            </a:r>
          </a:p>
          <a:p>
            <a:r>
              <a:rPr lang="en-US" sz="2400" dirty="0"/>
              <a:t>E. Add an appropriate copyright notice for your modifications adjacent to the other copyright notices.</a:t>
            </a:r>
          </a:p>
          <a:p>
            <a:r>
              <a:rPr lang="en-US" sz="2400" dirty="0"/>
              <a:t>F. Include, immediately after the copyright notices, a license notice giving the public permission to use the Modified Version under the terms of this License, in the form shown in the Addendum below.</a:t>
            </a:r>
          </a:p>
          <a:p>
            <a:r>
              <a:rPr lang="en-US" sz="2400" dirty="0"/>
              <a:t>G. Preserve in that license notice the full lists of Invariant Sections and required Cover Texts given in the Document's license notice.</a:t>
            </a:r>
          </a:p>
          <a:p>
            <a:r>
              <a:rPr lang="en-US" sz="2400" dirty="0"/>
              <a:t>H. Include an unaltered copy of this License.</a:t>
            </a:r>
          </a:p>
          <a:p>
            <a:r>
              <a:rPr lang="en-US" sz="2400" dirty="0"/>
              <a:t>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r>
              <a:rPr lang="en-US" sz="2400" dirty="0"/>
              <a:t>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r>
              <a:rPr lang="en-US" sz="2400" dirty="0"/>
              <a:t>K. For any section Entitled "Acknowledgements" or "Dedications", Preserve the Title of the section, and preserve in the section all the substance and tone of each of the contributor acknowledgements and/or dedications given therein.</a:t>
            </a:r>
          </a:p>
          <a:p>
            <a:r>
              <a:rPr lang="en-US" sz="2400" dirty="0"/>
              <a:t>L. Preserve all the Invariant Sections of the Document, unaltered in their text and in their titles. Section numbers or the equivalent are not considered part of the section titles.</a:t>
            </a:r>
          </a:p>
          <a:p>
            <a:r>
              <a:rPr lang="en-US" sz="2400" dirty="0"/>
              <a:t>M. Delete any section Entitled "Endorsements". Such a section may not be included in the Modified Version.</a:t>
            </a:r>
          </a:p>
          <a:p>
            <a:r>
              <a:rPr lang="en-US" sz="2400" dirty="0"/>
              <a:t>N. Do not retitle any existing section to be Entitled "Endorsements" or to conflict in title with any Invariant Section.</a:t>
            </a:r>
          </a:p>
          <a:p>
            <a:r>
              <a:rPr lang="en-US" sz="2400" dirty="0"/>
              <a:t>O. Preserve any Warranty Disclaimers.</a:t>
            </a:r>
          </a:p>
          <a:p>
            <a:r>
              <a:rPr lang="en-US" sz="2400"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r>
              <a:rPr lang="en-US" sz="2400"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a:p>
            <a:r>
              <a:rPr lang="en-US" sz="2400"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r>
              <a:rPr lang="en-US" sz="2400" dirty="0"/>
              <a:t>The author(s) and publisher(s) of the Document do not by this License give permission to use their names for publicity for or to assert or imply endorsement of any Modified Version.</a:t>
            </a:r>
          </a:p>
          <a:p>
            <a:r>
              <a:rPr lang="en-US" sz="2400" b="1" dirty="0"/>
              <a:t>5. COMBINING DOCUMENTS</a:t>
            </a:r>
          </a:p>
          <a:p>
            <a:r>
              <a:rPr lang="en-US" sz="2400"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r>
              <a:rPr lang="en-US" sz="2400"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r>
              <a:rPr lang="en-US" sz="2400"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r>
              <a:rPr lang="en-US" sz="2400" b="1" dirty="0"/>
              <a:t>6. COLLECTIONS OF DOCUMENTS</a:t>
            </a:r>
          </a:p>
          <a:p>
            <a:r>
              <a:rPr lang="en-US" sz="2400"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r>
              <a:rPr lang="en-US" sz="2400"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r>
              <a:rPr lang="en-US" sz="2400" dirty="0" smtClean="0"/>
              <a:t>.</a:t>
            </a:r>
            <a:endParaRPr lang="en-US" sz="2400" dirty="0"/>
          </a:p>
        </p:txBody>
      </p:sp>
    </p:spTree>
    <p:extLst>
      <p:ext uri="{BB962C8B-B14F-4D97-AF65-F5344CB8AC3E}">
        <p14:creationId xmlns:p14="http://schemas.microsoft.com/office/powerpoint/2010/main" val="425612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46" y="191706"/>
            <a:ext cx="32245554" cy="13018945"/>
          </a:xfrm>
          <a:prstGeom prst="rect">
            <a:avLst/>
          </a:prstGeom>
          <a:noFill/>
        </p:spPr>
        <p:txBody>
          <a:bodyPr wrap="square" rtlCol="0">
            <a:spAutoFit/>
          </a:bodyPr>
          <a:lstStyle/>
          <a:p>
            <a:r>
              <a:rPr lang="en-US" sz="2400" b="1" dirty="0"/>
              <a:t>7. AGGREGATION WITH INDEPENDENT WORKS</a:t>
            </a:r>
          </a:p>
          <a:p>
            <a:r>
              <a:rPr lang="en-US" sz="2400"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r>
              <a:rPr lang="en-US" sz="2400"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r>
              <a:rPr lang="en-US" sz="2400" b="1" dirty="0"/>
              <a:t>8. TRANSLATION</a:t>
            </a:r>
          </a:p>
          <a:p>
            <a:r>
              <a:rPr lang="en-US" sz="2400"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r>
              <a:rPr lang="en-US" sz="2400" dirty="0"/>
              <a:t>If a section in the Document is Entitled "Acknowledgements", "Dedications", or "History", the requirement (section 4) to Preserve its Title (section 1) will typically require changing the actual title.</a:t>
            </a:r>
          </a:p>
          <a:p>
            <a:r>
              <a:rPr lang="en-US" sz="2400" b="1" dirty="0"/>
              <a:t>9. TERMINATION</a:t>
            </a:r>
          </a:p>
          <a:p>
            <a:r>
              <a:rPr lang="en-US" sz="2400" dirty="0"/>
              <a:t>You may not copy, modify, sublicense, or distribute the Document except as expressly provided under this License. Any attempt otherwise to copy, modify, sublicense, or distribute it is void, and will automatically terminate your rights under this License.</a:t>
            </a:r>
          </a:p>
          <a:p>
            <a:r>
              <a:rPr lang="en-US" sz="24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24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2400"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r>
              <a:rPr lang="en-US" sz="2400" b="1" dirty="0"/>
              <a:t>10. FUTURE REVISIONS OF THIS LICENSE</a:t>
            </a:r>
          </a:p>
          <a:p>
            <a:r>
              <a:rPr lang="en-US" sz="2400" dirty="0"/>
              <a:t>The Free Software Foundation may publish new, revised versions of the GNU Free Documentation License from time to time. Such new versions will be similar in spirit to the present version, but may differ in detail to address new problems or concerns. See </a:t>
            </a:r>
            <a:r>
              <a:rPr lang="en-US" sz="2400" u="sng" dirty="0">
                <a:hlinkClick r:id="rId2"/>
              </a:rPr>
              <a:t>http://www.gnu.org/copyleft/.</a:t>
            </a:r>
          </a:p>
          <a:p>
            <a:r>
              <a:rPr lang="en-US" sz="2400"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r>
              <a:rPr lang="en-US" sz="2400" b="1" dirty="0"/>
              <a:t>11. RELICENSING</a:t>
            </a:r>
          </a:p>
          <a:p>
            <a:r>
              <a:rPr lang="en-US" sz="2400" dirty="0"/>
              <a:t>"Massive </a:t>
            </a:r>
            <a:r>
              <a:rPr lang="en-US" sz="2400" dirty="0" err="1"/>
              <a:t>Multiauthor</a:t>
            </a:r>
            <a:r>
              <a:rPr lang="en-US" sz="2400" dirty="0"/>
              <a:t> Collaboration Site" (or "MMC Site") means any World Wide Web server that publishes copyrightable works and also provides prominent facilities for anybody to edit those works. A public wiki that anybody can edit is an example of such a server. A "Massive </a:t>
            </a:r>
            <a:r>
              <a:rPr lang="en-US" sz="2400" dirty="0" err="1"/>
              <a:t>Multiauthor</a:t>
            </a:r>
            <a:r>
              <a:rPr lang="en-US" sz="2400" dirty="0"/>
              <a:t> Collaboration" (or "MMC") contained in the site means any set of copyrightable works thus published on the MMC site.</a:t>
            </a:r>
          </a:p>
          <a:p>
            <a:r>
              <a:rPr lang="en-US" sz="2400" dirty="0"/>
              <a:t>"CC-BY-SA" means the Creative Commons Attribution-Share Alike 3.0 license published by Creative Commons Corporation, a not-for-profit corporation with a principal place of business in San Francisco, California, as well as future </a:t>
            </a:r>
            <a:r>
              <a:rPr lang="en-US" sz="2400" dirty="0" err="1"/>
              <a:t>copyleft</a:t>
            </a:r>
            <a:r>
              <a:rPr lang="en-US" sz="2400" dirty="0"/>
              <a:t> versions of that license published by that same organization.</a:t>
            </a:r>
          </a:p>
          <a:p>
            <a:r>
              <a:rPr lang="en-US" sz="2400" dirty="0"/>
              <a:t>"Incorporate" means to publish or republish a Document, in whole or in part, as part of another Document.</a:t>
            </a:r>
          </a:p>
          <a:p>
            <a:r>
              <a:rPr lang="en-US" sz="2400"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r>
              <a:rPr lang="en-US" sz="2400" dirty="0"/>
              <a:t>The operator of an MMC Site may republish an MMC contained in the site under CC-BY-SA on the same site at any time before August 1, 2009, provided the MMC is eligible for relicensing.</a:t>
            </a:r>
          </a:p>
          <a:p>
            <a:endParaRPr lang="en-US" sz="2400" dirty="0"/>
          </a:p>
          <a:p>
            <a:endParaRPr lang="en-US" sz="2400" dirty="0"/>
          </a:p>
        </p:txBody>
      </p:sp>
    </p:spTree>
    <p:extLst>
      <p:ext uri="{BB962C8B-B14F-4D97-AF65-F5344CB8AC3E}">
        <p14:creationId xmlns:p14="http://schemas.microsoft.com/office/powerpoint/2010/main" val="261081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TotalTime>
  <Words>4701</Words>
  <Application>Microsoft Macintosh PowerPoint</Application>
  <PresentationFormat>Custom</PresentationFormat>
  <Paragraphs>141</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Equation</vt:lpstr>
      <vt:lpstr>PowerPoint Presentation</vt:lpstr>
      <vt:lpstr>Software to Calculate Reaction Rates in Clean Energy Fuels Using High-level Programming Language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to Calculate Reaction Rates in Clean Energy Fuels using high level programming language</dc:title>
  <dc:creator>max  plomer</dc:creator>
  <cp:lastModifiedBy>max  plomer</cp:lastModifiedBy>
  <cp:revision>22</cp:revision>
  <dcterms:created xsi:type="dcterms:W3CDTF">2014-04-11T04:29:33Z</dcterms:created>
  <dcterms:modified xsi:type="dcterms:W3CDTF">2014-04-21T22:48:13Z</dcterms:modified>
</cp:coreProperties>
</file>