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288000" cy="13716000"/>
  <p:notesSz cx="6858000" cy="9144000"/>
  <p:defaultTextStyle>
    <a:defPPr>
      <a:defRPr lang="en-US"/>
    </a:defPPr>
    <a:lvl1pPr marL="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960" y="-80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1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2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6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098550"/>
            <a:ext cx="8229600" cy="23406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98550"/>
            <a:ext cx="24384000" cy="23406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4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1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4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400801"/>
            <a:ext cx="16306800" cy="18103850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40400" y="6400801"/>
            <a:ext cx="16306800" cy="18103850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0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8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30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7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1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2870201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6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1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41E3B-B9C9-894F-9A41-BB961A1F3A44}" type="datetimeFigureOut">
              <a:rPr lang="en-US" smtClean="0"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1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1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91440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914400" rtl="0" eaLnBrk="1" latinLnBrk="0" hangingPunct="1">
        <a:spcBef>
          <a:spcPct val="20000"/>
        </a:spcBef>
        <a:buFont typeface="Arial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914400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91440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914400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/>
          </p:nvPr>
        </p:nvSpPr>
        <p:spPr>
          <a:xfrm>
            <a:off x="1136422" y="194679"/>
            <a:ext cx="15544800" cy="842229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Derivation for </a:t>
            </a:r>
            <a:r>
              <a:rPr lang="en-US" sz="4400" dirty="0" smtClean="0"/>
              <a:t>Time Dependent Gas Mixture in a Perfectly Stirred Reactor</a:t>
            </a:r>
            <a:endParaRPr lang="en-US" sz="4400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576089" y="1015573"/>
            <a:ext cx="17250667" cy="811123"/>
          </a:xfrm>
        </p:spPr>
        <p:txBody>
          <a:bodyPr>
            <a:noAutofit/>
          </a:bodyPr>
          <a:lstStyle/>
          <a:p>
            <a:r>
              <a:rPr lang="en-US" sz="3000" dirty="0" smtClean="0"/>
              <a:t>An </a:t>
            </a:r>
            <a:r>
              <a:rPr lang="en-US" sz="3000" dirty="0" smtClean="0"/>
              <a:t>open system </a:t>
            </a:r>
            <a:r>
              <a:rPr lang="en-US" sz="3000" dirty="0" smtClean="0"/>
              <a:t>with </a:t>
            </a:r>
            <a:r>
              <a:rPr lang="en-US" sz="3000" dirty="0" smtClean="0"/>
              <a:t>constant pressure and volume, assumptions: ignore surface reactions and heat loss</a:t>
            </a:r>
            <a:endParaRPr lang="en-US" sz="3000" dirty="0"/>
          </a:p>
        </p:txBody>
      </p:sp>
      <p:sp>
        <p:nvSpPr>
          <p:cNvPr id="21" name="TextBox 20"/>
          <p:cNvSpPr txBox="1"/>
          <p:nvPr/>
        </p:nvSpPr>
        <p:spPr>
          <a:xfrm>
            <a:off x="3390765" y="1778773"/>
            <a:ext cx="31064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Mass Conservation</a:t>
            </a:r>
            <a:endParaRPr lang="en-US" sz="2700" baseline="-250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6629466" y="1837404"/>
            <a:ext cx="0" cy="118739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Screen Shot 2014-04-19 at 9.00.10 PM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63" y="1985644"/>
            <a:ext cx="2889250" cy="2089150"/>
          </a:xfrm>
          <a:prstGeom prst="rect">
            <a:avLst/>
          </a:prstGeom>
        </p:spPr>
      </p:pic>
      <p:pic>
        <p:nvPicPr>
          <p:cNvPr id="5" name="Picture 4" descr="Screen Shot 2014-04-19 at 9.00.10 PM copy 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648" y="2358493"/>
            <a:ext cx="2597150" cy="23622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45834" y="4418439"/>
            <a:ext cx="27145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Species Equation</a:t>
            </a:r>
            <a:endParaRPr lang="en-US" sz="2700" baseline="-25000" dirty="0"/>
          </a:p>
        </p:txBody>
      </p:sp>
      <p:pic>
        <p:nvPicPr>
          <p:cNvPr id="6" name="Picture 5" descr="Screen Shot 2014-04-19 at 9.00.3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95" y="4963736"/>
            <a:ext cx="6089650" cy="15303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23690" y="6558487"/>
            <a:ext cx="35307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Substitute continuity</a:t>
            </a:r>
            <a:endParaRPr lang="en-US" sz="2700" baseline="-25000" dirty="0"/>
          </a:p>
        </p:txBody>
      </p:sp>
      <p:pic>
        <p:nvPicPr>
          <p:cNvPr id="7" name="Picture 6" descr="Screen Shot 2014-04-19 at 9.00.34 PM copy 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90" y="7121862"/>
            <a:ext cx="5702300" cy="9525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23690" y="8097026"/>
            <a:ext cx="35307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Expand terms</a:t>
            </a:r>
          </a:p>
        </p:txBody>
      </p:sp>
      <p:pic>
        <p:nvPicPr>
          <p:cNvPr id="8" name="Picture 7" descr="Screen Shot 2014-04-19 at 9.00.34 PM copy 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34" y="8719720"/>
            <a:ext cx="5524500" cy="79375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40626" y="9513470"/>
            <a:ext cx="215542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Cancel terms</a:t>
            </a:r>
          </a:p>
        </p:txBody>
      </p:sp>
      <p:pic>
        <p:nvPicPr>
          <p:cNvPr id="9" name="Picture 8" descr="Screen Shot 2014-04-19 at 9.00.34 PM copy 6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519" y="9513470"/>
            <a:ext cx="3384550" cy="736600"/>
          </a:xfrm>
          <a:prstGeom prst="rect">
            <a:avLst/>
          </a:prstGeom>
        </p:spPr>
      </p:pic>
      <p:pic>
        <p:nvPicPr>
          <p:cNvPr id="10" name="Picture 9" descr="Screen Shot 2014-04-19 at 9.00.51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34" y="10282796"/>
            <a:ext cx="2876550" cy="749300"/>
          </a:xfrm>
          <a:prstGeom prst="rect">
            <a:avLst/>
          </a:prstGeom>
        </p:spPr>
      </p:pic>
      <p:pic>
        <p:nvPicPr>
          <p:cNvPr id="11" name="Picture 10" descr="Screen Shot 2014-04-19 at 9.00.51 PM copy 2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21" y="10234775"/>
            <a:ext cx="1155700" cy="7620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10195" y="11233889"/>
            <a:ext cx="37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Energy Equation, specific volume not constant</a:t>
            </a:r>
            <a:endParaRPr lang="en-US" sz="2700" baseline="-25000" dirty="0"/>
          </a:p>
        </p:txBody>
      </p:sp>
      <p:pic>
        <p:nvPicPr>
          <p:cNvPr id="12" name="Picture 11" descr="Screen Shot 2014-04-19 at 9.00.51 PM copy 4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395" y="11245658"/>
            <a:ext cx="2203450" cy="83185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10195" y="12635638"/>
            <a:ext cx="33948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Definition of enthalpy</a:t>
            </a:r>
          </a:p>
        </p:txBody>
      </p:sp>
      <p:pic>
        <p:nvPicPr>
          <p:cNvPr id="13" name="Picture 12" descr="Screen Shot 2014-04-19 at 9.00.51 PM copy 6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040" y="12263568"/>
            <a:ext cx="2520950" cy="1295400"/>
          </a:xfrm>
          <a:prstGeom prst="rect">
            <a:avLst/>
          </a:prstGeom>
        </p:spPr>
      </p:pic>
      <p:pic>
        <p:nvPicPr>
          <p:cNvPr id="25" name="Picture 24" descr="Screen Shot 2014-04-19 at 9.01.07 PM copy 3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71"/>
          <a:stretch/>
        </p:blipFill>
        <p:spPr>
          <a:xfrm>
            <a:off x="8541482" y="4215243"/>
            <a:ext cx="7169150" cy="775629"/>
          </a:xfrm>
          <a:prstGeom prst="rect">
            <a:avLst/>
          </a:prstGeom>
        </p:spPr>
      </p:pic>
      <p:pic>
        <p:nvPicPr>
          <p:cNvPr id="27" name="Picture 26" descr="Screen Shot 2014-04-19 at 9.01.26 PM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635" y="5080506"/>
            <a:ext cx="6426200" cy="692150"/>
          </a:xfrm>
          <a:prstGeom prst="rect">
            <a:avLst/>
          </a:prstGeom>
        </p:spPr>
      </p:pic>
      <p:pic>
        <p:nvPicPr>
          <p:cNvPr id="44" name="Picture 43" descr="Screen Shot 2014-04-19 at 9.01.26 PM copy 2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399" y="5762764"/>
            <a:ext cx="7302500" cy="774700"/>
          </a:xfrm>
          <a:prstGeom prst="rect">
            <a:avLst/>
          </a:prstGeom>
        </p:spPr>
      </p:pic>
      <p:pic>
        <p:nvPicPr>
          <p:cNvPr id="46" name="Picture 45" descr="Screen Shot 2014-04-19 at 9.01.26 PM copy 4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660" y="6655304"/>
            <a:ext cx="8064500" cy="717550"/>
          </a:xfrm>
          <a:prstGeom prst="rect">
            <a:avLst/>
          </a:prstGeom>
        </p:spPr>
      </p:pic>
      <p:pic>
        <p:nvPicPr>
          <p:cNvPr id="48" name="Picture 47" descr="Screen Shot 2014-04-19 at 9.01.26 PM copy 6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121" y="7470502"/>
            <a:ext cx="5226050" cy="74295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6757949" y="1715273"/>
            <a:ext cx="124167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    = 0 b</a:t>
            </a:r>
            <a:r>
              <a:rPr lang="en-US" sz="2700" dirty="0" smtClean="0"/>
              <a:t>ecause constant pressure, substitute      into      equation        terms cancel</a:t>
            </a:r>
          </a:p>
        </p:txBody>
      </p:sp>
      <p:pic>
        <p:nvPicPr>
          <p:cNvPr id="53" name="Picture 52" descr="Screen Shot 2014-04-19 at 9.00.51 PM copy 6.pn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76" t="49767" r="2190" b="6064"/>
          <a:stretch/>
        </p:blipFill>
        <p:spPr>
          <a:xfrm>
            <a:off x="6827761" y="1699562"/>
            <a:ext cx="308429" cy="572164"/>
          </a:xfrm>
          <a:prstGeom prst="rect">
            <a:avLst/>
          </a:prstGeom>
        </p:spPr>
      </p:pic>
      <p:pic>
        <p:nvPicPr>
          <p:cNvPr id="54" name="Picture 53" descr="Screen Shot 2014-04-19 at 9.00.51 PM copy 6.pn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18" t="48092" r="57348" b="4289"/>
          <a:stretch/>
        </p:blipFill>
        <p:spPr>
          <a:xfrm>
            <a:off x="12990286" y="1685007"/>
            <a:ext cx="338667" cy="616858"/>
          </a:xfrm>
          <a:prstGeom prst="rect">
            <a:avLst/>
          </a:prstGeom>
        </p:spPr>
      </p:pic>
      <p:pic>
        <p:nvPicPr>
          <p:cNvPr id="55" name="Picture 54" descr="Screen Shot 2014-04-19 at 9.00.51 PM copy 6.pn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3" t="49394" r="79805" b="5357"/>
          <a:stretch/>
        </p:blipFill>
        <p:spPr>
          <a:xfrm>
            <a:off x="14009076" y="1715273"/>
            <a:ext cx="345180" cy="586155"/>
          </a:xfrm>
          <a:prstGeom prst="rect">
            <a:avLst/>
          </a:prstGeom>
        </p:spPr>
      </p:pic>
      <p:pic>
        <p:nvPicPr>
          <p:cNvPr id="56" name="Picture 55" descr="Screen Shot 2014-04-19 at 9.00.51 PM copy 6.pn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12" t="49492" r="29397" b="4289"/>
          <a:stretch/>
        </p:blipFill>
        <p:spPr>
          <a:xfrm>
            <a:off x="15758774" y="1687890"/>
            <a:ext cx="514047" cy="598714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6663333" y="2481286"/>
            <a:ext cx="11525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                </a:t>
            </a:r>
            <a:r>
              <a:rPr lang="en-US" sz="2700" dirty="0"/>
              <a:t> </a:t>
            </a:r>
            <a:r>
              <a:rPr lang="en-US" sz="2700" dirty="0" smtClean="0"/>
              <a:t>  </a:t>
            </a:r>
            <a:r>
              <a:rPr lang="en-US" sz="2700" dirty="0"/>
              <a:t>W</a:t>
            </a:r>
            <a:r>
              <a:rPr lang="en-US" sz="2700" dirty="0" smtClean="0"/>
              <a:t>e can conserve enthalpy instead of energy, energy is still conserved but would need an additional equation from ideal gas law to calculate       </a:t>
            </a:r>
            <a:endParaRPr lang="en-US" sz="2700" baseline="-25000" dirty="0"/>
          </a:p>
        </p:txBody>
      </p:sp>
      <p:pic>
        <p:nvPicPr>
          <p:cNvPr id="15" name="Picture 14" descr="Screen Shot 2014-04-19 at 9.01.07 PM copy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332" y="2358093"/>
            <a:ext cx="1460500" cy="717550"/>
          </a:xfrm>
          <a:prstGeom prst="rect">
            <a:avLst/>
          </a:prstGeom>
        </p:spPr>
      </p:pic>
      <p:pic>
        <p:nvPicPr>
          <p:cNvPr id="58" name="Picture 57" descr="Screen Shot 2014-04-19 at 9.00.51 PM copy 6.pn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50" t="49492" r="29397" b="4289"/>
          <a:stretch/>
        </p:blipFill>
        <p:spPr>
          <a:xfrm>
            <a:off x="16592405" y="2898623"/>
            <a:ext cx="329078" cy="598714"/>
          </a:xfrm>
          <a:prstGeom prst="rect">
            <a:avLst/>
          </a:prstGeom>
        </p:spPr>
      </p:pic>
      <p:pic>
        <p:nvPicPr>
          <p:cNvPr id="59" name="Picture 58" descr="Screen Shot 2014-04-19 at 9.01.07 PM copy 3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83" r="26895" b="75350"/>
          <a:stretch/>
        </p:blipFill>
        <p:spPr>
          <a:xfrm>
            <a:off x="6667057" y="3404616"/>
            <a:ext cx="3285067" cy="782640"/>
          </a:xfrm>
          <a:prstGeom prst="rect">
            <a:avLst/>
          </a:prstGeom>
        </p:spPr>
      </p:pic>
      <p:pic>
        <p:nvPicPr>
          <p:cNvPr id="60" name="Picture 59" descr="Screen Shot 2014-04-19 at 9.01.07 PM copy 3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3" t="26241" r="26283" b="52599"/>
          <a:stretch/>
        </p:blipFill>
        <p:spPr>
          <a:xfrm>
            <a:off x="10380134" y="3497337"/>
            <a:ext cx="3318933" cy="671826"/>
          </a:xfrm>
          <a:prstGeom prst="rect">
            <a:avLst/>
          </a:prstGeom>
        </p:spPr>
      </p:pic>
      <p:pic>
        <p:nvPicPr>
          <p:cNvPr id="61" name="Picture 60" descr="Screen Shot 2014-04-19 at 9.01.07 PM copy 3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7" t="51542" r="22693" b="25158"/>
          <a:stretch/>
        </p:blipFill>
        <p:spPr>
          <a:xfrm>
            <a:off x="14189690" y="3497337"/>
            <a:ext cx="3826934" cy="739781"/>
          </a:xfrm>
          <a:prstGeom prst="rect">
            <a:avLst/>
          </a:prstGeom>
        </p:spPr>
      </p:pic>
      <p:pic>
        <p:nvPicPr>
          <p:cNvPr id="63" name="Picture 62" descr="Screen Shot 2014-04-19 at 9.01.26 PM copy 8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062" y="8298117"/>
            <a:ext cx="6902450" cy="736600"/>
          </a:xfrm>
          <a:prstGeom prst="rect">
            <a:avLst/>
          </a:prstGeom>
        </p:spPr>
      </p:pic>
      <p:pic>
        <p:nvPicPr>
          <p:cNvPr id="65" name="Picture 64" descr="Screen Shot 2014-04-19 at 9.01.44 PM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778" y="9170181"/>
            <a:ext cx="7880350" cy="685800"/>
          </a:xfrm>
          <a:prstGeom prst="rect">
            <a:avLst/>
          </a:prstGeom>
        </p:spPr>
      </p:pic>
      <p:pic>
        <p:nvPicPr>
          <p:cNvPr id="67" name="Picture 66" descr="Screen Shot 2014-04-19 at 9.01.44 PM copy 2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041" y="10074269"/>
            <a:ext cx="5276850" cy="781050"/>
          </a:xfrm>
          <a:prstGeom prst="rect">
            <a:avLst/>
          </a:prstGeom>
        </p:spPr>
      </p:pic>
      <p:pic>
        <p:nvPicPr>
          <p:cNvPr id="68" name="Picture 67" descr="Screen Shot 2014-04-19 at 9.01.44 PM copy 3.png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93" t="8985" r="-1"/>
          <a:stretch/>
        </p:blipFill>
        <p:spPr>
          <a:xfrm>
            <a:off x="8746064" y="11065962"/>
            <a:ext cx="954289" cy="473912"/>
          </a:xfrm>
          <a:prstGeom prst="rect">
            <a:avLst/>
          </a:prstGeom>
        </p:spPr>
      </p:pic>
      <p:pic>
        <p:nvPicPr>
          <p:cNvPr id="69" name="Picture 68" descr="Screen Shot 2014-04-19 at 9.01.44 PM copy 4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54" y="10949515"/>
            <a:ext cx="5295900" cy="234950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7084482" y="10991742"/>
            <a:ext cx="16107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Substitute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051860" y="10148551"/>
            <a:ext cx="20187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Cancel terms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050615" y="9225768"/>
            <a:ext cx="22420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Expand terms</a:t>
            </a:r>
            <a:endParaRPr lang="en-US" sz="27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6627615" y="8398152"/>
            <a:ext cx="44275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Substitute species equation</a:t>
            </a:r>
            <a:endParaRPr lang="en-US" sz="27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6945120" y="7555167"/>
            <a:ext cx="20187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Cancel terms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966645" y="6698696"/>
            <a:ext cx="22420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Expand terms</a:t>
            </a:r>
            <a:endParaRPr lang="en-US" sz="2700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6962384" y="5812805"/>
            <a:ext cx="31760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Substitute continuity</a:t>
            </a:r>
            <a:endParaRPr lang="en-US" sz="2700" baseline="-25000" dirty="0"/>
          </a:p>
        </p:txBody>
      </p:sp>
    </p:spTree>
    <p:extLst>
      <p:ext uri="{BB962C8B-B14F-4D97-AF65-F5344CB8AC3E}">
        <p14:creationId xmlns:p14="http://schemas.microsoft.com/office/powerpoint/2010/main" val="3933778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99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Derivation for Time Dependent Gas Mixture in a Perfectly Stirred Reactor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Example: ABC reactor</dc:title>
  <dc:creator>max  plomer</dc:creator>
  <cp:lastModifiedBy>max  plomer</cp:lastModifiedBy>
  <cp:revision>32</cp:revision>
  <dcterms:created xsi:type="dcterms:W3CDTF">2014-04-11T01:13:13Z</dcterms:created>
  <dcterms:modified xsi:type="dcterms:W3CDTF">2014-04-20T02:26:54Z</dcterms:modified>
</cp:coreProperties>
</file>