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8654B"/>
    <a:srgbClr val="F8F7E6"/>
    <a:srgbClr val="98B9B7"/>
    <a:srgbClr val="F46523"/>
    <a:srgbClr val="DED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-2136" y="-37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2814321"/>
            <a:ext cx="79444213" cy="59918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5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7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62BC-F324-E247-888D-909E9A103E77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71950-D652-2845-80B0-CA3085CC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1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image" Target="../media/image6.jpg"/><Relationship Id="rId13" Type="http://schemas.openxmlformats.org/officeDocument/2006/relationships/image" Target="../media/image7.png"/><Relationship Id="rId14" Type="http://schemas.openxmlformats.org/officeDocument/2006/relationships/oleObject" Target="../embeddings/oleObject5.bin"/><Relationship Id="rId15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5.jp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_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312" y="2723601"/>
            <a:ext cx="927100" cy="1409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084" y="440013"/>
            <a:ext cx="31564310" cy="2315961"/>
          </a:xfrm>
          <a:prstGeom prst="rect">
            <a:avLst/>
          </a:prstGeom>
          <a:solidFill>
            <a:srgbClr val="DED99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1238"/>
            <a:ext cx="32918400" cy="282706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Software </a:t>
            </a:r>
            <a:r>
              <a:rPr lang="en-US" sz="6000" dirty="0"/>
              <a:t>to C</a:t>
            </a:r>
            <a:r>
              <a:rPr lang="en-US" sz="6000" dirty="0" smtClean="0"/>
              <a:t>alculate Reaction Rates </a:t>
            </a:r>
            <a:r>
              <a:rPr lang="en-US" sz="6000" dirty="0"/>
              <a:t>in </a:t>
            </a:r>
            <a:r>
              <a:rPr lang="en-US" sz="6000" dirty="0" smtClean="0"/>
              <a:t>Clean Energy Fuels Using High-level Programming Language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2540778" y="3049507"/>
            <a:ext cx="73777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46523"/>
                </a:solidFill>
              </a:rPr>
              <a:t>Combustion</a:t>
            </a:r>
            <a:r>
              <a:rPr lang="en-US" dirty="0" err="1" smtClean="0"/>
              <a:t>Help.com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08564" y="1946252"/>
            <a:ext cx="78817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Reverse Engineered from Industry Software.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039719" y="1946252"/>
            <a:ext cx="232343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Goal: To simplify software to make easier to understand and facilitate collaborate, and to create an educational tool to promote learning.  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4722509" y="3271289"/>
            <a:ext cx="418215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maxplomer@gmail.com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624440" y="3271289"/>
            <a:ext cx="220024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Max Plomer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704753" y="5842175"/>
            <a:ext cx="9031602" cy="2709464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2032794" y="5842175"/>
            <a:ext cx="9031602" cy="2709464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3369897" y="5842175"/>
            <a:ext cx="9031602" cy="2709464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89551" y="5672840"/>
            <a:ext cx="8727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Read fuel mechanism</a:t>
            </a:r>
            <a:r>
              <a:rPr lang="en-US" sz="6000" dirty="0"/>
              <a:t>, </a:t>
            </a:r>
            <a:r>
              <a:rPr lang="en-US" sz="6000" dirty="0" smtClean="0"/>
              <a:t>stores values </a:t>
            </a:r>
            <a:r>
              <a:rPr lang="en-US" sz="6000" dirty="0"/>
              <a:t>into intermediate variables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753289" y="6646543"/>
            <a:ext cx="2262572" cy="1143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081329" y="6646543"/>
            <a:ext cx="2262572" cy="1143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427395" y="5672840"/>
            <a:ext cx="8727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Print code to calculate reaction rates, can stand alone as it’s own program </a:t>
            </a:r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25498" y="4233862"/>
            <a:ext cx="8727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/>
              <a:t>Software Flow Chart</a:t>
            </a:r>
            <a:endParaRPr lang="en-US" sz="60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23978725" y="6159162"/>
            <a:ext cx="8727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Reactor simulations call reaction rate functions</a:t>
            </a:r>
            <a:endParaRPr lang="en-US" sz="6000" dirty="0"/>
          </a:p>
        </p:txBody>
      </p:sp>
      <p:sp>
        <p:nvSpPr>
          <p:cNvPr id="12" name="Rounded Rectangle 11"/>
          <p:cNvSpPr/>
          <p:nvPr/>
        </p:nvSpPr>
        <p:spPr>
          <a:xfrm>
            <a:off x="260544" y="8551638"/>
            <a:ext cx="10566728" cy="13068547"/>
          </a:xfrm>
          <a:prstGeom prst="roundRect">
            <a:avLst>
              <a:gd name="adj" fmla="val 5753"/>
            </a:avLst>
          </a:prstGeom>
          <a:solidFill>
            <a:srgbClr val="F8F7E6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176712" y="8535162"/>
            <a:ext cx="10566728" cy="13068547"/>
          </a:xfrm>
          <a:prstGeom prst="roundRect">
            <a:avLst>
              <a:gd name="adj" fmla="val 5753"/>
            </a:avLst>
          </a:prstGeom>
          <a:solidFill>
            <a:srgbClr val="F8F7E6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2107911" y="8535162"/>
            <a:ext cx="10566728" cy="13068547"/>
          </a:xfrm>
          <a:prstGeom prst="roundRect">
            <a:avLst>
              <a:gd name="adj" fmla="val 5753"/>
            </a:avLst>
          </a:prstGeom>
          <a:solidFill>
            <a:srgbClr val="F8F7E6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49281" y="8956153"/>
            <a:ext cx="97732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Mechanism file </a:t>
            </a:r>
            <a:r>
              <a:rPr lang="en-US" sz="3200" dirty="0"/>
              <a:t>includes NASA polynomials for thermodynamic data, where 7 numbers are used to calculate quantities such as specific heat, enthalpy, entropy, etc.  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822328"/>
              </p:ext>
            </p:extLst>
          </p:nvPr>
        </p:nvGraphicFramePr>
        <p:xfrm>
          <a:off x="2197086" y="10954760"/>
          <a:ext cx="6661596" cy="143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7086" y="10954760"/>
                        <a:ext cx="6661596" cy="1439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90521" y="12697144"/>
            <a:ext cx="9773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most basic type of reaction is a modified </a:t>
            </a:r>
            <a:r>
              <a:rPr lang="en-US" sz="3200" dirty="0" err="1" smtClean="0"/>
              <a:t>arrhenius</a:t>
            </a:r>
            <a:r>
              <a:rPr lang="en-US" sz="3200" dirty="0" smtClean="0"/>
              <a:t> equation of the following form.</a:t>
            </a:r>
            <a:endParaRPr lang="en-US" sz="32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166862"/>
              </p:ext>
            </p:extLst>
          </p:nvPr>
        </p:nvGraphicFramePr>
        <p:xfrm>
          <a:off x="2794002" y="14050963"/>
          <a:ext cx="526415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6" imgW="1625600" imgH="508000" progId="Equation.3">
                  <p:embed/>
                </p:oleObj>
              </mc:Choice>
              <mc:Fallback>
                <p:oleObj name="Equation" r:id="rId6" imgW="16256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4002" y="14050963"/>
                        <a:ext cx="5264150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08564" y="15960819"/>
            <a:ext cx="97732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uses 3 coefficients, A the pre-exponential factor, B the temperature exponent, and E</a:t>
            </a:r>
            <a:r>
              <a:rPr lang="en-US" sz="3200" baseline="-25000" dirty="0" smtClean="0"/>
              <a:t>A</a:t>
            </a:r>
            <a:r>
              <a:rPr lang="en-US" sz="3200" dirty="0" smtClean="0"/>
              <a:t> the activation energy</a:t>
            </a:r>
          </a:p>
          <a:p>
            <a:endParaRPr lang="en-US" sz="3200" dirty="0"/>
          </a:p>
          <a:p>
            <a:r>
              <a:rPr lang="en-US" sz="3200" dirty="0" smtClean="0"/>
              <a:t>This is how the reaction appears in the mechanism file</a:t>
            </a:r>
          </a:p>
          <a:p>
            <a:r>
              <a:rPr lang="en-US" sz="3200" dirty="0"/>
              <a:t>O+H2&lt;=&gt;H+OH                       3.870E+04    2.700    6260.00</a:t>
            </a:r>
          </a:p>
          <a:p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22767065" y="8956152"/>
            <a:ext cx="950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to call function to get molar production rate</a:t>
            </a:r>
          </a:p>
          <a:p>
            <a:endParaRPr lang="en-US" sz="3200" dirty="0" smtClean="0"/>
          </a:p>
          <a:p>
            <a:r>
              <a:rPr lang="en-US" sz="3200" dirty="0" smtClean="0"/>
              <a:t>                             </a:t>
            </a:r>
            <a:r>
              <a:rPr lang="en-US" sz="3200" dirty="0" err="1" smtClean="0"/>
              <a:t>wdot</a:t>
            </a:r>
            <a:r>
              <a:rPr lang="en-US" sz="3200" dirty="0" smtClean="0"/>
              <a:t> = </a:t>
            </a:r>
            <a:r>
              <a:rPr lang="en-US" sz="3200" dirty="0" err="1" smtClean="0"/>
              <a:t>getwc</a:t>
            </a:r>
            <a:r>
              <a:rPr lang="en-US" sz="3200" dirty="0" smtClean="0"/>
              <a:t> ( C , T ) </a:t>
            </a:r>
            <a:endParaRPr lang="en-US" sz="32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4881269" y="10454728"/>
            <a:ext cx="609246" cy="266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354290" y="10626083"/>
            <a:ext cx="29834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Vector of molar production rate</a:t>
            </a:r>
          </a:p>
          <a:p>
            <a:endParaRPr lang="en-US" sz="3200" dirty="0" smtClean="0"/>
          </a:p>
          <a:p>
            <a:r>
              <a:rPr lang="en-US" sz="3200" dirty="0" smtClean="0"/>
              <a:t>Units of </a:t>
            </a:r>
            <a:endParaRPr lang="en-US" sz="32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324400"/>
              </p:ext>
            </p:extLst>
          </p:nvPr>
        </p:nvGraphicFramePr>
        <p:xfrm>
          <a:off x="23998212" y="11604405"/>
          <a:ext cx="1973262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8" imgW="609600" imgH="393700" progId="Equation.3">
                  <p:embed/>
                </p:oleObj>
              </mc:Choice>
              <mc:Fallback>
                <p:oleObj name="Equation" r:id="rId8" imgW="609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98212" y="11604405"/>
                        <a:ext cx="1973262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862148" y="10055726"/>
            <a:ext cx="2983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Temperature </a:t>
            </a:r>
          </a:p>
          <a:p>
            <a:r>
              <a:rPr lang="en-US" sz="3200" dirty="0" smtClean="0"/>
              <a:t>Units of Kelvin</a:t>
            </a:r>
            <a:endParaRPr lang="en-US" sz="3200" dirty="0"/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 flipV="1">
            <a:off x="29082278" y="10327737"/>
            <a:ext cx="779870" cy="266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110670" y="10823226"/>
            <a:ext cx="29834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Vector of molar </a:t>
            </a:r>
            <a:r>
              <a:rPr lang="en-US" sz="3200" dirty="0" err="1" smtClean="0"/>
              <a:t>concenration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Units of </a:t>
            </a:r>
            <a:endParaRPr lang="en-US" sz="32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271166"/>
              </p:ext>
            </p:extLst>
          </p:nvPr>
        </p:nvGraphicFramePr>
        <p:xfrm>
          <a:off x="28867110" y="11896753"/>
          <a:ext cx="98583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10" imgW="304800" imgH="393700" progId="Equation.3">
                  <p:embed/>
                </p:oleObj>
              </mc:Choice>
              <mc:Fallback>
                <p:oleObj name="Equation" r:id="rId10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867110" y="11896753"/>
                        <a:ext cx="985838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 flipV="1">
            <a:off x="28163610" y="10486476"/>
            <a:ext cx="390368" cy="468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volfunct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611" y="16438787"/>
            <a:ext cx="3657600" cy="3848100"/>
          </a:xfrm>
          <a:prstGeom prst="rect">
            <a:avLst/>
          </a:prstGeom>
        </p:spPr>
      </p:pic>
      <p:pic>
        <p:nvPicPr>
          <p:cNvPr id="23" name="Picture 22" descr="Screen Shot 2014-04-19 at 5.27.38 PM basch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954" y="16438787"/>
            <a:ext cx="6146800" cy="49022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679883" y="13393386"/>
            <a:ext cx="950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HCCI engine – Premixed fuel and air injected into cylinder, ignition occurs from compression just as in diesel engine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27110670" y="15158591"/>
            <a:ext cx="4702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Mixture compressed until it ignites</a:t>
            </a:r>
            <a:endParaRPr lang="en-US" sz="3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777655" y="15960819"/>
            <a:ext cx="753101" cy="2297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23934708" y="15380827"/>
            <a:ext cx="724297" cy="12801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3060907" y="18005448"/>
            <a:ext cx="2657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Volume is a function of time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1557423" y="9166603"/>
            <a:ext cx="950697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is called the “create hardcode” step because the code generated is specifically for a certain fuel, for example methane (CH4) or hydrogen (H2).  This code will be available for free download under the GNU General Public License at </a:t>
            </a:r>
            <a:r>
              <a:rPr lang="en-US" sz="3200" dirty="0" err="1" smtClean="0"/>
              <a:t>CombustionHelp.com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This part of the code is very easy to understand, more so than the industry code, better for learning/collaborating/experimenting.</a:t>
            </a:r>
          </a:p>
          <a:p>
            <a:endParaRPr lang="en-US" sz="3200" dirty="0"/>
          </a:p>
          <a:p>
            <a:r>
              <a:rPr lang="en-US" sz="3200" dirty="0" smtClean="0"/>
              <a:t>Here is code of the same  </a:t>
            </a:r>
            <a:r>
              <a:rPr lang="en-US" sz="3200" dirty="0"/>
              <a:t>O+H2&lt;=&gt;H+OH </a:t>
            </a:r>
            <a:r>
              <a:rPr lang="en-US" sz="3200" dirty="0" smtClean="0"/>
              <a:t> reaction</a:t>
            </a:r>
          </a:p>
          <a:p>
            <a:endParaRPr lang="en-US" sz="3200" dirty="0"/>
          </a:p>
          <a:p>
            <a:r>
              <a:rPr lang="en-US" sz="3200" dirty="0" err="1"/>
              <a:t>kf</a:t>
            </a:r>
            <a:r>
              <a:rPr lang="en-US" sz="3200" dirty="0"/>
              <a:t>=</a:t>
            </a:r>
            <a:r>
              <a:rPr lang="en-US" sz="3200" dirty="0" err="1"/>
              <a:t>kfarray</a:t>
            </a:r>
            <a:r>
              <a:rPr lang="en-US" sz="3200" dirty="0"/>
              <a:t>(3);</a:t>
            </a:r>
          </a:p>
          <a:p>
            <a:r>
              <a:rPr lang="nl-NL" sz="3200" dirty="0" err="1"/>
              <a:t>fwdk</a:t>
            </a:r>
            <a:r>
              <a:rPr lang="nl-NL" sz="3200" dirty="0"/>
              <a:t>(3)=</a:t>
            </a:r>
            <a:r>
              <a:rPr lang="nl-NL" sz="3200" dirty="0" err="1"/>
              <a:t>kf</a:t>
            </a:r>
            <a:r>
              <a:rPr lang="nl-NL" sz="3200" dirty="0"/>
              <a:t>*Y(1)*Y(3);</a:t>
            </a:r>
          </a:p>
          <a:p>
            <a:r>
              <a:rPr lang="nl-NL" sz="3200" dirty="0" err="1"/>
              <a:t>Kc</a:t>
            </a:r>
            <a:r>
              <a:rPr lang="nl-NL" sz="3200" dirty="0"/>
              <a:t>=</a:t>
            </a:r>
            <a:r>
              <a:rPr lang="nl-NL" sz="3200" dirty="0" err="1"/>
              <a:t>exp</a:t>
            </a:r>
            <a:r>
              <a:rPr lang="nl-NL" sz="3200" dirty="0"/>
              <a:t>(   -(+g(1)*-1+g(2)*1+g(3)*-1+g(5)*1)  /  T  );</a:t>
            </a:r>
          </a:p>
          <a:p>
            <a:r>
              <a:rPr lang="nl-NL" sz="3200" dirty="0" err="1"/>
              <a:t>revk</a:t>
            </a:r>
            <a:r>
              <a:rPr lang="nl-NL" sz="3200" dirty="0"/>
              <a:t>(3)=</a:t>
            </a:r>
            <a:r>
              <a:rPr lang="nl-NL" sz="3200" dirty="0" err="1"/>
              <a:t>kf</a:t>
            </a:r>
            <a:r>
              <a:rPr lang="nl-NL" sz="3200" dirty="0"/>
              <a:t>/</a:t>
            </a:r>
            <a:r>
              <a:rPr lang="nl-NL" sz="3200" dirty="0" err="1"/>
              <a:t>Kc</a:t>
            </a:r>
            <a:r>
              <a:rPr lang="nl-NL" sz="3200" dirty="0"/>
              <a:t>*Y(2)*Y(5)</a:t>
            </a:r>
            <a:r>
              <a:rPr lang="nl-NL" sz="3200" dirty="0" smtClean="0"/>
              <a:t>;</a:t>
            </a:r>
            <a:endParaRPr lang="nl-NL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4407" y="19056155"/>
            <a:ext cx="23195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means the reaction is both forward and reverse</a:t>
            </a:r>
            <a:endParaRPr lang="en-US" sz="32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555822" y="18507775"/>
            <a:ext cx="657300" cy="770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111997" y="18562203"/>
            <a:ext cx="619177" cy="493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311824" y="18562203"/>
            <a:ext cx="657300" cy="770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9736355" y="18495507"/>
            <a:ext cx="16934" cy="75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55487" y="18866210"/>
            <a:ext cx="24756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the pre-exponential </a:t>
            </a:r>
            <a:r>
              <a:rPr lang="en-US" sz="3200" dirty="0" smtClean="0"/>
              <a:t>factor </a:t>
            </a:r>
          </a:p>
          <a:p>
            <a:r>
              <a:rPr lang="en-US" sz="3200" dirty="0" smtClean="0"/>
              <a:t>Unit depends on reaction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6105733" y="19009614"/>
            <a:ext cx="2711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 the temperature </a:t>
            </a:r>
            <a:r>
              <a:rPr lang="en-US" sz="3200" dirty="0" smtClean="0"/>
              <a:t>exponent</a:t>
            </a:r>
          </a:p>
          <a:p>
            <a:r>
              <a:rPr lang="en-US" sz="3200" dirty="0" smtClean="0"/>
              <a:t>Dimensionless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9047249" y="19050619"/>
            <a:ext cx="1875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A</a:t>
            </a:r>
            <a:r>
              <a:rPr lang="en-US" sz="3200" dirty="0"/>
              <a:t> the activation </a:t>
            </a:r>
            <a:r>
              <a:rPr lang="en-US" sz="3200" dirty="0" smtClean="0"/>
              <a:t>energy</a:t>
            </a:r>
          </a:p>
          <a:p>
            <a:r>
              <a:rPr lang="en-US" sz="3200" dirty="0" smtClean="0"/>
              <a:t>Units of Calorie</a:t>
            </a:r>
            <a:endParaRPr lang="en-US" sz="3200" dirty="0"/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843251"/>
              </p:ext>
            </p:extLst>
          </p:nvPr>
        </p:nvGraphicFramePr>
        <p:xfrm>
          <a:off x="18060339" y="17718490"/>
          <a:ext cx="98583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14" imgW="304800" imgH="393700" progId="Equation.3">
                  <p:embed/>
                </p:oleObj>
              </mc:Choice>
              <mc:Fallback>
                <p:oleObj name="Equation" r:id="rId14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60339" y="17718490"/>
                        <a:ext cx="985838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61601"/>
              </p:ext>
            </p:extLst>
          </p:nvPr>
        </p:nvGraphicFramePr>
        <p:xfrm>
          <a:off x="18231078" y="19492670"/>
          <a:ext cx="1973262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15" imgW="609600" imgH="393700" progId="Equation.3">
                  <p:embed/>
                </p:oleObj>
              </mc:Choice>
              <mc:Fallback>
                <p:oleObj name="Equation" r:id="rId15" imgW="609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31078" y="19492670"/>
                        <a:ext cx="1973262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2033703" y="19516344"/>
            <a:ext cx="6375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fwdk</a:t>
            </a:r>
            <a:r>
              <a:rPr lang="en-US" sz="3200" dirty="0"/>
              <a:t>(3) is the forward reaction rate of the 3</a:t>
            </a:r>
            <a:r>
              <a:rPr lang="en-US" sz="3200" baseline="30000" dirty="0"/>
              <a:t>rd</a:t>
            </a:r>
            <a:r>
              <a:rPr lang="en-US" sz="3200" dirty="0"/>
              <a:t> </a:t>
            </a:r>
            <a:r>
              <a:rPr lang="en-US" sz="3200" dirty="0" smtClean="0"/>
              <a:t>reaction, Units </a:t>
            </a:r>
            <a:r>
              <a:rPr lang="en-US" sz="3200" dirty="0"/>
              <a:t>of 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140938" y="17802465"/>
            <a:ext cx="6375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Y(1) is the mole </a:t>
            </a:r>
            <a:r>
              <a:rPr lang="en-US" sz="3200" dirty="0" smtClean="0"/>
              <a:t>concentration of hydrogen (H2), </a:t>
            </a:r>
            <a:r>
              <a:rPr lang="en-US" sz="3200" dirty="0"/>
              <a:t>Units of</a:t>
            </a:r>
          </a:p>
        </p:txBody>
      </p:sp>
    </p:spTree>
    <p:extLst>
      <p:ext uri="{BB962C8B-B14F-4D97-AF65-F5344CB8AC3E}">
        <p14:creationId xmlns:p14="http://schemas.microsoft.com/office/powerpoint/2010/main" val="273375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476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Software to Calculate Reaction Rates in Clean Energy Fuels Using High-level Programming Language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to Calculate Reaction Rates in Clean Energy Fuels using high level programming language</dc:title>
  <dc:creator>max  plomer</dc:creator>
  <cp:lastModifiedBy>max  plomer</cp:lastModifiedBy>
  <cp:revision>20</cp:revision>
  <dcterms:created xsi:type="dcterms:W3CDTF">2014-04-11T04:29:33Z</dcterms:created>
  <dcterms:modified xsi:type="dcterms:W3CDTF">2014-04-20T02:34:46Z</dcterms:modified>
</cp:coreProperties>
</file>