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81" r:id="rId6"/>
    <p:sldId id="260" r:id="rId7"/>
    <p:sldId id="293" r:id="rId8"/>
    <p:sldId id="295" r:id="rId9"/>
    <p:sldId id="297" r:id="rId10"/>
    <p:sldId id="294" r:id="rId11"/>
    <p:sldId id="302" r:id="rId12"/>
    <p:sldId id="296" r:id="rId13"/>
    <p:sldId id="299" r:id="rId14"/>
    <p:sldId id="261" r:id="rId15"/>
    <p:sldId id="262" r:id="rId16"/>
    <p:sldId id="263" r:id="rId17"/>
    <p:sldId id="282" r:id="rId18"/>
    <p:sldId id="271" r:id="rId19"/>
    <p:sldId id="272" r:id="rId20"/>
    <p:sldId id="273" r:id="rId21"/>
    <p:sldId id="275" r:id="rId22"/>
    <p:sldId id="276" r:id="rId23"/>
    <p:sldId id="287" r:id="rId24"/>
    <p:sldId id="278" r:id="rId25"/>
    <p:sldId id="288" r:id="rId26"/>
    <p:sldId id="283" r:id="rId27"/>
    <p:sldId id="285" r:id="rId28"/>
    <p:sldId id="279" r:id="rId29"/>
    <p:sldId id="286" r:id="rId30"/>
    <p:sldId id="274" r:id="rId31"/>
    <p:sldId id="291" r:id="rId32"/>
    <p:sldId id="292" r:id="rId33"/>
    <p:sldId id="290" r:id="rId34"/>
    <p:sldId id="289" r:id="rId35"/>
    <p:sldId id="270" r:id="rId36"/>
    <p:sldId id="269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premi" initials="mp" lastIdx="1" clrIdx="0">
    <p:extLst>
      <p:ext uri="{19B8F6BF-5375-455C-9EA6-DF929625EA0E}">
        <p15:presenceInfo xmlns:p15="http://schemas.microsoft.com/office/powerpoint/2012/main" userId="c2c0fd2f24f0e3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80975" y="493713"/>
            <a:ext cx="6378575" cy="3589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Merge </a:t>
            </a:r>
            <a:r>
              <a:rPr lang="fr-FR" dirty="0" err="1"/>
              <a:t>this</a:t>
            </a:r>
            <a:r>
              <a:rPr lang="fr-FR" dirty="0"/>
              <a:t> and </a:t>
            </a:r>
            <a:r>
              <a:rPr lang="fr-FR" dirty="0" err="1"/>
              <a:t>previous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222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8089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011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6210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4810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323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Remove</a:t>
            </a:r>
            <a:r>
              <a:rPr lang="fr-FR" dirty="0"/>
              <a:t> first </a:t>
            </a:r>
            <a:r>
              <a:rPr lang="fr-FR" dirty="0" err="1"/>
              <a:t>ansd</a:t>
            </a:r>
            <a:r>
              <a:rPr lang="fr-FR" dirty="0"/>
              <a:t> pit </a:t>
            </a:r>
            <a:r>
              <a:rPr lang="fr-FR" dirty="0" err="1"/>
              <a:t>previous</a:t>
            </a:r>
            <a:r>
              <a:rPr lang="fr-FR" dirty="0"/>
              <a:t> slides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1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in a box the </a:t>
            </a:r>
            <a:r>
              <a:rPr lang="fr-FR" dirty="0" err="1"/>
              <a:t>things</a:t>
            </a:r>
            <a:r>
              <a:rPr lang="fr-FR" dirty="0"/>
              <a:t> </a:t>
            </a:r>
            <a:r>
              <a:rPr lang="fr-FR" dirty="0" err="1"/>
              <a:t>taken</a:t>
            </a:r>
            <a:r>
              <a:rPr lang="fr-FR" dirty="0"/>
              <a:t> as exemple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7810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BIGGER TITLES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2776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Put </a:t>
            </a:r>
            <a:r>
              <a:rPr lang="fr-FR" dirty="0" err="1"/>
              <a:t>units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16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Again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/>
              <a:t> 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0712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35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Make anim for Correctness an Robustennss circled an say by moving computation of proof verif toLedger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Make anim for Correctness an Robustennss circled an say by moving computation of proof verif toLedger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19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fr-FR" sz="12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slide like </a:t>
            </a:r>
            <a:r>
              <a:rPr lang="fr-FR" sz="12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jon</a:t>
            </a:r>
            <a:r>
              <a:rPr lang="fr-FR" sz="12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fr-FR" sz="12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r>
              <a:rPr lang="fr-FR" sz="12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fr-FR" sz="12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r>
              <a:rPr lang="fr-FR" sz="12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b="0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/>
          <a:lstStyle>
            <a:lvl1pPr marR="0" lvl="0" algn="ctr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Courier New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oto Sans Symbols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7"/>
              <a:buFont typeface="Times New Roman"/>
              <a:buNone/>
              <a:defRPr sz="18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7"/>
              <a:buFont typeface="Times New Roman"/>
              <a:buNone/>
              <a:defRPr sz="18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7"/>
              <a:buFont typeface="Times New Roman"/>
              <a:buNone/>
              <a:defRPr sz="18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7"/>
              <a:buFont typeface="Times New Roman"/>
              <a:buNone/>
              <a:defRPr sz="18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7"/>
              <a:buFont typeface="Times New Roman"/>
              <a:buNone/>
              <a:defRPr sz="18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7"/>
              <a:buFont typeface="Times New Roman"/>
              <a:buNone/>
              <a:defRPr sz="18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25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36056" y="931069"/>
            <a:ext cx="10904256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/>
          <a:lstStyle>
            <a:lvl1pPr marL="457200" marR="0" lvl="0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8615" algn="l" rtl="0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Noto Sans Symbols"/>
              <a:buChar char="▪"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5884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7"/>
              <a:buFont typeface="Times New Roman"/>
              <a:buChar char="»"/>
              <a:defRPr sz="18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5884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7"/>
              <a:buFont typeface="Times New Roman"/>
              <a:buChar char="»"/>
              <a:defRPr sz="18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5884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7"/>
              <a:buFont typeface="Times New Roman"/>
              <a:buChar char="»"/>
              <a:defRPr sz="18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5884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7"/>
              <a:buFont typeface="Times New Roman"/>
              <a:buChar char="»"/>
              <a:defRPr sz="18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25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25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16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36056" y="931069"/>
            <a:ext cx="10904256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/>
          <a:lstStyle>
            <a:lvl1pPr marL="457200" marR="0" lvl="0" indent="-452119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520"/>
              <a:buFont typeface="Courier New"/>
              <a:buChar char="o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oto Sans Symbols"/>
              <a:buChar char="▪"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5884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7"/>
              <a:buFont typeface="Times New Roman"/>
              <a:buChar char="–"/>
              <a:defRPr sz="18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5884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7"/>
              <a:buFont typeface="Times New Roman"/>
              <a:buChar char="»"/>
              <a:defRPr sz="18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5884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7"/>
              <a:buFont typeface="Times New Roman"/>
              <a:buChar char="»"/>
              <a:defRPr sz="18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5884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7"/>
              <a:buFont typeface="Times New Roman"/>
              <a:buChar char="»"/>
              <a:defRPr sz="18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5884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7"/>
              <a:buFont typeface="Times New Roman"/>
              <a:buChar char="»"/>
              <a:defRPr sz="18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5884" algn="l" rtl="0">
              <a:spcBef>
                <a:spcPts val="369"/>
              </a:spcBef>
              <a:spcAft>
                <a:spcPts val="0"/>
              </a:spcAft>
              <a:buClr>
                <a:schemeClr val="dk1"/>
              </a:buClr>
              <a:buSzPts val="1847"/>
              <a:buFont typeface="Times New Roman"/>
              <a:buChar char="»"/>
              <a:defRPr sz="18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1168400" y="6180503"/>
            <a:ext cx="3792460" cy="54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00" tIns="23425" rIns="58600" bIns="23425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LCA1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Ecole Polytechnique Fédérale de Lausanne</a:t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11555941" y="355536"/>
            <a:ext cx="636059" cy="338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25" tIns="41025" rIns="83525" bIns="41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61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661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" y="762000"/>
            <a:ext cx="12176369" cy="33338"/>
          </a:xfrm>
          <a:prstGeom prst="rect">
            <a:avLst/>
          </a:prstGeom>
          <a:gradFill>
            <a:gsLst>
              <a:gs pos="0">
                <a:srgbClr val="7D7D7D"/>
              </a:gs>
              <a:gs pos="50000">
                <a:srgbClr val="DADADA"/>
              </a:gs>
              <a:gs pos="100000">
                <a:srgbClr val="7D7D7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4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" y="6019800"/>
            <a:ext cx="12176369" cy="33338"/>
          </a:xfrm>
          <a:prstGeom prst="rect">
            <a:avLst/>
          </a:prstGeom>
          <a:gradFill>
            <a:gsLst>
              <a:gs pos="0">
                <a:srgbClr val="7D7D7D"/>
              </a:gs>
              <a:gs pos="50000">
                <a:srgbClr val="DADADA"/>
              </a:gs>
              <a:gs pos="100000">
                <a:srgbClr val="7D7D7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4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/>
        </p:nvSpPr>
        <p:spPr>
          <a:xfrm>
            <a:off x="6225015" y="6177330"/>
            <a:ext cx="3897051" cy="5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7"/>
              <a:buFont typeface="Arial"/>
              <a:buNone/>
            </a:pPr>
            <a:r>
              <a:rPr lang="fr-FR" sz="147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Presentation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7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Lausanne, 22.06.2018</a:t>
            </a:r>
            <a:endParaRPr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22065" y="6108801"/>
            <a:ext cx="1900003" cy="68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2108954" y="2149162"/>
            <a:ext cx="8264384" cy="177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31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Distributed Proof Verification using Distributed Ledger</a:t>
            </a: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1954823" y="4252707"/>
            <a:ext cx="8418515" cy="824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ourier New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Premi, Optional Master Semester Project (8 credits) </a:t>
            </a:r>
            <a:endParaRPr/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ourier New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870"/>
              <a:buFont typeface="Courier New"/>
              <a:buNone/>
            </a:pPr>
            <a:r>
              <a:rPr lang="fr-FR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 by: David Froelicher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870"/>
              <a:buFont typeface="Courier New"/>
              <a:buNone/>
            </a:pPr>
            <a:r>
              <a:rPr lang="fr-FR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Juan Ramon Troncoso-Pastoriza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870"/>
              <a:buFont typeface="Courier New"/>
              <a:buNone/>
            </a:pPr>
            <a:r>
              <a:rPr lang="fr-FR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Jean-Pierre Hubaux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D4696-84BA-46A0-9142-1021BF28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Step</a:t>
            </a:r>
            <a:r>
              <a:rPr lang="fr-FR" sz="4500" b="0" dirty="0"/>
              <a:t> 3: Proof </a:t>
            </a:r>
            <a:r>
              <a:rPr lang="fr-FR" sz="4500" b="0" dirty="0" err="1"/>
              <a:t>Verification</a:t>
            </a:r>
            <a:r>
              <a:rPr lang="fr-FR" sz="4500" b="0" dirty="0"/>
              <a:t> </a:t>
            </a:r>
          </a:p>
        </p:txBody>
      </p:sp>
      <p:grpSp>
        <p:nvGrpSpPr>
          <p:cNvPr id="4" name="Shape 59">
            <a:extLst>
              <a:ext uri="{FF2B5EF4-FFF2-40B4-BE49-F238E27FC236}">
                <a16:creationId xmlns:a16="http://schemas.microsoft.com/office/drawing/2014/main" id="{F42291C4-A0C8-4A3A-A78B-7E99A74A0129}"/>
              </a:ext>
            </a:extLst>
          </p:cNvPr>
          <p:cNvGrpSpPr/>
          <p:nvPr/>
        </p:nvGrpSpPr>
        <p:grpSpPr>
          <a:xfrm>
            <a:off x="2377441" y="1266900"/>
            <a:ext cx="6654017" cy="4486785"/>
            <a:chOff x="822190" y="1502012"/>
            <a:chExt cx="4059325" cy="3347601"/>
          </a:xfrm>
        </p:grpSpPr>
        <p:pic>
          <p:nvPicPr>
            <p:cNvPr id="5" name="Shape 60">
              <a:extLst>
                <a:ext uri="{FF2B5EF4-FFF2-40B4-BE49-F238E27FC236}">
                  <a16:creationId xmlns:a16="http://schemas.microsoft.com/office/drawing/2014/main" id="{4AE498C1-37F4-4ACA-B33A-DE7F2E19AC7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63198" y="247056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61">
              <a:extLst>
                <a:ext uri="{FF2B5EF4-FFF2-40B4-BE49-F238E27FC236}">
                  <a16:creationId xmlns:a16="http://schemas.microsoft.com/office/drawing/2014/main" id="{155F6310-69C1-4888-A78E-1A90B826255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60860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62">
              <a:extLst>
                <a:ext uri="{FF2B5EF4-FFF2-40B4-BE49-F238E27FC236}">
                  <a16:creationId xmlns:a16="http://schemas.microsoft.com/office/drawing/2014/main" id="{8E69B17B-2D26-4A2E-BDCF-438C5EB9FBD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63198" y="4132976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Shape 63">
              <a:extLst>
                <a:ext uri="{FF2B5EF4-FFF2-40B4-BE49-F238E27FC236}">
                  <a16:creationId xmlns:a16="http://schemas.microsoft.com/office/drawing/2014/main" id="{9EE3E02A-120D-43F4-AEBA-BAD9F17A7D8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392436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Shape 64">
              <a:extLst>
                <a:ext uri="{FF2B5EF4-FFF2-40B4-BE49-F238E27FC236}">
                  <a16:creationId xmlns:a16="http://schemas.microsoft.com/office/drawing/2014/main" id="{94ED60DB-E9CE-4705-A590-0F8A9C4B4D9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156573" y="2828883"/>
              <a:ext cx="532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0" name="Shape 65">
              <a:extLst>
                <a:ext uri="{FF2B5EF4-FFF2-40B4-BE49-F238E27FC236}">
                  <a16:creationId xmlns:a16="http://schemas.microsoft.com/office/drawing/2014/main" id="{47B7F8AA-5A62-428B-95D7-4EFDFBD876A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689123" y="2828794"/>
              <a:ext cx="0" cy="479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Shape 66">
              <a:extLst>
                <a:ext uri="{FF2B5EF4-FFF2-40B4-BE49-F238E27FC236}">
                  <a16:creationId xmlns:a16="http://schemas.microsoft.com/office/drawing/2014/main" id="{95E0A2D2-14E0-47E2-B227-5499E904AA1E}"/>
                </a:ext>
              </a:extLst>
            </p:cNvPr>
            <p:cNvCxnSpPr/>
            <p:nvPr/>
          </p:nvCxnSpPr>
          <p:spPr>
            <a:xfrm rot="10800000" flipH="1">
              <a:off x="3156573" y="449129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2" name="Shape 67">
              <a:extLst>
                <a:ext uri="{FF2B5EF4-FFF2-40B4-BE49-F238E27FC236}">
                  <a16:creationId xmlns:a16="http://schemas.microsoft.com/office/drawing/2014/main" id="{6B34DD8C-76D2-4DB0-BACD-E604AE89266F}"/>
                </a:ext>
              </a:extLst>
            </p:cNvPr>
            <p:cNvCxnSpPr/>
            <p:nvPr/>
          </p:nvCxnSpPr>
          <p:spPr>
            <a:xfrm>
              <a:off x="3689122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" name="Shape 68">
              <a:extLst>
                <a:ext uri="{FF2B5EF4-FFF2-40B4-BE49-F238E27FC236}">
                  <a16:creationId xmlns:a16="http://schemas.microsoft.com/office/drawing/2014/main" id="{A3E7934B-03C8-41B4-97BE-CB0B92324271}"/>
                </a:ext>
              </a:extLst>
            </p:cNvPr>
            <p:cNvCxnSpPr/>
            <p:nvPr/>
          </p:nvCxnSpPr>
          <p:spPr>
            <a:xfrm rot="10800000" flipH="1">
              <a:off x="2030648" y="2828881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Shape 69">
              <a:extLst>
                <a:ext uri="{FF2B5EF4-FFF2-40B4-BE49-F238E27FC236}">
                  <a16:creationId xmlns:a16="http://schemas.microsoft.com/office/drawing/2014/main" id="{8F12737F-9D5E-44E5-99C2-C77E43F90E71}"/>
                </a:ext>
              </a:extLst>
            </p:cNvPr>
            <p:cNvCxnSpPr/>
            <p:nvPr/>
          </p:nvCxnSpPr>
          <p:spPr>
            <a:xfrm>
              <a:off x="2022326" y="2828882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" name="Shape 70">
              <a:extLst>
                <a:ext uri="{FF2B5EF4-FFF2-40B4-BE49-F238E27FC236}">
                  <a16:creationId xmlns:a16="http://schemas.microsoft.com/office/drawing/2014/main" id="{E3FA7C83-5F45-4A53-8E6C-53512CA4A0AC}"/>
                </a:ext>
              </a:extLst>
            </p:cNvPr>
            <p:cNvCxnSpPr/>
            <p:nvPr/>
          </p:nvCxnSpPr>
          <p:spPr>
            <a:xfrm rot="10800000" flipH="1">
              <a:off x="2022326" y="450474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" name="Shape 71">
              <a:extLst>
                <a:ext uri="{FF2B5EF4-FFF2-40B4-BE49-F238E27FC236}">
                  <a16:creationId xmlns:a16="http://schemas.microsoft.com/office/drawing/2014/main" id="{2A962026-8D22-4A7C-884A-6A1534B59E7B}"/>
                </a:ext>
              </a:extLst>
            </p:cNvPr>
            <p:cNvCxnSpPr/>
            <p:nvPr/>
          </p:nvCxnSpPr>
          <p:spPr>
            <a:xfrm>
              <a:off x="2022326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7" name="Shape 72">
              <a:extLst>
                <a:ext uri="{FF2B5EF4-FFF2-40B4-BE49-F238E27FC236}">
                  <a16:creationId xmlns:a16="http://schemas.microsoft.com/office/drawing/2014/main" id="{066DFF86-A84E-48E0-AC80-D922039D5E0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354436" y="3666813"/>
              <a:ext cx="103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Shape 73">
              <a:extLst>
                <a:ext uri="{FF2B5EF4-FFF2-40B4-BE49-F238E27FC236}">
                  <a16:creationId xmlns:a16="http://schemas.microsoft.com/office/drawing/2014/main" id="{11A78458-29CB-474E-A979-C2AD384ED50F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rot="10800000">
              <a:off x="2859886" y="3187376"/>
              <a:ext cx="0" cy="945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pic>
          <p:nvPicPr>
            <p:cNvPr id="19" name="Shape 74">
              <a:extLst>
                <a:ext uri="{FF2B5EF4-FFF2-40B4-BE49-F238E27FC236}">
                  <a16:creationId xmlns:a16="http://schemas.microsoft.com/office/drawing/2014/main" id="{1A1096AD-33DC-466D-B5A4-79C6B929582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5807" y="3109028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Shape 75">
              <a:extLst>
                <a:ext uri="{FF2B5EF4-FFF2-40B4-BE49-F238E27FC236}">
                  <a16:creationId xmlns:a16="http://schemas.microsoft.com/office/drawing/2014/main" id="{537EEF12-E08D-46DD-B974-5DD849F092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5807" y="369488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76">
              <a:extLst>
                <a:ext uri="{FF2B5EF4-FFF2-40B4-BE49-F238E27FC236}">
                  <a16:creationId xmlns:a16="http://schemas.microsoft.com/office/drawing/2014/main" id="{380C2ECA-D380-4E14-BE76-1752313A6AE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1624" y="3165265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Shape 77">
              <a:extLst>
                <a:ext uri="{FF2B5EF4-FFF2-40B4-BE49-F238E27FC236}">
                  <a16:creationId xmlns:a16="http://schemas.microsoft.com/office/drawing/2014/main" id="{CAD779CD-C66F-442C-B7E2-E06BCBEC0C8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1624" y="3718943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78">
              <a:extLst>
                <a:ext uri="{FF2B5EF4-FFF2-40B4-BE49-F238E27FC236}">
                  <a16:creationId xmlns:a16="http://schemas.microsoft.com/office/drawing/2014/main" id="{2EA7C625-3B40-4588-8127-4DADB790962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2031" y="161545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" name="Shape 79">
              <a:extLst>
                <a:ext uri="{FF2B5EF4-FFF2-40B4-BE49-F238E27FC236}">
                  <a16:creationId xmlns:a16="http://schemas.microsoft.com/office/drawing/2014/main" id="{5470D57F-8A68-49AF-903E-CFE13B8DEDE9}"/>
                </a:ext>
              </a:extLst>
            </p:cNvPr>
            <p:cNvCxnSpPr>
              <a:cxnSpLocks/>
              <a:stCxn id="23" idx="2"/>
              <a:endCxn id="5" idx="0"/>
            </p:cNvCxnSpPr>
            <p:nvPr/>
          </p:nvCxnSpPr>
          <p:spPr>
            <a:xfrm>
              <a:off x="2859885" y="2053546"/>
              <a:ext cx="0" cy="41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Shape 80">
              <a:extLst>
                <a:ext uri="{FF2B5EF4-FFF2-40B4-BE49-F238E27FC236}">
                  <a16:creationId xmlns:a16="http://schemas.microsoft.com/office/drawing/2014/main" id="{EA100390-4F59-4CC7-B2A8-89E0A9E841C6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flipH="1">
              <a:off x="3985807" y="3328075"/>
              <a:ext cx="420000" cy="338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Shape 81">
              <a:extLst>
                <a:ext uri="{FF2B5EF4-FFF2-40B4-BE49-F238E27FC236}">
                  <a16:creationId xmlns:a16="http://schemas.microsoft.com/office/drawing/2014/main" id="{35CD1EF5-F7CC-474E-BBD3-47F6646B20EF}"/>
                </a:ext>
              </a:extLst>
            </p:cNvPr>
            <p:cNvCxnSpPr>
              <a:cxnSpLocks/>
              <a:stCxn id="20" idx="1"/>
              <a:endCxn id="8" idx="3"/>
            </p:cNvCxnSpPr>
            <p:nvPr/>
          </p:nvCxnSpPr>
          <p:spPr>
            <a:xfrm rot="10800000">
              <a:off x="3985807" y="3667029"/>
              <a:ext cx="420000" cy="24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Shape 82">
              <a:extLst>
                <a:ext uri="{FF2B5EF4-FFF2-40B4-BE49-F238E27FC236}">
                  <a16:creationId xmlns:a16="http://schemas.microsoft.com/office/drawing/2014/main" id="{DED1B8B1-19EF-4417-9920-AD2EB53B11B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1363360" y="3415413"/>
              <a:ext cx="397500" cy="251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Shape 83">
              <a:extLst>
                <a:ext uri="{FF2B5EF4-FFF2-40B4-BE49-F238E27FC236}">
                  <a16:creationId xmlns:a16="http://schemas.microsoft.com/office/drawing/2014/main" id="{BD1BFB50-E93F-409B-A04D-6652A9AE5BF6}"/>
                </a:ext>
              </a:extLst>
            </p:cNvPr>
            <p:cNvCxnSpPr>
              <a:cxnSpLocks/>
              <a:stCxn id="6" idx="1"/>
              <a:endCxn id="22" idx="3"/>
            </p:cNvCxnSpPr>
            <p:nvPr/>
          </p:nvCxnSpPr>
          <p:spPr>
            <a:xfrm flipH="1">
              <a:off x="1407160" y="3666813"/>
              <a:ext cx="353700" cy="27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9" name="Shape 84">
              <a:extLst>
                <a:ext uri="{FF2B5EF4-FFF2-40B4-BE49-F238E27FC236}">
                  <a16:creationId xmlns:a16="http://schemas.microsoft.com/office/drawing/2014/main" id="{8CBBA5EF-0313-46C7-8F89-BC50023A0D0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72140" y="1763279"/>
              <a:ext cx="521565" cy="4226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85">
              <a:extLst>
                <a:ext uri="{FF2B5EF4-FFF2-40B4-BE49-F238E27FC236}">
                  <a16:creationId xmlns:a16="http://schemas.microsoft.com/office/drawing/2014/main" id="{129DF832-7292-4921-B431-DF3296A697C3}"/>
                </a:ext>
              </a:extLst>
            </p:cNvPr>
            <p:cNvCxnSpPr>
              <a:cxnSpLocks/>
              <a:stCxn id="29" idx="1"/>
              <a:endCxn id="5" idx="0"/>
            </p:cNvCxnSpPr>
            <p:nvPr/>
          </p:nvCxnSpPr>
          <p:spPr>
            <a:xfrm flipH="1">
              <a:off x="2859740" y="1974579"/>
              <a:ext cx="1112400" cy="49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" name="Shape 86">
              <a:extLst>
                <a:ext uri="{FF2B5EF4-FFF2-40B4-BE49-F238E27FC236}">
                  <a16:creationId xmlns:a16="http://schemas.microsoft.com/office/drawing/2014/main" id="{BD820582-5009-4F56-83F5-4214EF8D6017}"/>
                </a:ext>
              </a:extLst>
            </p:cNvPr>
            <p:cNvSpPr txBox="1"/>
            <p:nvPr/>
          </p:nvSpPr>
          <p:spPr>
            <a:xfrm>
              <a:off x="4103290" y="1763025"/>
              <a:ext cx="330785" cy="270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fr-FR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87">
              <a:extLst>
                <a:ext uri="{FF2B5EF4-FFF2-40B4-BE49-F238E27FC236}">
                  <a16:creationId xmlns:a16="http://schemas.microsoft.com/office/drawing/2014/main" id="{1F6ABB78-3672-4D59-98D7-A95BC6A85A2C}"/>
                </a:ext>
              </a:extLst>
            </p:cNvPr>
            <p:cNvSpPr/>
            <p:nvPr/>
          </p:nvSpPr>
          <p:spPr>
            <a:xfrm>
              <a:off x="931624" y="1615452"/>
              <a:ext cx="3949891" cy="3234161"/>
            </a:xfrm>
            <a:prstGeom prst="rect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88">
              <a:extLst>
                <a:ext uri="{FF2B5EF4-FFF2-40B4-BE49-F238E27FC236}">
                  <a16:creationId xmlns:a16="http://schemas.microsoft.com/office/drawing/2014/main" id="{8BCE25E7-735A-411C-8E31-DF62C577AFBC}"/>
                </a:ext>
              </a:extLst>
            </p:cNvPr>
            <p:cNvSpPr/>
            <p:nvPr/>
          </p:nvSpPr>
          <p:spPr>
            <a:xfrm>
              <a:off x="875897" y="1528311"/>
              <a:ext cx="1478338" cy="11966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" name="Shape 89">
              <a:extLst>
                <a:ext uri="{FF2B5EF4-FFF2-40B4-BE49-F238E27FC236}">
                  <a16:creationId xmlns:a16="http://schemas.microsoft.com/office/drawing/2014/main" id="{55C3254B-1DD0-403E-9A5E-409E601643BA}"/>
                </a:ext>
              </a:extLst>
            </p:cNvPr>
            <p:cNvCxnSpPr/>
            <p:nvPr/>
          </p:nvCxnSpPr>
          <p:spPr>
            <a:xfrm flipH="1">
              <a:off x="2351723" y="1615452"/>
              <a:ext cx="2512" cy="1070979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Shape 90">
              <a:extLst>
                <a:ext uri="{FF2B5EF4-FFF2-40B4-BE49-F238E27FC236}">
                  <a16:creationId xmlns:a16="http://schemas.microsoft.com/office/drawing/2014/main" id="{578D0A4B-82E8-40D3-B2D4-88AE8136557B}"/>
                </a:ext>
              </a:extLst>
            </p:cNvPr>
            <p:cNvCxnSpPr/>
            <p:nvPr/>
          </p:nvCxnSpPr>
          <p:spPr>
            <a:xfrm rot="10800000">
              <a:off x="931624" y="2724912"/>
              <a:ext cx="1406696" cy="0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pic>
          <p:nvPicPr>
            <p:cNvPr id="36" name="Shape 91">
              <a:extLst>
                <a:ext uri="{FF2B5EF4-FFF2-40B4-BE49-F238E27FC236}">
                  <a16:creationId xmlns:a16="http://schemas.microsoft.com/office/drawing/2014/main" id="{101B5441-253F-4AE8-B92B-2D48B71D60D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2190" y="1502013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Shape 92">
              <a:extLst>
                <a:ext uri="{FF2B5EF4-FFF2-40B4-BE49-F238E27FC236}">
                  <a16:creationId xmlns:a16="http://schemas.microsoft.com/office/drawing/2014/main" id="{64412A91-0758-4884-95E3-DA3846F275B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15564" y="1502012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Shape 93">
              <a:extLst>
                <a:ext uri="{FF2B5EF4-FFF2-40B4-BE49-F238E27FC236}">
                  <a16:creationId xmlns:a16="http://schemas.microsoft.com/office/drawing/2014/main" id="{91C7EF4C-7B2B-42FC-A4BA-4327DAC1049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18623" y="2085539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" name="Shape 94">
              <a:extLst>
                <a:ext uri="{FF2B5EF4-FFF2-40B4-BE49-F238E27FC236}">
                  <a16:creationId xmlns:a16="http://schemas.microsoft.com/office/drawing/2014/main" id="{00B7F218-30DE-41CC-BFB8-D5BD471D26B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1298938" y="1714207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Shape 95">
              <a:extLst>
                <a:ext uri="{FF2B5EF4-FFF2-40B4-BE49-F238E27FC236}">
                  <a16:creationId xmlns:a16="http://schemas.microsoft.com/office/drawing/2014/main" id="{779F7E8B-1F66-4D16-A82A-97CAD0FFFA1A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rot="10800000" flipH="1">
              <a:off x="1356997" y="1926539"/>
              <a:ext cx="2967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" name="Shape 96">
              <a:extLst>
                <a:ext uri="{FF2B5EF4-FFF2-40B4-BE49-F238E27FC236}">
                  <a16:creationId xmlns:a16="http://schemas.microsoft.com/office/drawing/2014/main" id="{A03F9FF2-6301-4E53-9D8E-CCEF7D0A578B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" name="Shape 102">
            <a:extLst>
              <a:ext uri="{FF2B5EF4-FFF2-40B4-BE49-F238E27FC236}">
                <a16:creationId xmlns:a16="http://schemas.microsoft.com/office/drawing/2014/main" id="{E8A5CEBD-7998-438D-B6CD-14F81C6E8DA6}"/>
              </a:ext>
            </a:extLst>
          </p:cNvPr>
          <p:cNvSpPr txBox="1"/>
          <p:nvPr/>
        </p:nvSpPr>
        <p:spPr>
          <a:xfrm>
            <a:off x="7591110" y="3392482"/>
            <a:ext cx="319071" cy="30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Shape 110">
            <a:extLst>
              <a:ext uri="{FF2B5EF4-FFF2-40B4-BE49-F238E27FC236}">
                <a16:creationId xmlns:a16="http://schemas.microsoft.com/office/drawing/2014/main" id="{9143A240-E875-4A56-8B5E-93257817D396}"/>
              </a:ext>
            </a:extLst>
          </p:cNvPr>
          <p:cNvCxnSpPr>
            <a:cxnSpLocks/>
          </p:cNvCxnSpPr>
          <p:nvPr/>
        </p:nvCxnSpPr>
        <p:spPr>
          <a:xfrm>
            <a:off x="4070306" y="2277591"/>
            <a:ext cx="780600" cy="666900"/>
          </a:xfrm>
          <a:prstGeom prst="straightConnector1">
            <a:avLst/>
          </a:prstGeom>
          <a:noFill/>
          <a:ln w="76200" cap="flat" cmpd="sng">
            <a:solidFill>
              <a:srgbClr val="AEABAB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E902FA08-0C25-4906-8DEC-EF79EE621821}"/>
              </a:ext>
            </a:extLst>
          </p:cNvPr>
          <p:cNvSpPr txBox="1"/>
          <p:nvPr/>
        </p:nvSpPr>
        <p:spPr>
          <a:xfrm>
            <a:off x="1762900" y="870996"/>
            <a:ext cx="3893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Probabilistic</a:t>
            </a:r>
            <a:r>
              <a:rPr lang="fr-FR" sz="2000" b="1" dirty="0"/>
              <a:t> </a:t>
            </a:r>
            <a:r>
              <a:rPr lang="fr-FR" sz="2000" b="1" dirty="0" err="1"/>
              <a:t>Verification</a:t>
            </a:r>
            <a:endParaRPr lang="fr-FR" sz="2000" b="1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757A47C-2599-4E45-95AC-80242A1682EC}"/>
              </a:ext>
            </a:extLst>
          </p:cNvPr>
          <p:cNvSpPr txBox="1"/>
          <p:nvPr/>
        </p:nvSpPr>
        <p:spPr>
          <a:xfrm>
            <a:off x="6577558" y="3335258"/>
            <a:ext cx="11652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Aggregation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93A3294-6D74-4E3C-B630-DCB1DF892216}"/>
              </a:ext>
            </a:extLst>
          </p:cNvPr>
          <p:cNvSpPr txBox="1"/>
          <p:nvPr/>
        </p:nvSpPr>
        <p:spPr>
          <a:xfrm>
            <a:off x="5157215" y="5729113"/>
            <a:ext cx="11652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Aggregation</a:t>
            </a:r>
            <a:endParaRPr lang="fr-FR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EBC0A3C-5B6A-4623-BB50-BF8330CFBCD1}"/>
              </a:ext>
            </a:extLst>
          </p:cNvPr>
          <p:cNvSpPr txBox="1"/>
          <p:nvPr/>
        </p:nvSpPr>
        <p:spPr>
          <a:xfrm>
            <a:off x="5211527" y="2273481"/>
            <a:ext cx="11652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Aggregation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4CC75B4-3F5F-416E-8F8A-0F52FB907748}"/>
              </a:ext>
            </a:extLst>
          </p:cNvPr>
          <p:cNvSpPr txBox="1"/>
          <p:nvPr/>
        </p:nvSpPr>
        <p:spPr>
          <a:xfrm>
            <a:off x="3844485" y="3438931"/>
            <a:ext cx="11652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Aggregation</a:t>
            </a:r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D3D1554-A260-4674-85EB-5FB89CAFD1F3}"/>
              </a:ext>
            </a:extLst>
          </p:cNvPr>
          <p:cNvSpPr txBox="1"/>
          <p:nvPr/>
        </p:nvSpPr>
        <p:spPr>
          <a:xfrm>
            <a:off x="3844484" y="3140742"/>
            <a:ext cx="12565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Proof </a:t>
            </a:r>
            <a:r>
              <a:rPr lang="fr-FR" dirty="0" err="1"/>
              <a:t>Aggreg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A1CC98B-27BF-4134-98FD-D459DA2E5BA9}"/>
              </a:ext>
            </a:extLst>
          </p:cNvPr>
          <p:cNvSpPr txBox="1"/>
          <p:nvPr/>
        </p:nvSpPr>
        <p:spPr>
          <a:xfrm>
            <a:off x="5206349" y="1956693"/>
            <a:ext cx="12565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Proof </a:t>
            </a:r>
            <a:r>
              <a:rPr lang="fr-FR" dirty="0" err="1"/>
              <a:t>Aggreg</a:t>
            </a:r>
            <a:endParaRPr lang="fr-FR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60825D2-D8BD-4721-AF2F-43977968DFFB}"/>
              </a:ext>
            </a:extLst>
          </p:cNvPr>
          <p:cNvSpPr txBox="1"/>
          <p:nvPr/>
        </p:nvSpPr>
        <p:spPr>
          <a:xfrm>
            <a:off x="6584328" y="3012433"/>
            <a:ext cx="12565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Proof </a:t>
            </a:r>
            <a:r>
              <a:rPr lang="fr-FR" dirty="0" err="1"/>
              <a:t>Aggreg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ACC7813-7677-4C49-9711-70573CEE106E}"/>
              </a:ext>
            </a:extLst>
          </p:cNvPr>
          <p:cNvSpPr txBox="1"/>
          <p:nvPr/>
        </p:nvSpPr>
        <p:spPr>
          <a:xfrm>
            <a:off x="6337232" y="5729112"/>
            <a:ext cx="12565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Proof </a:t>
            </a:r>
            <a:r>
              <a:rPr lang="fr-FR" dirty="0" err="1"/>
              <a:t>Aggreg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02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0.00208 L -0.16589 -0.08218 L -0.21094 0.03495 L -0.25704 -0.08611 " pathEditMode="relative" ptsTypes="AA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07 L -0.09336 -0.12754 L -0.06094 -0.26064 L -0.14766 -0.2581 " pathEditMode="relative" ptsTypes="AAAA">
                                      <p:cBhvr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1" grpId="0" animBg="1"/>
      <p:bldP spid="52" grpId="0" animBg="1"/>
      <p:bldP spid="54" grpId="0" animBg="1"/>
      <p:bldP spid="54" grpId="1" animBg="1"/>
      <p:bldP spid="55" grpId="0" animBg="1"/>
      <p:bldP spid="55" grpId="1" animBg="1"/>
      <p:bldP spid="55" grpId="2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D4696-84BA-46A0-9142-1021BF28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Step</a:t>
            </a:r>
            <a:r>
              <a:rPr lang="fr-FR" sz="4500" b="0" dirty="0"/>
              <a:t> 3: Proof </a:t>
            </a:r>
            <a:r>
              <a:rPr lang="fr-FR" sz="4500" b="0" dirty="0" err="1"/>
              <a:t>Verification</a:t>
            </a:r>
            <a:r>
              <a:rPr lang="fr-FR" sz="4500" b="0" dirty="0"/>
              <a:t> </a:t>
            </a:r>
          </a:p>
        </p:txBody>
      </p:sp>
      <p:grpSp>
        <p:nvGrpSpPr>
          <p:cNvPr id="4" name="Shape 59">
            <a:extLst>
              <a:ext uri="{FF2B5EF4-FFF2-40B4-BE49-F238E27FC236}">
                <a16:creationId xmlns:a16="http://schemas.microsoft.com/office/drawing/2014/main" id="{F42291C4-A0C8-4A3A-A78B-7E99A74A0129}"/>
              </a:ext>
            </a:extLst>
          </p:cNvPr>
          <p:cNvGrpSpPr/>
          <p:nvPr/>
        </p:nvGrpSpPr>
        <p:grpSpPr>
          <a:xfrm>
            <a:off x="2377441" y="1266900"/>
            <a:ext cx="6654017" cy="4486785"/>
            <a:chOff x="822190" y="1502012"/>
            <a:chExt cx="4059325" cy="3347601"/>
          </a:xfrm>
        </p:grpSpPr>
        <p:pic>
          <p:nvPicPr>
            <p:cNvPr id="5" name="Shape 60">
              <a:extLst>
                <a:ext uri="{FF2B5EF4-FFF2-40B4-BE49-F238E27FC236}">
                  <a16:creationId xmlns:a16="http://schemas.microsoft.com/office/drawing/2014/main" id="{4AE498C1-37F4-4ACA-B33A-DE7F2E19AC7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63198" y="247056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61">
              <a:extLst>
                <a:ext uri="{FF2B5EF4-FFF2-40B4-BE49-F238E27FC236}">
                  <a16:creationId xmlns:a16="http://schemas.microsoft.com/office/drawing/2014/main" id="{155F6310-69C1-4888-A78E-1A90B826255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60860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62">
              <a:extLst>
                <a:ext uri="{FF2B5EF4-FFF2-40B4-BE49-F238E27FC236}">
                  <a16:creationId xmlns:a16="http://schemas.microsoft.com/office/drawing/2014/main" id="{8E69B17B-2D26-4A2E-BDCF-438C5EB9FBD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63198" y="4132976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Shape 63">
              <a:extLst>
                <a:ext uri="{FF2B5EF4-FFF2-40B4-BE49-F238E27FC236}">
                  <a16:creationId xmlns:a16="http://schemas.microsoft.com/office/drawing/2014/main" id="{9EE3E02A-120D-43F4-AEBA-BAD9F17A7D8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392436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Shape 64">
              <a:extLst>
                <a:ext uri="{FF2B5EF4-FFF2-40B4-BE49-F238E27FC236}">
                  <a16:creationId xmlns:a16="http://schemas.microsoft.com/office/drawing/2014/main" id="{94ED60DB-E9CE-4705-A590-0F8A9C4B4D9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156573" y="2828883"/>
              <a:ext cx="532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0" name="Shape 65">
              <a:extLst>
                <a:ext uri="{FF2B5EF4-FFF2-40B4-BE49-F238E27FC236}">
                  <a16:creationId xmlns:a16="http://schemas.microsoft.com/office/drawing/2014/main" id="{47B7F8AA-5A62-428B-95D7-4EFDFBD876A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689123" y="2828794"/>
              <a:ext cx="0" cy="479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Shape 66">
              <a:extLst>
                <a:ext uri="{FF2B5EF4-FFF2-40B4-BE49-F238E27FC236}">
                  <a16:creationId xmlns:a16="http://schemas.microsoft.com/office/drawing/2014/main" id="{95E0A2D2-14E0-47E2-B227-5499E904AA1E}"/>
                </a:ext>
              </a:extLst>
            </p:cNvPr>
            <p:cNvCxnSpPr/>
            <p:nvPr/>
          </p:nvCxnSpPr>
          <p:spPr>
            <a:xfrm rot="10800000" flipH="1">
              <a:off x="3156573" y="449129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2" name="Shape 67">
              <a:extLst>
                <a:ext uri="{FF2B5EF4-FFF2-40B4-BE49-F238E27FC236}">
                  <a16:creationId xmlns:a16="http://schemas.microsoft.com/office/drawing/2014/main" id="{6B34DD8C-76D2-4DB0-BACD-E604AE89266F}"/>
                </a:ext>
              </a:extLst>
            </p:cNvPr>
            <p:cNvCxnSpPr/>
            <p:nvPr/>
          </p:nvCxnSpPr>
          <p:spPr>
            <a:xfrm>
              <a:off x="3689122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" name="Shape 68">
              <a:extLst>
                <a:ext uri="{FF2B5EF4-FFF2-40B4-BE49-F238E27FC236}">
                  <a16:creationId xmlns:a16="http://schemas.microsoft.com/office/drawing/2014/main" id="{A3E7934B-03C8-41B4-97BE-CB0B92324271}"/>
                </a:ext>
              </a:extLst>
            </p:cNvPr>
            <p:cNvCxnSpPr/>
            <p:nvPr/>
          </p:nvCxnSpPr>
          <p:spPr>
            <a:xfrm rot="10800000" flipH="1">
              <a:off x="2030648" y="2828881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Shape 69">
              <a:extLst>
                <a:ext uri="{FF2B5EF4-FFF2-40B4-BE49-F238E27FC236}">
                  <a16:creationId xmlns:a16="http://schemas.microsoft.com/office/drawing/2014/main" id="{8F12737F-9D5E-44E5-99C2-C77E43F90E71}"/>
                </a:ext>
              </a:extLst>
            </p:cNvPr>
            <p:cNvCxnSpPr/>
            <p:nvPr/>
          </p:nvCxnSpPr>
          <p:spPr>
            <a:xfrm>
              <a:off x="2022326" y="2828882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" name="Shape 70">
              <a:extLst>
                <a:ext uri="{FF2B5EF4-FFF2-40B4-BE49-F238E27FC236}">
                  <a16:creationId xmlns:a16="http://schemas.microsoft.com/office/drawing/2014/main" id="{E3FA7C83-5F45-4A53-8E6C-53512CA4A0AC}"/>
                </a:ext>
              </a:extLst>
            </p:cNvPr>
            <p:cNvCxnSpPr/>
            <p:nvPr/>
          </p:nvCxnSpPr>
          <p:spPr>
            <a:xfrm rot="10800000" flipH="1">
              <a:off x="2022326" y="450474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" name="Shape 71">
              <a:extLst>
                <a:ext uri="{FF2B5EF4-FFF2-40B4-BE49-F238E27FC236}">
                  <a16:creationId xmlns:a16="http://schemas.microsoft.com/office/drawing/2014/main" id="{2A962026-8D22-4A7C-884A-6A1534B59E7B}"/>
                </a:ext>
              </a:extLst>
            </p:cNvPr>
            <p:cNvCxnSpPr/>
            <p:nvPr/>
          </p:nvCxnSpPr>
          <p:spPr>
            <a:xfrm>
              <a:off x="2022326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7" name="Shape 72">
              <a:extLst>
                <a:ext uri="{FF2B5EF4-FFF2-40B4-BE49-F238E27FC236}">
                  <a16:creationId xmlns:a16="http://schemas.microsoft.com/office/drawing/2014/main" id="{066DFF86-A84E-48E0-AC80-D922039D5E0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354436" y="3666813"/>
              <a:ext cx="103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Shape 73">
              <a:extLst>
                <a:ext uri="{FF2B5EF4-FFF2-40B4-BE49-F238E27FC236}">
                  <a16:creationId xmlns:a16="http://schemas.microsoft.com/office/drawing/2014/main" id="{11A78458-29CB-474E-A979-C2AD384ED50F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rot="10800000">
              <a:off x="2859886" y="3187376"/>
              <a:ext cx="0" cy="945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pic>
          <p:nvPicPr>
            <p:cNvPr id="19" name="Shape 74">
              <a:extLst>
                <a:ext uri="{FF2B5EF4-FFF2-40B4-BE49-F238E27FC236}">
                  <a16:creationId xmlns:a16="http://schemas.microsoft.com/office/drawing/2014/main" id="{1A1096AD-33DC-466D-B5A4-79C6B929582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5807" y="3109028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Shape 75">
              <a:extLst>
                <a:ext uri="{FF2B5EF4-FFF2-40B4-BE49-F238E27FC236}">
                  <a16:creationId xmlns:a16="http://schemas.microsoft.com/office/drawing/2014/main" id="{537EEF12-E08D-46DD-B974-5DD849F092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5807" y="369488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76">
              <a:extLst>
                <a:ext uri="{FF2B5EF4-FFF2-40B4-BE49-F238E27FC236}">
                  <a16:creationId xmlns:a16="http://schemas.microsoft.com/office/drawing/2014/main" id="{380C2ECA-D380-4E14-BE76-1752313A6AE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1624" y="3165265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Shape 77">
              <a:extLst>
                <a:ext uri="{FF2B5EF4-FFF2-40B4-BE49-F238E27FC236}">
                  <a16:creationId xmlns:a16="http://schemas.microsoft.com/office/drawing/2014/main" id="{CAD779CD-C66F-442C-B7E2-E06BCBEC0C8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1624" y="3718943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78">
              <a:extLst>
                <a:ext uri="{FF2B5EF4-FFF2-40B4-BE49-F238E27FC236}">
                  <a16:creationId xmlns:a16="http://schemas.microsoft.com/office/drawing/2014/main" id="{2EA7C625-3B40-4588-8127-4DADB790962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2031" y="161545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" name="Shape 79">
              <a:extLst>
                <a:ext uri="{FF2B5EF4-FFF2-40B4-BE49-F238E27FC236}">
                  <a16:creationId xmlns:a16="http://schemas.microsoft.com/office/drawing/2014/main" id="{5470D57F-8A68-49AF-903E-CFE13B8DEDE9}"/>
                </a:ext>
              </a:extLst>
            </p:cNvPr>
            <p:cNvCxnSpPr>
              <a:cxnSpLocks/>
              <a:stCxn id="23" idx="2"/>
              <a:endCxn id="5" idx="0"/>
            </p:cNvCxnSpPr>
            <p:nvPr/>
          </p:nvCxnSpPr>
          <p:spPr>
            <a:xfrm>
              <a:off x="2859885" y="2053546"/>
              <a:ext cx="0" cy="41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Shape 80">
              <a:extLst>
                <a:ext uri="{FF2B5EF4-FFF2-40B4-BE49-F238E27FC236}">
                  <a16:creationId xmlns:a16="http://schemas.microsoft.com/office/drawing/2014/main" id="{EA100390-4F59-4CC7-B2A8-89E0A9E841C6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flipH="1">
              <a:off x="3985807" y="3328075"/>
              <a:ext cx="420000" cy="338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Shape 81">
              <a:extLst>
                <a:ext uri="{FF2B5EF4-FFF2-40B4-BE49-F238E27FC236}">
                  <a16:creationId xmlns:a16="http://schemas.microsoft.com/office/drawing/2014/main" id="{35CD1EF5-F7CC-474E-BBD3-47F6646B20EF}"/>
                </a:ext>
              </a:extLst>
            </p:cNvPr>
            <p:cNvCxnSpPr>
              <a:cxnSpLocks/>
              <a:stCxn id="20" idx="1"/>
              <a:endCxn id="8" idx="3"/>
            </p:cNvCxnSpPr>
            <p:nvPr/>
          </p:nvCxnSpPr>
          <p:spPr>
            <a:xfrm rot="10800000">
              <a:off x="3985807" y="3667029"/>
              <a:ext cx="420000" cy="24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Shape 82">
              <a:extLst>
                <a:ext uri="{FF2B5EF4-FFF2-40B4-BE49-F238E27FC236}">
                  <a16:creationId xmlns:a16="http://schemas.microsoft.com/office/drawing/2014/main" id="{DED1B8B1-19EF-4417-9920-AD2EB53B11B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1363360" y="3415413"/>
              <a:ext cx="397500" cy="251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Shape 83">
              <a:extLst>
                <a:ext uri="{FF2B5EF4-FFF2-40B4-BE49-F238E27FC236}">
                  <a16:creationId xmlns:a16="http://schemas.microsoft.com/office/drawing/2014/main" id="{BD1BFB50-E93F-409B-A04D-6652A9AE5BF6}"/>
                </a:ext>
              </a:extLst>
            </p:cNvPr>
            <p:cNvCxnSpPr>
              <a:cxnSpLocks/>
              <a:stCxn id="6" idx="1"/>
              <a:endCxn id="22" idx="3"/>
            </p:cNvCxnSpPr>
            <p:nvPr/>
          </p:nvCxnSpPr>
          <p:spPr>
            <a:xfrm flipH="1">
              <a:off x="1407160" y="3666813"/>
              <a:ext cx="353700" cy="27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9" name="Shape 84">
              <a:extLst>
                <a:ext uri="{FF2B5EF4-FFF2-40B4-BE49-F238E27FC236}">
                  <a16:creationId xmlns:a16="http://schemas.microsoft.com/office/drawing/2014/main" id="{8CBBA5EF-0313-46C7-8F89-BC50023A0D0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72140" y="1763279"/>
              <a:ext cx="521565" cy="4226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85">
              <a:extLst>
                <a:ext uri="{FF2B5EF4-FFF2-40B4-BE49-F238E27FC236}">
                  <a16:creationId xmlns:a16="http://schemas.microsoft.com/office/drawing/2014/main" id="{129DF832-7292-4921-B431-DF3296A697C3}"/>
                </a:ext>
              </a:extLst>
            </p:cNvPr>
            <p:cNvCxnSpPr>
              <a:cxnSpLocks/>
              <a:stCxn id="29" idx="1"/>
              <a:endCxn id="5" idx="0"/>
            </p:cNvCxnSpPr>
            <p:nvPr/>
          </p:nvCxnSpPr>
          <p:spPr>
            <a:xfrm flipH="1">
              <a:off x="2859740" y="1974579"/>
              <a:ext cx="1112400" cy="49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" name="Shape 86">
              <a:extLst>
                <a:ext uri="{FF2B5EF4-FFF2-40B4-BE49-F238E27FC236}">
                  <a16:creationId xmlns:a16="http://schemas.microsoft.com/office/drawing/2014/main" id="{BD820582-5009-4F56-83F5-4214EF8D6017}"/>
                </a:ext>
              </a:extLst>
            </p:cNvPr>
            <p:cNvSpPr txBox="1"/>
            <p:nvPr/>
          </p:nvSpPr>
          <p:spPr>
            <a:xfrm>
              <a:off x="4103290" y="1763025"/>
              <a:ext cx="330785" cy="270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fr-FR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87">
              <a:extLst>
                <a:ext uri="{FF2B5EF4-FFF2-40B4-BE49-F238E27FC236}">
                  <a16:creationId xmlns:a16="http://schemas.microsoft.com/office/drawing/2014/main" id="{1F6ABB78-3672-4D59-98D7-A95BC6A85A2C}"/>
                </a:ext>
              </a:extLst>
            </p:cNvPr>
            <p:cNvSpPr/>
            <p:nvPr/>
          </p:nvSpPr>
          <p:spPr>
            <a:xfrm>
              <a:off x="931624" y="1615452"/>
              <a:ext cx="3949891" cy="3234161"/>
            </a:xfrm>
            <a:prstGeom prst="rect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88">
              <a:extLst>
                <a:ext uri="{FF2B5EF4-FFF2-40B4-BE49-F238E27FC236}">
                  <a16:creationId xmlns:a16="http://schemas.microsoft.com/office/drawing/2014/main" id="{8BCE25E7-735A-411C-8E31-DF62C577AFBC}"/>
                </a:ext>
              </a:extLst>
            </p:cNvPr>
            <p:cNvSpPr/>
            <p:nvPr/>
          </p:nvSpPr>
          <p:spPr>
            <a:xfrm>
              <a:off x="875897" y="1528311"/>
              <a:ext cx="1478338" cy="11966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" name="Shape 89">
              <a:extLst>
                <a:ext uri="{FF2B5EF4-FFF2-40B4-BE49-F238E27FC236}">
                  <a16:creationId xmlns:a16="http://schemas.microsoft.com/office/drawing/2014/main" id="{55C3254B-1DD0-403E-9A5E-409E601643BA}"/>
                </a:ext>
              </a:extLst>
            </p:cNvPr>
            <p:cNvCxnSpPr/>
            <p:nvPr/>
          </p:nvCxnSpPr>
          <p:spPr>
            <a:xfrm flipH="1">
              <a:off x="2351723" y="1615452"/>
              <a:ext cx="2512" cy="1070979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Shape 90">
              <a:extLst>
                <a:ext uri="{FF2B5EF4-FFF2-40B4-BE49-F238E27FC236}">
                  <a16:creationId xmlns:a16="http://schemas.microsoft.com/office/drawing/2014/main" id="{578D0A4B-82E8-40D3-B2D4-88AE8136557B}"/>
                </a:ext>
              </a:extLst>
            </p:cNvPr>
            <p:cNvCxnSpPr/>
            <p:nvPr/>
          </p:nvCxnSpPr>
          <p:spPr>
            <a:xfrm rot="10800000">
              <a:off x="931624" y="2724912"/>
              <a:ext cx="1406696" cy="0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pic>
          <p:nvPicPr>
            <p:cNvPr id="36" name="Shape 91">
              <a:extLst>
                <a:ext uri="{FF2B5EF4-FFF2-40B4-BE49-F238E27FC236}">
                  <a16:creationId xmlns:a16="http://schemas.microsoft.com/office/drawing/2014/main" id="{101B5441-253F-4AE8-B92B-2D48B71D60D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2190" y="1502013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Shape 92">
              <a:extLst>
                <a:ext uri="{FF2B5EF4-FFF2-40B4-BE49-F238E27FC236}">
                  <a16:creationId xmlns:a16="http://schemas.microsoft.com/office/drawing/2014/main" id="{64412A91-0758-4884-95E3-DA3846F275B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15564" y="1502012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Shape 93">
              <a:extLst>
                <a:ext uri="{FF2B5EF4-FFF2-40B4-BE49-F238E27FC236}">
                  <a16:creationId xmlns:a16="http://schemas.microsoft.com/office/drawing/2014/main" id="{91C7EF4C-7B2B-42FC-A4BA-4327DAC1049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18623" y="2085539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" name="Shape 94">
              <a:extLst>
                <a:ext uri="{FF2B5EF4-FFF2-40B4-BE49-F238E27FC236}">
                  <a16:creationId xmlns:a16="http://schemas.microsoft.com/office/drawing/2014/main" id="{00B7F218-30DE-41CC-BFB8-D5BD471D26B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1298938" y="1714207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Shape 95">
              <a:extLst>
                <a:ext uri="{FF2B5EF4-FFF2-40B4-BE49-F238E27FC236}">
                  <a16:creationId xmlns:a16="http://schemas.microsoft.com/office/drawing/2014/main" id="{779F7E8B-1F66-4D16-A82A-97CAD0FFFA1A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rot="10800000" flipH="1">
              <a:off x="1356997" y="1926539"/>
              <a:ext cx="2967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" name="Shape 96">
              <a:extLst>
                <a:ext uri="{FF2B5EF4-FFF2-40B4-BE49-F238E27FC236}">
                  <a16:creationId xmlns:a16="http://schemas.microsoft.com/office/drawing/2014/main" id="{A03F9FF2-6301-4E53-9D8E-CCEF7D0A578B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" name="Shape 102">
            <a:extLst>
              <a:ext uri="{FF2B5EF4-FFF2-40B4-BE49-F238E27FC236}">
                <a16:creationId xmlns:a16="http://schemas.microsoft.com/office/drawing/2014/main" id="{E8A5CEBD-7998-438D-B6CD-14F81C6E8DA6}"/>
              </a:ext>
            </a:extLst>
          </p:cNvPr>
          <p:cNvSpPr txBox="1"/>
          <p:nvPr/>
        </p:nvSpPr>
        <p:spPr>
          <a:xfrm>
            <a:off x="7591110" y="3392482"/>
            <a:ext cx="319071" cy="30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Shape 110">
            <a:extLst>
              <a:ext uri="{FF2B5EF4-FFF2-40B4-BE49-F238E27FC236}">
                <a16:creationId xmlns:a16="http://schemas.microsoft.com/office/drawing/2014/main" id="{9143A240-E875-4A56-8B5E-93257817D396}"/>
              </a:ext>
            </a:extLst>
          </p:cNvPr>
          <p:cNvCxnSpPr>
            <a:cxnSpLocks/>
          </p:cNvCxnSpPr>
          <p:nvPr/>
        </p:nvCxnSpPr>
        <p:spPr>
          <a:xfrm>
            <a:off x="4070306" y="2277591"/>
            <a:ext cx="780600" cy="666900"/>
          </a:xfrm>
          <a:prstGeom prst="straightConnector1">
            <a:avLst/>
          </a:prstGeom>
          <a:noFill/>
          <a:ln w="76200" cap="flat" cmpd="sng">
            <a:solidFill>
              <a:srgbClr val="AEABAB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E902FA08-0C25-4906-8DEC-EF79EE621821}"/>
              </a:ext>
            </a:extLst>
          </p:cNvPr>
          <p:cNvSpPr txBox="1"/>
          <p:nvPr/>
        </p:nvSpPr>
        <p:spPr>
          <a:xfrm>
            <a:off x="1762900" y="870996"/>
            <a:ext cx="3893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Probabilistic</a:t>
            </a:r>
            <a:r>
              <a:rPr lang="fr-FR" sz="2000" b="1" dirty="0"/>
              <a:t> </a:t>
            </a:r>
            <a:r>
              <a:rPr lang="fr-FR" sz="2000" b="1" dirty="0" err="1"/>
              <a:t>Verification</a:t>
            </a:r>
            <a:endParaRPr lang="fr-FR" sz="2000" b="1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757A47C-2599-4E45-95AC-80242A1682EC}"/>
              </a:ext>
            </a:extLst>
          </p:cNvPr>
          <p:cNvSpPr txBox="1"/>
          <p:nvPr/>
        </p:nvSpPr>
        <p:spPr>
          <a:xfrm>
            <a:off x="6577558" y="3335258"/>
            <a:ext cx="11652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Key Switch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93A3294-6D74-4E3C-B630-DCB1DF892216}"/>
              </a:ext>
            </a:extLst>
          </p:cNvPr>
          <p:cNvSpPr txBox="1"/>
          <p:nvPr/>
        </p:nvSpPr>
        <p:spPr>
          <a:xfrm>
            <a:off x="5157215" y="5729113"/>
            <a:ext cx="11652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Key Switch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EBC0A3C-5B6A-4623-BB50-BF8330CFBCD1}"/>
              </a:ext>
            </a:extLst>
          </p:cNvPr>
          <p:cNvSpPr txBox="1"/>
          <p:nvPr/>
        </p:nvSpPr>
        <p:spPr>
          <a:xfrm>
            <a:off x="5211527" y="2273481"/>
            <a:ext cx="11652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Key Switch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4CC75B4-3F5F-416E-8F8A-0F52FB907748}"/>
              </a:ext>
            </a:extLst>
          </p:cNvPr>
          <p:cNvSpPr txBox="1"/>
          <p:nvPr/>
        </p:nvSpPr>
        <p:spPr>
          <a:xfrm>
            <a:off x="3844485" y="3438931"/>
            <a:ext cx="11652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Key Switch</a:t>
            </a:r>
          </a:p>
        </p:txBody>
      </p:sp>
    </p:spTree>
    <p:extLst>
      <p:ext uri="{BB962C8B-B14F-4D97-AF65-F5344CB8AC3E}">
        <p14:creationId xmlns:p14="http://schemas.microsoft.com/office/powerpoint/2010/main" val="401334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D4696-84BA-46A0-9142-1021BF28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Step</a:t>
            </a:r>
            <a:r>
              <a:rPr lang="fr-FR" sz="4500" b="0" dirty="0"/>
              <a:t> 4: Block Insertion</a:t>
            </a:r>
          </a:p>
        </p:txBody>
      </p:sp>
      <p:grpSp>
        <p:nvGrpSpPr>
          <p:cNvPr id="4" name="Shape 59">
            <a:extLst>
              <a:ext uri="{FF2B5EF4-FFF2-40B4-BE49-F238E27FC236}">
                <a16:creationId xmlns:a16="http://schemas.microsoft.com/office/drawing/2014/main" id="{F42291C4-A0C8-4A3A-A78B-7E99A74A0129}"/>
              </a:ext>
            </a:extLst>
          </p:cNvPr>
          <p:cNvGrpSpPr/>
          <p:nvPr/>
        </p:nvGrpSpPr>
        <p:grpSpPr>
          <a:xfrm>
            <a:off x="2377441" y="1266900"/>
            <a:ext cx="6654017" cy="4486785"/>
            <a:chOff x="822190" y="1502012"/>
            <a:chExt cx="4059325" cy="3347601"/>
          </a:xfrm>
        </p:grpSpPr>
        <p:pic>
          <p:nvPicPr>
            <p:cNvPr id="5" name="Shape 60">
              <a:extLst>
                <a:ext uri="{FF2B5EF4-FFF2-40B4-BE49-F238E27FC236}">
                  <a16:creationId xmlns:a16="http://schemas.microsoft.com/office/drawing/2014/main" id="{4AE498C1-37F4-4ACA-B33A-DE7F2E19AC7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63198" y="247056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61">
              <a:extLst>
                <a:ext uri="{FF2B5EF4-FFF2-40B4-BE49-F238E27FC236}">
                  <a16:creationId xmlns:a16="http://schemas.microsoft.com/office/drawing/2014/main" id="{155F6310-69C1-4888-A78E-1A90B826255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60860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62">
              <a:extLst>
                <a:ext uri="{FF2B5EF4-FFF2-40B4-BE49-F238E27FC236}">
                  <a16:creationId xmlns:a16="http://schemas.microsoft.com/office/drawing/2014/main" id="{8E69B17B-2D26-4A2E-BDCF-438C5EB9FBD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63198" y="4132976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Shape 63">
              <a:extLst>
                <a:ext uri="{FF2B5EF4-FFF2-40B4-BE49-F238E27FC236}">
                  <a16:creationId xmlns:a16="http://schemas.microsoft.com/office/drawing/2014/main" id="{9EE3E02A-120D-43F4-AEBA-BAD9F17A7D8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392436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Shape 64">
              <a:extLst>
                <a:ext uri="{FF2B5EF4-FFF2-40B4-BE49-F238E27FC236}">
                  <a16:creationId xmlns:a16="http://schemas.microsoft.com/office/drawing/2014/main" id="{94ED60DB-E9CE-4705-A590-0F8A9C4B4D9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156573" y="2828883"/>
              <a:ext cx="532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0" name="Shape 65">
              <a:extLst>
                <a:ext uri="{FF2B5EF4-FFF2-40B4-BE49-F238E27FC236}">
                  <a16:creationId xmlns:a16="http://schemas.microsoft.com/office/drawing/2014/main" id="{47B7F8AA-5A62-428B-95D7-4EFDFBD876A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689123" y="2828794"/>
              <a:ext cx="0" cy="479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Shape 66">
              <a:extLst>
                <a:ext uri="{FF2B5EF4-FFF2-40B4-BE49-F238E27FC236}">
                  <a16:creationId xmlns:a16="http://schemas.microsoft.com/office/drawing/2014/main" id="{95E0A2D2-14E0-47E2-B227-5499E904AA1E}"/>
                </a:ext>
              </a:extLst>
            </p:cNvPr>
            <p:cNvCxnSpPr/>
            <p:nvPr/>
          </p:nvCxnSpPr>
          <p:spPr>
            <a:xfrm rot="10800000" flipH="1">
              <a:off x="3156573" y="449129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2" name="Shape 67">
              <a:extLst>
                <a:ext uri="{FF2B5EF4-FFF2-40B4-BE49-F238E27FC236}">
                  <a16:creationId xmlns:a16="http://schemas.microsoft.com/office/drawing/2014/main" id="{6B34DD8C-76D2-4DB0-BACD-E604AE89266F}"/>
                </a:ext>
              </a:extLst>
            </p:cNvPr>
            <p:cNvCxnSpPr/>
            <p:nvPr/>
          </p:nvCxnSpPr>
          <p:spPr>
            <a:xfrm>
              <a:off x="3689122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" name="Shape 68">
              <a:extLst>
                <a:ext uri="{FF2B5EF4-FFF2-40B4-BE49-F238E27FC236}">
                  <a16:creationId xmlns:a16="http://schemas.microsoft.com/office/drawing/2014/main" id="{A3E7934B-03C8-41B4-97BE-CB0B92324271}"/>
                </a:ext>
              </a:extLst>
            </p:cNvPr>
            <p:cNvCxnSpPr/>
            <p:nvPr/>
          </p:nvCxnSpPr>
          <p:spPr>
            <a:xfrm rot="10800000" flipH="1">
              <a:off x="2030648" y="2828881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Shape 69">
              <a:extLst>
                <a:ext uri="{FF2B5EF4-FFF2-40B4-BE49-F238E27FC236}">
                  <a16:creationId xmlns:a16="http://schemas.microsoft.com/office/drawing/2014/main" id="{8F12737F-9D5E-44E5-99C2-C77E43F90E71}"/>
                </a:ext>
              </a:extLst>
            </p:cNvPr>
            <p:cNvCxnSpPr/>
            <p:nvPr/>
          </p:nvCxnSpPr>
          <p:spPr>
            <a:xfrm>
              <a:off x="2022326" y="2828882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" name="Shape 70">
              <a:extLst>
                <a:ext uri="{FF2B5EF4-FFF2-40B4-BE49-F238E27FC236}">
                  <a16:creationId xmlns:a16="http://schemas.microsoft.com/office/drawing/2014/main" id="{E3FA7C83-5F45-4A53-8E6C-53512CA4A0AC}"/>
                </a:ext>
              </a:extLst>
            </p:cNvPr>
            <p:cNvCxnSpPr/>
            <p:nvPr/>
          </p:nvCxnSpPr>
          <p:spPr>
            <a:xfrm rot="10800000" flipH="1">
              <a:off x="2022326" y="450474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" name="Shape 71">
              <a:extLst>
                <a:ext uri="{FF2B5EF4-FFF2-40B4-BE49-F238E27FC236}">
                  <a16:creationId xmlns:a16="http://schemas.microsoft.com/office/drawing/2014/main" id="{2A962026-8D22-4A7C-884A-6A1534B59E7B}"/>
                </a:ext>
              </a:extLst>
            </p:cNvPr>
            <p:cNvCxnSpPr/>
            <p:nvPr/>
          </p:nvCxnSpPr>
          <p:spPr>
            <a:xfrm>
              <a:off x="2022326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7" name="Shape 72">
              <a:extLst>
                <a:ext uri="{FF2B5EF4-FFF2-40B4-BE49-F238E27FC236}">
                  <a16:creationId xmlns:a16="http://schemas.microsoft.com/office/drawing/2014/main" id="{066DFF86-A84E-48E0-AC80-D922039D5E0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354436" y="3666813"/>
              <a:ext cx="103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Shape 73">
              <a:extLst>
                <a:ext uri="{FF2B5EF4-FFF2-40B4-BE49-F238E27FC236}">
                  <a16:creationId xmlns:a16="http://schemas.microsoft.com/office/drawing/2014/main" id="{11A78458-29CB-474E-A979-C2AD384ED50F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rot="10800000">
              <a:off x="2859886" y="3187376"/>
              <a:ext cx="0" cy="945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pic>
          <p:nvPicPr>
            <p:cNvPr id="19" name="Shape 74">
              <a:extLst>
                <a:ext uri="{FF2B5EF4-FFF2-40B4-BE49-F238E27FC236}">
                  <a16:creationId xmlns:a16="http://schemas.microsoft.com/office/drawing/2014/main" id="{1A1096AD-33DC-466D-B5A4-79C6B929582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5807" y="3109028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Shape 75">
              <a:extLst>
                <a:ext uri="{FF2B5EF4-FFF2-40B4-BE49-F238E27FC236}">
                  <a16:creationId xmlns:a16="http://schemas.microsoft.com/office/drawing/2014/main" id="{537EEF12-E08D-46DD-B974-5DD849F092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5807" y="369488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76">
              <a:extLst>
                <a:ext uri="{FF2B5EF4-FFF2-40B4-BE49-F238E27FC236}">
                  <a16:creationId xmlns:a16="http://schemas.microsoft.com/office/drawing/2014/main" id="{380C2ECA-D380-4E14-BE76-1752313A6AE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1624" y="3165265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Shape 77">
              <a:extLst>
                <a:ext uri="{FF2B5EF4-FFF2-40B4-BE49-F238E27FC236}">
                  <a16:creationId xmlns:a16="http://schemas.microsoft.com/office/drawing/2014/main" id="{CAD779CD-C66F-442C-B7E2-E06BCBEC0C8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1624" y="3718943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78">
              <a:extLst>
                <a:ext uri="{FF2B5EF4-FFF2-40B4-BE49-F238E27FC236}">
                  <a16:creationId xmlns:a16="http://schemas.microsoft.com/office/drawing/2014/main" id="{2EA7C625-3B40-4588-8127-4DADB790962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2031" y="161545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" name="Shape 79">
              <a:extLst>
                <a:ext uri="{FF2B5EF4-FFF2-40B4-BE49-F238E27FC236}">
                  <a16:creationId xmlns:a16="http://schemas.microsoft.com/office/drawing/2014/main" id="{5470D57F-8A68-49AF-903E-CFE13B8DEDE9}"/>
                </a:ext>
              </a:extLst>
            </p:cNvPr>
            <p:cNvCxnSpPr>
              <a:cxnSpLocks/>
              <a:stCxn id="23" idx="2"/>
              <a:endCxn id="5" idx="0"/>
            </p:cNvCxnSpPr>
            <p:nvPr/>
          </p:nvCxnSpPr>
          <p:spPr>
            <a:xfrm>
              <a:off x="2859885" y="2053546"/>
              <a:ext cx="0" cy="41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Shape 80">
              <a:extLst>
                <a:ext uri="{FF2B5EF4-FFF2-40B4-BE49-F238E27FC236}">
                  <a16:creationId xmlns:a16="http://schemas.microsoft.com/office/drawing/2014/main" id="{EA100390-4F59-4CC7-B2A8-89E0A9E841C6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flipH="1">
              <a:off x="3985807" y="3328075"/>
              <a:ext cx="420000" cy="338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Shape 81">
              <a:extLst>
                <a:ext uri="{FF2B5EF4-FFF2-40B4-BE49-F238E27FC236}">
                  <a16:creationId xmlns:a16="http://schemas.microsoft.com/office/drawing/2014/main" id="{35CD1EF5-F7CC-474E-BBD3-47F6646B20EF}"/>
                </a:ext>
              </a:extLst>
            </p:cNvPr>
            <p:cNvCxnSpPr>
              <a:cxnSpLocks/>
              <a:stCxn id="20" idx="1"/>
              <a:endCxn id="8" idx="3"/>
            </p:cNvCxnSpPr>
            <p:nvPr/>
          </p:nvCxnSpPr>
          <p:spPr>
            <a:xfrm rot="10800000">
              <a:off x="3985807" y="3667029"/>
              <a:ext cx="420000" cy="24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Shape 82">
              <a:extLst>
                <a:ext uri="{FF2B5EF4-FFF2-40B4-BE49-F238E27FC236}">
                  <a16:creationId xmlns:a16="http://schemas.microsoft.com/office/drawing/2014/main" id="{DED1B8B1-19EF-4417-9920-AD2EB53B11B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1363360" y="3415413"/>
              <a:ext cx="397500" cy="251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Shape 83">
              <a:extLst>
                <a:ext uri="{FF2B5EF4-FFF2-40B4-BE49-F238E27FC236}">
                  <a16:creationId xmlns:a16="http://schemas.microsoft.com/office/drawing/2014/main" id="{BD1BFB50-E93F-409B-A04D-6652A9AE5BF6}"/>
                </a:ext>
              </a:extLst>
            </p:cNvPr>
            <p:cNvCxnSpPr>
              <a:cxnSpLocks/>
              <a:stCxn id="6" idx="1"/>
              <a:endCxn id="22" idx="3"/>
            </p:cNvCxnSpPr>
            <p:nvPr/>
          </p:nvCxnSpPr>
          <p:spPr>
            <a:xfrm flipH="1">
              <a:off x="1407160" y="3666813"/>
              <a:ext cx="353700" cy="27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9" name="Shape 84">
              <a:extLst>
                <a:ext uri="{FF2B5EF4-FFF2-40B4-BE49-F238E27FC236}">
                  <a16:creationId xmlns:a16="http://schemas.microsoft.com/office/drawing/2014/main" id="{8CBBA5EF-0313-46C7-8F89-BC50023A0D0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72140" y="1763279"/>
              <a:ext cx="521565" cy="4226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85">
              <a:extLst>
                <a:ext uri="{FF2B5EF4-FFF2-40B4-BE49-F238E27FC236}">
                  <a16:creationId xmlns:a16="http://schemas.microsoft.com/office/drawing/2014/main" id="{129DF832-7292-4921-B431-DF3296A697C3}"/>
                </a:ext>
              </a:extLst>
            </p:cNvPr>
            <p:cNvCxnSpPr>
              <a:cxnSpLocks/>
              <a:stCxn id="29" idx="1"/>
              <a:endCxn id="5" idx="0"/>
            </p:cNvCxnSpPr>
            <p:nvPr/>
          </p:nvCxnSpPr>
          <p:spPr>
            <a:xfrm flipH="1">
              <a:off x="2859740" y="1974579"/>
              <a:ext cx="1112400" cy="49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" name="Shape 86">
              <a:extLst>
                <a:ext uri="{FF2B5EF4-FFF2-40B4-BE49-F238E27FC236}">
                  <a16:creationId xmlns:a16="http://schemas.microsoft.com/office/drawing/2014/main" id="{BD820582-5009-4F56-83F5-4214EF8D6017}"/>
                </a:ext>
              </a:extLst>
            </p:cNvPr>
            <p:cNvSpPr txBox="1"/>
            <p:nvPr/>
          </p:nvSpPr>
          <p:spPr>
            <a:xfrm>
              <a:off x="4103290" y="1763025"/>
              <a:ext cx="330785" cy="270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fr-FR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87">
              <a:extLst>
                <a:ext uri="{FF2B5EF4-FFF2-40B4-BE49-F238E27FC236}">
                  <a16:creationId xmlns:a16="http://schemas.microsoft.com/office/drawing/2014/main" id="{1F6ABB78-3672-4D59-98D7-A95BC6A85A2C}"/>
                </a:ext>
              </a:extLst>
            </p:cNvPr>
            <p:cNvSpPr/>
            <p:nvPr/>
          </p:nvSpPr>
          <p:spPr>
            <a:xfrm>
              <a:off x="931624" y="1615452"/>
              <a:ext cx="3949891" cy="3234161"/>
            </a:xfrm>
            <a:prstGeom prst="rect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88">
              <a:extLst>
                <a:ext uri="{FF2B5EF4-FFF2-40B4-BE49-F238E27FC236}">
                  <a16:creationId xmlns:a16="http://schemas.microsoft.com/office/drawing/2014/main" id="{8BCE25E7-735A-411C-8E31-DF62C577AFBC}"/>
                </a:ext>
              </a:extLst>
            </p:cNvPr>
            <p:cNvSpPr/>
            <p:nvPr/>
          </p:nvSpPr>
          <p:spPr>
            <a:xfrm>
              <a:off x="875897" y="1528311"/>
              <a:ext cx="1478338" cy="11966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" name="Shape 89">
              <a:extLst>
                <a:ext uri="{FF2B5EF4-FFF2-40B4-BE49-F238E27FC236}">
                  <a16:creationId xmlns:a16="http://schemas.microsoft.com/office/drawing/2014/main" id="{55C3254B-1DD0-403E-9A5E-409E601643BA}"/>
                </a:ext>
              </a:extLst>
            </p:cNvPr>
            <p:cNvCxnSpPr/>
            <p:nvPr/>
          </p:nvCxnSpPr>
          <p:spPr>
            <a:xfrm flipH="1">
              <a:off x="2351723" y="1615452"/>
              <a:ext cx="2512" cy="1070979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Shape 90">
              <a:extLst>
                <a:ext uri="{FF2B5EF4-FFF2-40B4-BE49-F238E27FC236}">
                  <a16:creationId xmlns:a16="http://schemas.microsoft.com/office/drawing/2014/main" id="{578D0A4B-82E8-40D3-B2D4-88AE8136557B}"/>
                </a:ext>
              </a:extLst>
            </p:cNvPr>
            <p:cNvCxnSpPr/>
            <p:nvPr/>
          </p:nvCxnSpPr>
          <p:spPr>
            <a:xfrm rot="10800000">
              <a:off x="931624" y="2724912"/>
              <a:ext cx="1406696" cy="0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pic>
          <p:nvPicPr>
            <p:cNvPr id="36" name="Shape 91">
              <a:extLst>
                <a:ext uri="{FF2B5EF4-FFF2-40B4-BE49-F238E27FC236}">
                  <a16:creationId xmlns:a16="http://schemas.microsoft.com/office/drawing/2014/main" id="{101B5441-253F-4AE8-B92B-2D48B71D60D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2190" y="1502013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Shape 92">
              <a:extLst>
                <a:ext uri="{FF2B5EF4-FFF2-40B4-BE49-F238E27FC236}">
                  <a16:creationId xmlns:a16="http://schemas.microsoft.com/office/drawing/2014/main" id="{64412A91-0758-4884-95E3-DA3846F275B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15564" y="1502012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Shape 93">
              <a:extLst>
                <a:ext uri="{FF2B5EF4-FFF2-40B4-BE49-F238E27FC236}">
                  <a16:creationId xmlns:a16="http://schemas.microsoft.com/office/drawing/2014/main" id="{91C7EF4C-7B2B-42FC-A4BA-4327DAC1049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18623" y="2085539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" name="Shape 94">
              <a:extLst>
                <a:ext uri="{FF2B5EF4-FFF2-40B4-BE49-F238E27FC236}">
                  <a16:creationId xmlns:a16="http://schemas.microsoft.com/office/drawing/2014/main" id="{00B7F218-30DE-41CC-BFB8-D5BD471D26B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1298938" y="1714207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Shape 95">
              <a:extLst>
                <a:ext uri="{FF2B5EF4-FFF2-40B4-BE49-F238E27FC236}">
                  <a16:creationId xmlns:a16="http://schemas.microsoft.com/office/drawing/2014/main" id="{779F7E8B-1F66-4D16-A82A-97CAD0FFFA1A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rot="10800000" flipH="1">
              <a:off x="1356997" y="1926539"/>
              <a:ext cx="2967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" name="Shape 96">
              <a:extLst>
                <a:ext uri="{FF2B5EF4-FFF2-40B4-BE49-F238E27FC236}">
                  <a16:creationId xmlns:a16="http://schemas.microsoft.com/office/drawing/2014/main" id="{A03F9FF2-6301-4E53-9D8E-CCEF7D0A578B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" name="Shape 102">
            <a:extLst>
              <a:ext uri="{FF2B5EF4-FFF2-40B4-BE49-F238E27FC236}">
                <a16:creationId xmlns:a16="http://schemas.microsoft.com/office/drawing/2014/main" id="{E8A5CEBD-7998-438D-B6CD-14F81C6E8DA6}"/>
              </a:ext>
            </a:extLst>
          </p:cNvPr>
          <p:cNvSpPr txBox="1"/>
          <p:nvPr/>
        </p:nvSpPr>
        <p:spPr>
          <a:xfrm>
            <a:off x="7591110" y="3392482"/>
            <a:ext cx="319071" cy="30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Shape 110">
            <a:extLst>
              <a:ext uri="{FF2B5EF4-FFF2-40B4-BE49-F238E27FC236}">
                <a16:creationId xmlns:a16="http://schemas.microsoft.com/office/drawing/2014/main" id="{9143A240-E875-4A56-8B5E-93257817D396}"/>
              </a:ext>
            </a:extLst>
          </p:cNvPr>
          <p:cNvCxnSpPr>
            <a:cxnSpLocks/>
          </p:cNvCxnSpPr>
          <p:nvPr/>
        </p:nvCxnSpPr>
        <p:spPr>
          <a:xfrm>
            <a:off x="4070306" y="2277591"/>
            <a:ext cx="780600" cy="666900"/>
          </a:xfrm>
          <a:prstGeom prst="straightConnector1">
            <a:avLst/>
          </a:prstGeom>
          <a:noFill/>
          <a:ln w="76200" cap="flat" cmpd="sng">
            <a:solidFill>
              <a:srgbClr val="AEABAB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0258F33A-9370-4383-B30E-E65EB6449CD8}"/>
              </a:ext>
            </a:extLst>
          </p:cNvPr>
          <p:cNvSpPr txBox="1"/>
          <p:nvPr/>
        </p:nvSpPr>
        <p:spPr>
          <a:xfrm>
            <a:off x="1994310" y="910415"/>
            <a:ext cx="135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Verified</a:t>
            </a:r>
            <a:r>
              <a:rPr lang="fr-FR" dirty="0"/>
              <a:t> Data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7ED97D1-C6C8-4163-90CF-8F20561E0595}"/>
              </a:ext>
            </a:extLst>
          </p:cNvPr>
          <p:cNvSpPr txBox="1"/>
          <p:nvPr/>
        </p:nvSpPr>
        <p:spPr>
          <a:xfrm>
            <a:off x="1657554" y="2387489"/>
            <a:ext cx="135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Verified</a:t>
            </a:r>
            <a:r>
              <a:rPr lang="fr-FR" dirty="0"/>
              <a:t> Data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888A42D-94D9-47EB-8478-20DC0FC16BE6}"/>
              </a:ext>
            </a:extLst>
          </p:cNvPr>
          <p:cNvSpPr txBox="1"/>
          <p:nvPr/>
        </p:nvSpPr>
        <p:spPr>
          <a:xfrm>
            <a:off x="3421539" y="924503"/>
            <a:ext cx="135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Verified</a:t>
            </a:r>
            <a:r>
              <a:rPr lang="fr-FR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40520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D4696-84BA-46A0-9142-1021BF28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Step</a:t>
            </a:r>
            <a:r>
              <a:rPr lang="fr-FR" sz="4500" b="0" dirty="0"/>
              <a:t> 4: Block Insertion</a:t>
            </a:r>
          </a:p>
        </p:txBody>
      </p:sp>
      <p:grpSp>
        <p:nvGrpSpPr>
          <p:cNvPr id="4" name="Shape 59">
            <a:extLst>
              <a:ext uri="{FF2B5EF4-FFF2-40B4-BE49-F238E27FC236}">
                <a16:creationId xmlns:a16="http://schemas.microsoft.com/office/drawing/2014/main" id="{F42291C4-A0C8-4A3A-A78B-7E99A74A0129}"/>
              </a:ext>
            </a:extLst>
          </p:cNvPr>
          <p:cNvGrpSpPr/>
          <p:nvPr/>
        </p:nvGrpSpPr>
        <p:grpSpPr>
          <a:xfrm>
            <a:off x="2377441" y="1266900"/>
            <a:ext cx="6654017" cy="4486785"/>
            <a:chOff x="822190" y="1502012"/>
            <a:chExt cx="4059325" cy="3347601"/>
          </a:xfrm>
        </p:grpSpPr>
        <p:pic>
          <p:nvPicPr>
            <p:cNvPr id="5" name="Shape 60">
              <a:extLst>
                <a:ext uri="{FF2B5EF4-FFF2-40B4-BE49-F238E27FC236}">
                  <a16:creationId xmlns:a16="http://schemas.microsoft.com/office/drawing/2014/main" id="{4AE498C1-37F4-4ACA-B33A-DE7F2E19AC7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63198" y="247056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61">
              <a:extLst>
                <a:ext uri="{FF2B5EF4-FFF2-40B4-BE49-F238E27FC236}">
                  <a16:creationId xmlns:a16="http://schemas.microsoft.com/office/drawing/2014/main" id="{155F6310-69C1-4888-A78E-1A90B826255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60860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62">
              <a:extLst>
                <a:ext uri="{FF2B5EF4-FFF2-40B4-BE49-F238E27FC236}">
                  <a16:creationId xmlns:a16="http://schemas.microsoft.com/office/drawing/2014/main" id="{8E69B17B-2D26-4A2E-BDCF-438C5EB9FBD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63198" y="4132976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Shape 63">
              <a:extLst>
                <a:ext uri="{FF2B5EF4-FFF2-40B4-BE49-F238E27FC236}">
                  <a16:creationId xmlns:a16="http://schemas.microsoft.com/office/drawing/2014/main" id="{9EE3E02A-120D-43F4-AEBA-BAD9F17A7D8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392436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Shape 64">
              <a:extLst>
                <a:ext uri="{FF2B5EF4-FFF2-40B4-BE49-F238E27FC236}">
                  <a16:creationId xmlns:a16="http://schemas.microsoft.com/office/drawing/2014/main" id="{94ED60DB-E9CE-4705-A590-0F8A9C4B4D9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156573" y="2828883"/>
              <a:ext cx="532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0" name="Shape 65">
              <a:extLst>
                <a:ext uri="{FF2B5EF4-FFF2-40B4-BE49-F238E27FC236}">
                  <a16:creationId xmlns:a16="http://schemas.microsoft.com/office/drawing/2014/main" id="{47B7F8AA-5A62-428B-95D7-4EFDFBD876A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689123" y="2828794"/>
              <a:ext cx="0" cy="479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Shape 66">
              <a:extLst>
                <a:ext uri="{FF2B5EF4-FFF2-40B4-BE49-F238E27FC236}">
                  <a16:creationId xmlns:a16="http://schemas.microsoft.com/office/drawing/2014/main" id="{95E0A2D2-14E0-47E2-B227-5499E904AA1E}"/>
                </a:ext>
              </a:extLst>
            </p:cNvPr>
            <p:cNvCxnSpPr/>
            <p:nvPr/>
          </p:nvCxnSpPr>
          <p:spPr>
            <a:xfrm rot="10800000" flipH="1">
              <a:off x="3156573" y="449129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2" name="Shape 67">
              <a:extLst>
                <a:ext uri="{FF2B5EF4-FFF2-40B4-BE49-F238E27FC236}">
                  <a16:creationId xmlns:a16="http://schemas.microsoft.com/office/drawing/2014/main" id="{6B34DD8C-76D2-4DB0-BACD-E604AE89266F}"/>
                </a:ext>
              </a:extLst>
            </p:cNvPr>
            <p:cNvCxnSpPr/>
            <p:nvPr/>
          </p:nvCxnSpPr>
          <p:spPr>
            <a:xfrm>
              <a:off x="3689122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" name="Shape 68">
              <a:extLst>
                <a:ext uri="{FF2B5EF4-FFF2-40B4-BE49-F238E27FC236}">
                  <a16:creationId xmlns:a16="http://schemas.microsoft.com/office/drawing/2014/main" id="{A3E7934B-03C8-41B4-97BE-CB0B92324271}"/>
                </a:ext>
              </a:extLst>
            </p:cNvPr>
            <p:cNvCxnSpPr/>
            <p:nvPr/>
          </p:nvCxnSpPr>
          <p:spPr>
            <a:xfrm rot="10800000" flipH="1">
              <a:off x="2030648" y="2828881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Shape 69">
              <a:extLst>
                <a:ext uri="{FF2B5EF4-FFF2-40B4-BE49-F238E27FC236}">
                  <a16:creationId xmlns:a16="http://schemas.microsoft.com/office/drawing/2014/main" id="{8F12737F-9D5E-44E5-99C2-C77E43F90E71}"/>
                </a:ext>
              </a:extLst>
            </p:cNvPr>
            <p:cNvCxnSpPr/>
            <p:nvPr/>
          </p:nvCxnSpPr>
          <p:spPr>
            <a:xfrm>
              <a:off x="2022326" y="2828882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" name="Shape 70">
              <a:extLst>
                <a:ext uri="{FF2B5EF4-FFF2-40B4-BE49-F238E27FC236}">
                  <a16:creationId xmlns:a16="http://schemas.microsoft.com/office/drawing/2014/main" id="{E3FA7C83-5F45-4A53-8E6C-53512CA4A0AC}"/>
                </a:ext>
              </a:extLst>
            </p:cNvPr>
            <p:cNvCxnSpPr/>
            <p:nvPr/>
          </p:nvCxnSpPr>
          <p:spPr>
            <a:xfrm rot="10800000" flipH="1">
              <a:off x="2022326" y="450474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" name="Shape 71">
              <a:extLst>
                <a:ext uri="{FF2B5EF4-FFF2-40B4-BE49-F238E27FC236}">
                  <a16:creationId xmlns:a16="http://schemas.microsoft.com/office/drawing/2014/main" id="{2A962026-8D22-4A7C-884A-6A1534B59E7B}"/>
                </a:ext>
              </a:extLst>
            </p:cNvPr>
            <p:cNvCxnSpPr/>
            <p:nvPr/>
          </p:nvCxnSpPr>
          <p:spPr>
            <a:xfrm>
              <a:off x="2022326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7" name="Shape 72">
              <a:extLst>
                <a:ext uri="{FF2B5EF4-FFF2-40B4-BE49-F238E27FC236}">
                  <a16:creationId xmlns:a16="http://schemas.microsoft.com/office/drawing/2014/main" id="{066DFF86-A84E-48E0-AC80-D922039D5E0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354436" y="3666813"/>
              <a:ext cx="103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Shape 73">
              <a:extLst>
                <a:ext uri="{FF2B5EF4-FFF2-40B4-BE49-F238E27FC236}">
                  <a16:creationId xmlns:a16="http://schemas.microsoft.com/office/drawing/2014/main" id="{11A78458-29CB-474E-A979-C2AD384ED50F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rot="10800000">
              <a:off x="2859886" y="3187376"/>
              <a:ext cx="0" cy="945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pic>
          <p:nvPicPr>
            <p:cNvPr id="19" name="Shape 74">
              <a:extLst>
                <a:ext uri="{FF2B5EF4-FFF2-40B4-BE49-F238E27FC236}">
                  <a16:creationId xmlns:a16="http://schemas.microsoft.com/office/drawing/2014/main" id="{1A1096AD-33DC-466D-B5A4-79C6B929582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5807" y="3109028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Shape 75">
              <a:extLst>
                <a:ext uri="{FF2B5EF4-FFF2-40B4-BE49-F238E27FC236}">
                  <a16:creationId xmlns:a16="http://schemas.microsoft.com/office/drawing/2014/main" id="{537EEF12-E08D-46DD-B974-5DD849F092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5807" y="369488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76">
              <a:extLst>
                <a:ext uri="{FF2B5EF4-FFF2-40B4-BE49-F238E27FC236}">
                  <a16:creationId xmlns:a16="http://schemas.microsoft.com/office/drawing/2014/main" id="{380C2ECA-D380-4E14-BE76-1752313A6AE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1624" y="3165265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Shape 77">
              <a:extLst>
                <a:ext uri="{FF2B5EF4-FFF2-40B4-BE49-F238E27FC236}">
                  <a16:creationId xmlns:a16="http://schemas.microsoft.com/office/drawing/2014/main" id="{CAD779CD-C66F-442C-B7E2-E06BCBEC0C8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1624" y="3718943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78">
              <a:extLst>
                <a:ext uri="{FF2B5EF4-FFF2-40B4-BE49-F238E27FC236}">
                  <a16:creationId xmlns:a16="http://schemas.microsoft.com/office/drawing/2014/main" id="{2EA7C625-3B40-4588-8127-4DADB790962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2031" y="161545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" name="Shape 79">
              <a:extLst>
                <a:ext uri="{FF2B5EF4-FFF2-40B4-BE49-F238E27FC236}">
                  <a16:creationId xmlns:a16="http://schemas.microsoft.com/office/drawing/2014/main" id="{5470D57F-8A68-49AF-903E-CFE13B8DEDE9}"/>
                </a:ext>
              </a:extLst>
            </p:cNvPr>
            <p:cNvCxnSpPr>
              <a:cxnSpLocks/>
              <a:stCxn id="23" idx="2"/>
              <a:endCxn id="5" idx="0"/>
            </p:cNvCxnSpPr>
            <p:nvPr/>
          </p:nvCxnSpPr>
          <p:spPr>
            <a:xfrm>
              <a:off x="2859885" y="2053546"/>
              <a:ext cx="0" cy="41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Shape 80">
              <a:extLst>
                <a:ext uri="{FF2B5EF4-FFF2-40B4-BE49-F238E27FC236}">
                  <a16:creationId xmlns:a16="http://schemas.microsoft.com/office/drawing/2014/main" id="{EA100390-4F59-4CC7-B2A8-89E0A9E841C6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flipH="1">
              <a:off x="3985807" y="3328075"/>
              <a:ext cx="420000" cy="338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Shape 81">
              <a:extLst>
                <a:ext uri="{FF2B5EF4-FFF2-40B4-BE49-F238E27FC236}">
                  <a16:creationId xmlns:a16="http://schemas.microsoft.com/office/drawing/2014/main" id="{35CD1EF5-F7CC-474E-BBD3-47F6646B20EF}"/>
                </a:ext>
              </a:extLst>
            </p:cNvPr>
            <p:cNvCxnSpPr>
              <a:cxnSpLocks/>
              <a:stCxn id="20" idx="1"/>
              <a:endCxn id="8" idx="3"/>
            </p:cNvCxnSpPr>
            <p:nvPr/>
          </p:nvCxnSpPr>
          <p:spPr>
            <a:xfrm rot="10800000">
              <a:off x="3985807" y="3667029"/>
              <a:ext cx="420000" cy="24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Shape 82">
              <a:extLst>
                <a:ext uri="{FF2B5EF4-FFF2-40B4-BE49-F238E27FC236}">
                  <a16:creationId xmlns:a16="http://schemas.microsoft.com/office/drawing/2014/main" id="{DED1B8B1-19EF-4417-9920-AD2EB53B11B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1363360" y="3415413"/>
              <a:ext cx="397500" cy="251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Shape 83">
              <a:extLst>
                <a:ext uri="{FF2B5EF4-FFF2-40B4-BE49-F238E27FC236}">
                  <a16:creationId xmlns:a16="http://schemas.microsoft.com/office/drawing/2014/main" id="{BD1BFB50-E93F-409B-A04D-6652A9AE5BF6}"/>
                </a:ext>
              </a:extLst>
            </p:cNvPr>
            <p:cNvCxnSpPr>
              <a:cxnSpLocks/>
              <a:stCxn id="6" idx="1"/>
              <a:endCxn id="22" idx="3"/>
            </p:cNvCxnSpPr>
            <p:nvPr/>
          </p:nvCxnSpPr>
          <p:spPr>
            <a:xfrm flipH="1">
              <a:off x="1407160" y="3666813"/>
              <a:ext cx="353700" cy="27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9" name="Shape 84">
              <a:extLst>
                <a:ext uri="{FF2B5EF4-FFF2-40B4-BE49-F238E27FC236}">
                  <a16:creationId xmlns:a16="http://schemas.microsoft.com/office/drawing/2014/main" id="{8CBBA5EF-0313-46C7-8F89-BC50023A0D0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72140" y="1763279"/>
              <a:ext cx="521565" cy="4226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85">
              <a:extLst>
                <a:ext uri="{FF2B5EF4-FFF2-40B4-BE49-F238E27FC236}">
                  <a16:creationId xmlns:a16="http://schemas.microsoft.com/office/drawing/2014/main" id="{129DF832-7292-4921-B431-DF3296A697C3}"/>
                </a:ext>
              </a:extLst>
            </p:cNvPr>
            <p:cNvCxnSpPr>
              <a:cxnSpLocks/>
              <a:stCxn id="29" idx="1"/>
              <a:endCxn id="5" idx="0"/>
            </p:cNvCxnSpPr>
            <p:nvPr/>
          </p:nvCxnSpPr>
          <p:spPr>
            <a:xfrm flipH="1">
              <a:off x="2859740" y="1974579"/>
              <a:ext cx="1112400" cy="49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" name="Shape 86">
              <a:extLst>
                <a:ext uri="{FF2B5EF4-FFF2-40B4-BE49-F238E27FC236}">
                  <a16:creationId xmlns:a16="http://schemas.microsoft.com/office/drawing/2014/main" id="{BD820582-5009-4F56-83F5-4214EF8D6017}"/>
                </a:ext>
              </a:extLst>
            </p:cNvPr>
            <p:cNvSpPr txBox="1"/>
            <p:nvPr/>
          </p:nvSpPr>
          <p:spPr>
            <a:xfrm>
              <a:off x="4103290" y="1763025"/>
              <a:ext cx="330785" cy="270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fr-FR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87">
              <a:extLst>
                <a:ext uri="{FF2B5EF4-FFF2-40B4-BE49-F238E27FC236}">
                  <a16:creationId xmlns:a16="http://schemas.microsoft.com/office/drawing/2014/main" id="{1F6ABB78-3672-4D59-98D7-A95BC6A85A2C}"/>
                </a:ext>
              </a:extLst>
            </p:cNvPr>
            <p:cNvSpPr/>
            <p:nvPr/>
          </p:nvSpPr>
          <p:spPr>
            <a:xfrm>
              <a:off x="931624" y="1615452"/>
              <a:ext cx="3949891" cy="3234161"/>
            </a:xfrm>
            <a:prstGeom prst="rect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88">
              <a:extLst>
                <a:ext uri="{FF2B5EF4-FFF2-40B4-BE49-F238E27FC236}">
                  <a16:creationId xmlns:a16="http://schemas.microsoft.com/office/drawing/2014/main" id="{8BCE25E7-735A-411C-8E31-DF62C577AFBC}"/>
                </a:ext>
              </a:extLst>
            </p:cNvPr>
            <p:cNvSpPr/>
            <p:nvPr/>
          </p:nvSpPr>
          <p:spPr>
            <a:xfrm>
              <a:off x="875897" y="1528311"/>
              <a:ext cx="1478338" cy="11966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" name="Shape 89">
              <a:extLst>
                <a:ext uri="{FF2B5EF4-FFF2-40B4-BE49-F238E27FC236}">
                  <a16:creationId xmlns:a16="http://schemas.microsoft.com/office/drawing/2014/main" id="{55C3254B-1DD0-403E-9A5E-409E601643BA}"/>
                </a:ext>
              </a:extLst>
            </p:cNvPr>
            <p:cNvCxnSpPr/>
            <p:nvPr/>
          </p:nvCxnSpPr>
          <p:spPr>
            <a:xfrm flipH="1">
              <a:off x="2351723" y="1615452"/>
              <a:ext cx="2512" cy="1070979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Shape 90">
              <a:extLst>
                <a:ext uri="{FF2B5EF4-FFF2-40B4-BE49-F238E27FC236}">
                  <a16:creationId xmlns:a16="http://schemas.microsoft.com/office/drawing/2014/main" id="{578D0A4B-82E8-40D3-B2D4-88AE8136557B}"/>
                </a:ext>
              </a:extLst>
            </p:cNvPr>
            <p:cNvCxnSpPr/>
            <p:nvPr/>
          </p:nvCxnSpPr>
          <p:spPr>
            <a:xfrm rot="10800000">
              <a:off x="931624" y="2724912"/>
              <a:ext cx="1406696" cy="0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pic>
          <p:nvPicPr>
            <p:cNvPr id="36" name="Shape 91">
              <a:extLst>
                <a:ext uri="{FF2B5EF4-FFF2-40B4-BE49-F238E27FC236}">
                  <a16:creationId xmlns:a16="http://schemas.microsoft.com/office/drawing/2014/main" id="{101B5441-253F-4AE8-B92B-2D48B71D60D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2190" y="1502013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Shape 92">
              <a:extLst>
                <a:ext uri="{FF2B5EF4-FFF2-40B4-BE49-F238E27FC236}">
                  <a16:creationId xmlns:a16="http://schemas.microsoft.com/office/drawing/2014/main" id="{64412A91-0758-4884-95E3-DA3846F275B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15564" y="1502012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Shape 93">
              <a:extLst>
                <a:ext uri="{FF2B5EF4-FFF2-40B4-BE49-F238E27FC236}">
                  <a16:creationId xmlns:a16="http://schemas.microsoft.com/office/drawing/2014/main" id="{91C7EF4C-7B2B-42FC-A4BA-4327DAC1049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18623" y="2085539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" name="Shape 94">
              <a:extLst>
                <a:ext uri="{FF2B5EF4-FFF2-40B4-BE49-F238E27FC236}">
                  <a16:creationId xmlns:a16="http://schemas.microsoft.com/office/drawing/2014/main" id="{00B7F218-30DE-41CC-BFB8-D5BD471D26B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1298938" y="1714207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Shape 95">
              <a:extLst>
                <a:ext uri="{FF2B5EF4-FFF2-40B4-BE49-F238E27FC236}">
                  <a16:creationId xmlns:a16="http://schemas.microsoft.com/office/drawing/2014/main" id="{779F7E8B-1F66-4D16-A82A-97CAD0FFFA1A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rot="10800000" flipH="1">
              <a:off x="1356997" y="1926539"/>
              <a:ext cx="2967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" name="Shape 96">
              <a:extLst>
                <a:ext uri="{FF2B5EF4-FFF2-40B4-BE49-F238E27FC236}">
                  <a16:creationId xmlns:a16="http://schemas.microsoft.com/office/drawing/2014/main" id="{A03F9FF2-6301-4E53-9D8E-CCEF7D0A578B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" name="Shape 102">
            <a:extLst>
              <a:ext uri="{FF2B5EF4-FFF2-40B4-BE49-F238E27FC236}">
                <a16:creationId xmlns:a16="http://schemas.microsoft.com/office/drawing/2014/main" id="{E8A5CEBD-7998-438D-B6CD-14F81C6E8DA6}"/>
              </a:ext>
            </a:extLst>
          </p:cNvPr>
          <p:cNvSpPr txBox="1"/>
          <p:nvPr/>
        </p:nvSpPr>
        <p:spPr>
          <a:xfrm>
            <a:off x="7591110" y="3392482"/>
            <a:ext cx="319071" cy="30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Shape 110">
            <a:extLst>
              <a:ext uri="{FF2B5EF4-FFF2-40B4-BE49-F238E27FC236}">
                <a16:creationId xmlns:a16="http://schemas.microsoft.com/office/drawing/2014/main" id="{9143A240-E875-4A56-8B5E-93257817D396}"/>
              </a:ext>
            </a:extLst>
          </p:cNvPr>
          <p:cNvCxnSpPr>
            <a:cxnSpLocks/>
          </p:cNvCxnSpPr>
          <p:nvPr/>
        </p:nvCxnSpPr>
        <p:spPr>
          <a:xfrm>
            <a:off x="4070306" y="2277591"/>
            <a:ext cx="780600" cy="666900"/>
          </a:xfrm>
          <a:prstGeom prst="straightConnector1">
            <a:avLst/>
          </a:prstGeom>
          <a:noFill/>
          <a:ln w="76200" cap="flat" cmpd="sng">
            <a:solidFill>
              <a:srgbClr val="AEABAB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FC1FC3E-BF7B-4729-AE06-972E19DE0329}"/>
              </a:ext>
            </a:extLst>
          </p:cNvPr>
          <p:cNvSpPr/>
          <p:nvPr/>
        </p:nvSpPr>
        <p:spPr>
          <a:xfrm>
            <a:off x="426141" y="942535"/>
            <a:ext cx="628935" cy="957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Block1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14D7DF-818E-4CEF-B8AA-A123B5D22813}"/>
              </a:ext>
            </a:extLst>
          </p:cNvPr>
          <p:cNvSpPr/>
          <p:nvPr/>
        </p:nvSpPr>
        <p:spPr>
          <a:xfrm>
            <a:off x="1912166" y="1994706"/>
            <a:ext cx="634045" cy="994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New Block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407D69F-7698-451B-82E1-B31525F4BAE4}"/>
              </a:ext>
            </a:extLst>
          </p:cNvPr>
          <p:cNvCxnSpPr>
            <a:stCxn id="3" idx="3"/>
          </p:cNvCxnSpPr>
          <p:nvPr/>
        </p:nvCxnSpPr>
        <p:spPr>
          <a:xfrm flipV="1">
            <a:off x="1055076" y="1418943"/>
            <a:ext cx="295422" cy="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0.0037 L -0.05013 -0.15 " pathEditMode="relative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0"/>
              <a:t>Lemal Threat Model</a:t>
            </a:r>
            <a:endParaRPr sz="4500" b="0" i="0" u="none" strike="noStrike" cap="none">
              <a:solidFill>
                <a:schemeClr val="dk2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>
            <a:off x="356229" y="961771"/>
            <a:ext cx="7234937" cy="4536857"/>
            <a:chOff x="822190" y="1502012"/>
            <a:chExt cx="4059326" cy="3347740"/>
          </a:xfrm>
        </p:grpSpPr>
        <p:pic>
          <p:nvPicPr>
            <p:cNvPr id="118" name="Shape 1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3198" y="2470564"/>
              <a:ext cx="593375" cy="716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Shape 1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60860" y="3308494"/>
              <a:ext cx="593375" cy="716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Shape 1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3198" y="4132976"/>
              <a:ext cx="593375" cy="716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Shape 1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92436" y="3308494"/>
              <a:ext cx="593375" cy="71663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2" name="Shape 122"/>
            <p:cNvCxnSpPr>
              <a:stCxn id="118" idx="3"/>
            </p:cNvCxnSpPr>
            <p:nvPr/>
          </p:nvCxnSpPr>
          <p:spPr>
            <a:xfrm>
              <a:off x="3156573" y="2828882"/>
              <a:ext cx="5325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23" name="Shape 123"/>
            <p:cNvCxnSpPr>
              <a:endCxn id="121" idx="0"/>
            </p:cNvCxnSpPr>
            <p:nvPr/>
          </p:nvCxnSpPr>
          <p:spPr>
            <a:xfrm>
              <a:off x="3689123" y="2828794"/>
              <a:ext cx="0" cy="479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3156573" y="4491294"/>
              <a:ext cx="5325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3689122" y="4018406"/>
              <a:ext cx="0" cy="479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26" name="Shape 126"/>
            <p:cNvCxnSpPr/>
            <p:nvPr/>
          </p:nvCxnSpPr>
          <p:spPr>
            <a:xfrm>
              <a:off x="2030648" y="2828882"/>
              <a:ext cx="5325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2022326" y="2828882"/>
              <a:ext cx="0" cy="479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" name="Shape 128"/>
            <p:cNvCxnSpPr/>
            <p:nvPr/>
          </p:nvCxnSpPr>
          <p:spPr>
            <a:xfrm>
              <a:off x="2022326" y="4504744"/>
              <a:ext cx="5325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2022326" y="4018406"/>
              <a:ext cx="0" cy="479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0" name="Shape 130"/>
            <p:cNvCxnSpPr>
              <a:endCxn id="121" idx="1"/>
            </p:cNvCxnSpPr>
            <p:nvPr/>
          </p:nvCxnSpPr>
          <p:spPr>
            <a:xfrm>
              <a:off x="2354436" y="3666812"/>
              <a:ext cx="10380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31" name="Shape 131"/>
            <p:cNvCxnSpPr>
              <a:stCxn id="120" idx="0"/>
              <a:endCxn id="118" idx="2"/>
            </p:cNvCxnSpPr>
            <p:nvPr/>
          </p:nvCxnSpPr>
          <p:spPr>
            <a:xfrm rot="10800000">
              <a:off x="2859886" y="3187376"/>
              <a:ext cx="0" cy="9456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pic>
          <p:nvPicPr>
            <p:cNvPr id="132" name="Shape 1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05807" y="3109028"/>
              <a:ext cx="475709" cy="4380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Shape 1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05807" y="3694882"/>
              <a:ext cx="475709" cy="4380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Shape 1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31624" y="3165265"/>
              <a:ext cx="475709" cy="4380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Shape 1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31624" y="3718943"/>
              <a:ext cx="475709" cy="4380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Shape 1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22031" y="1615452"/>
              <a:ext cx="475709" cy="4380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7" name="Shape 137"/>
            <p:cNvCxnSpPr>
              <a:stCxn id="136" idx="2"/>
              <a:endCxn id="118" idx="0"/>
            </p:cNvCxnSpPr>
            <p:nvPr/>
          </p:nvCxnSpPr>
          <p:spPr>
            <a:xfrm>
              <a:off x="2859886" y="2053545"/>
              <a:ext cx="0" cy="4170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" name="Shape 138"/>
            <p:cNvCxnSpPr>
              <a:stCxn id="132" idx="1"/>
              <a:endCxn id="121" idx="3"/>
            </p:cNvCxnSpPr>
            <p:nvPr/>
          </p:nvCxnSpPr>
          <p:spPr>
            <a:xfrm flipH="1">
              <a:off x="3985807" y="3328075"/>
              <a:ext cx="420000" cy="338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" name="Shape 139"/>
            <p:cNvCxnSpPr>
              <a:stCxn id="133" idx="1"/>
              <a:endCxn id="121" idx="3"/>
            </p:cNvCxnSpPr>
            <p:nvPr/>
          </p:nvCxnSpPr>
          <p:spPr>
            <a:xfrm rot="10800000">
              <a:off x="3985807" y="3667029"/>
              <a:ext cx="420000" cy="2469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" name="Shape 140"/>
            <p:cNvCxnSpPr>
              <a:stCxn id="119" idx="1"/>
            </p:cNvCxnSpPr>
            <p:nvPr/>
          </p:nvCxnSpPr>
          <p:spPr>
            <a:xfrm rot="10800000">
              <a:off x="1363360" y="3415412"/>
              <a:ext cx="397500" cy="2514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" name="Shape 141"/>
            <p:cNvCxnSpPr>
              <a:stCxn id="119" idx="1"/>
              <a:endCxn id="135" idx="3"/>
            </p:cNvCxnSpPr>
            <p:nvPr/>
          </p:nvCxnSpPr>
          <p:spPr>
            <a:xfrm flipH="1">
              <a:off x="1407460" y="3666812"/>
              <a:ext cx="353400" cy="2712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142" name="Shape 14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72140" y="1763279"/>
              <a:ext cx="521564" cy="4226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3" name="Shape 143"/>
            <p:cNvCxnSpPr>
              <a:stCxn id="142" idx="1"/>
              <a:endCxn id="118" idx="0"/>
            </p:cNvCxnSpPr>
            <p:nvPr/>
          </p:nvCxnSpPr>
          <p:spPr>
            <a:xfrm flipH="1">
              <a:off x="2859740" y="1974579"/>
              <a:ext cx="1112400" cy="4962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44" name="Shape 144"/>
            <p:cNvSpPr txBox="1"/>
            <p:nvPr/>
          </p:nvSpPr>
          <p:spPr>
            <a:xfrm>
              <a:off x="4090458" y="1776547"/>
              <a:ext cx="330900" cy="2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931624" y="1615452"/>
              <a:ext cx="3949800" cy="3234300"/>
            </a:xfrm>
            <a:prstGeom prst="rect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875897" y="1528311"/>
              <a:ext cx="1478400" cy="119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Shape 147"/>
            <p:cNvCxnSpPr/>
            <p:nvPr/>
          </p:nvCxnSpPr>
          <p:spPr>
            <a:xfrm flipH="1">
              <a:off x="2351835" y="1615452"/>
              <a:ext cx="2400" cy="1071000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" name="Shape 148"/>
            <p:cNvCxnSpPr/>
            <p:nvPr/>
          </p:nvCxnSpPr>
          <p:spPr>
            <a:xfrm rot="10800000">
              <a:off x="931620" y="2724912"/>
              <a:ext cx="1406700" cy="0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" name="Shape 149"/>
            <p:cNvCxnSpPr/>
            <p:nvPr/>
          </p:nvCxnSpPr>
          <p:spPr>
            <a:xfrm>
              <a:off x="1760860" y="2089540"/>
              <a:ext cx="438000" cy="492000"/>
            </a:xfrm>
            <a:prstGeom prst="straightConnector1">
              <a:avLst/>
            </a:prstGeom>
            <a:noFill/>
            <a:ln w="76200" cap="flat" cmpd="sng">
              <a:solidFill>
                <a:srgbClr val="AEABAB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pic>
          <p:nvPicPr>
            <p:cNvPr id="150" name="Shape 15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22190" y="1502013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Shape 15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15564" y="1502012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Shape 15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8623" y="2085539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3" name="Shape 153"/>
            <p:cNvCxnSpPr>
              <a:stCxn id="150" idx="3"/>
              <a:endCxn id="151" idx="1"/>
            </p:cNvCxnSpPr>
            <p:nvPr/>
          </p:nvCxnSpPr>
          <p:spPr>
            <a:xfrm>
              <a:off x="1298939" y="1714207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Shape 154"/>
            <p:cNvCxnSpPr>
              <a:stCxn id="152" idx="0"/>
              <a:endCxn id="151" idx="2"/>
            </p:cNvCxnSpPr>
            <p:nvPr/>
          </p:nvCxnSpPr>
          <p:spPr>
            <a:xfrm rot="10800000" flipH="1">
              <a:off x="1356997" y="1926239"/>
              <a:ext cx="297000" cy="159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" name="Shape 155"/>
            <p:cNvCxnSpPr>
              <a:stCxn id="152" idx="0"/>
              <a:endCxn id="150" idx="2"/>
            </p:cNvCxnSpPr>
            <p:nvPr/>
          </p:nvCxnSpPr>
          <p:spPr>
            <a:xfrm rot="10800000">
              <a:off x="1060597" y="1926239"/>
              <a:ext cx="296400" cy="159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56" name="Shape 1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63269" y="906600"/>
            <a:ext cx="523703" cy="373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9186970" y="940777"/>
            <a:ext cx="2067184" cy="242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Verifying</a:t>
            </a:r>
            <a:r>
              <a:rPr lang="fr-FR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dirty="0"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41912" y="1380459"/>
            <a:ext cx="569374" cy="41986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9229410" y="1414325"/>
            <a:ext cx="1810963" cy="29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Provider</a:t>
            </a:r>
            <a:endParaRPr dirty="0"/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32863" y="1892974"/>
            <a:ext cx="643617" cy="4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8821219" y="1873550"/>
            <a:ext cx="4080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9253757" y="1887871"/>
            <a:ext cx="1786616" cy="37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Querier</a:t>
            </a: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3269" y="2429841"/>
            <a:ext cx="590486" cy="57103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9269995" y="2523699"/>
            <a:ext cx="1051613" cy="27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dirty="0"/>
          </a:p>
        </p:txBody>
      </p:sp>
      <p:grpSp>
        <p:nvGrpSpPr>
          <p:cNvPr id="165" name="Shape 165"/>
          <p:cNvGrpSpPr/>
          <p:nvPr/>
        </p:nvGrpSpPr>
        <p:grpSpPr>
          <a:xfrm>
            <a:off x="5461389" y="4005491"/>
            <a:ext cx="682197" cy="532825"/>
            <a:chOff x="8915897" y="5565409"/>
            <a:chExt cx="438910" cy="348776"/>
          </a:xfrm>
        </p:grpSpPr>
        <p:sp>
          <p:nvSpPr>
            <p:cNvPr id="166" name="Shape 166"/>
            <p:cNvSpPr/>
            <p:nvPr/>
          </p:nvSpPr>
          <p:spPr>
            <a:xfrm>
              <a:off x="8931168" y="5577285"/>
              <a:ext cx="408000" cy="336900"/>
            </a:xfrm>
            <a:prstGeom prst="rect">
              <a:avLst/>
            </a:prstGeom>
            <a:solidFill>
              <a:srgbClr val="C55A1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9033232" y="5683924"/>
              <a:ext cx="197400" cy="161400"/>
            </a:xfrm>
            <a:prstGeom prst="ellipse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8" name="Shape 16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915897" y="5716280"/>
              <a:ext cx="211603" cy="1878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Shape 16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127503" y="5716280"/>
              <a:ext cx="227303" cy="186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Shape 17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026074" y="5565409"/>
              <a:ext cx="211603" cy="1878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Shape 171"/>
          <p:cNvGrpSpPr/>
          <p:nvPr/>
        </p:nvGrpSpPr>
        <p:grpSpPr>
          <a:xfrm>
            <a:off x="4012456" y="5111769"/>
            <a:ext cx="682197" cy="532825"/>
            <a:chOff x="8915897" y="5565409"/>
            <a:chExt cx="438910" cy="348776"/>
          </a:xfrm>
        </p:grpSpPr>
        <p:sp>
          <p:nvSpPr>
            <p:cNvPr id="172" name="Shape 172"/>
            <p:cNvSpPr/>
            <p:nvPr/>
          </p:nvSpPr>
          <p:spPr>
            <a:xfrm>
              <a:off x="8931168" y="5577285"/>
              <a:ext cx="408000" cy="336900"/>
            </a:xfrm>
            <a:prstGeom prst="rect">
              <a:avLst/>
            </a:prstGeom>
            <a:solidFill>
              <a:srgbClr val="C55A1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9033232" y="5683924"/>
              <a:ext cx="197400" cy="161400"/>
            </a:xfrm>
            <a:prstGeom prst="ellipse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4" name="Shape 17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915897" y="5716280"/>
              <a:ext cx="211603" cy="1878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Shape 17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127503" y="5716280"/>
              <a:ext cx="227303" cy="186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Shape 17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026074" y="5565409"/>
              <a:ext cx="211603" cy="1878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Shape 177"/>
          <p:cNvGrpSpPr/>
          <p:nvPr/>
        </p:nvGrpSpPr>
        <p:grpSpPr>
          <a:xfrm>
            <a:off x="2489507" y="3882579"/>
            <a:ext cx="682197" cy="532825"/>
            <a:chOff x="8915897" y="5565409"/>
            <a:chExt cx="438910" cy="348776"/>
          </a:xfrm>
        </p:grpSpPr>
        <p:sp>
          <p:nvSpPr>
            <p:cNvPr id="178" name="Shape 178"/>
            <p:cNvSpPr/>
            <p:nvPr/>
          </p:nvSpPr>
          <p:spPr>
            <a:xfrm>
              <a:off x="8931168" y="5577285"/>
              <a:ext cx="408000" cy="336900"/>
            </a:xfrm>
            <a:prstGeom prst="rect">
              <a:avLst/>
            </a:prstGeom>
            <a:solidFill>
              <a:srgbClr val="C55A1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9033232" y="5683924"/>
              <a:ext cx="197400" cy="161400"/>
            </a:xfrm>
            <a:prstGeom prst="ellipse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0" name="Shape 18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915897" y="5716280"/>
              <a:ext cx="211603" cy="1878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Shape 18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127503" y="5716280"/>
              <a:ext cx="227303" cy="186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Shape 18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026074" y="5565409"/>
              <a:ext cx="211603" cy="1878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Shape 183"/>
          <p:cNvGrpSpPr/>
          <p:nvPr/>
        </p:nvGrpSpPr>
        <p:grpSpPr>
          <a:xfrm>
            <a:off x="3933925" y="2891529"/>
            <a:ext cx="682197" cy="532825"/>
            <a:chOff x="8915897" y="5565409"/>
            <a:chExt cx="438910" cy="348776"/>
          </a:xfrm>
        </p:grpSpPr>
        <p:sp>
          <p:nvSpPr>
            <p:cNvPr id="184" name="Shape 184"/>
            <p:cNvSpPr/>
            <p:nvPr/>
          </p:nvSpPr>
          <p:spPr>
            <a:xfrm>
              <a:off x="8931168" y="5577285"/>
              <a:ext cx="408000" cy="336900"/>
            </a:xfrm>
            <a:prstGeom prst="rect">
              <a:avLst/>
            </a:prstGeom>
            <a:solidFill>
              <a:srgbClr val="C55A1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9033232" y="5683924"/>
              <a:ext cx="197400" cy="161400"/>
            </a:xfrm>
            <a:prstGeom prst="ellipse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6" name="Shape 18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915897" y="5716280"/>
              <a:ext cx="211603" cy="1878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Shape 18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127503" y="5716280"/>
              <a:ext cx="227303" cy="186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Shape 18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026074" y="5565409"/>
              <a:ext cx="211603" cy="1878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" name="Shape 189"/>
          <p:cNvGrpSpPr/>
          <p:nvPr/>
        </p:nvGrpSpPr>
        <p:grpSpPr>
          <a:xfrm>
            <a:off x="8666973" y="3114063"/>
            <a:ext cx="609338" cy="501191"/>
            <a:chOff x="8915897" y="5565409"/>
            <a:chExt cx="438910" cy="348776"/>
          </a:xfrm>
        </p:grpSpPr>
        <p:sp>
          <p:nvSpPr>
            <p:cNvPr id="190" name="Shape 190"/>
            <p:cNvSpPr/>
            <p:nvPr/>
          </p:nvSpPr>
          <p:spPr>
            <a:xfrm>
              <a:off x="8931168" y="5577285"/>
              <a:ext cx="408000" cy="336900"/>
            </a:xfrm>
            <a:prstGeom prst="rect">
              <a:avLst/>
            </a:prstGeom>
            <a:solidFill>
              <a:srgbClr val="C55A1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9033232" y="5683924"/>
              <a:ext cx="197400" cy="161400"/>
            </a:xfrm>
            <a:prstGeom prst="ellipse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2" name="Shape 1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915897" y="5716280"/>
              <a:ext cx="211603" cy="1878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Shape 19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127503" y="5716280"/>
              <a:ext cx="227303" cy="186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Shape 19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026074" y="5565409"/>
              <a:ext cx="211603" cy="1878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5" name="Shape 195"/>
          <p:cNvSpPr txBox="1"/>
          <p:nvPr/>
        </p:nvSpPr>
        <p:spPr>
          <a:xfrm>
            <a:off x="9276675" y="3208584"/>
            <a:ext cx="1763698" cy="29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Anytrust</a:t>
            </a:r>
            <a:r>
              <a:rPr lang="fr-FR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</a:t>
            </a:r>
            <a:endParaRPr dirty="0"/>
          </a:p>
        </p:txBody>
      </p:sp>
      <p:grpSp>
        <p:nvGrpSpPr>
          <p:cNvPr id="196" name="Shape 196"/>
          <p:cNvGrpSpPr/>
          <p:nvPr/>
        </p:nvGrpSpPr>
        <p:grpSpPr>
          <a:xfrm>
            <a:off x="8686457" y="3786514"/>
            <a:ext cx="609321" cy="501318"/>
            <a:chOff x="8642539" y="4985774"/>
            <a:chExt cx="702387" cy="582048"/>
          </a:xfrm>
        </p:grpSpPr>
        <p:grpSp>
          <p:nvGrpSpPr>
            <p:cNvPr id="197" name="Shape 197"/>
            <p:cNvGrpSpPr/>
            <p:nvPr/>
          </p:nvGrpSpPr>
          <p:grpSpPr>
            <a:xfrm>
              <a:off x="8642539" y="5005771"/>
              <a:ext cx="702387" cy="562050"/>
              <a:chOff x="8915897" y="5577285"/>
              <a:chExt cx="438910" cy="336900"/>
            </a:xfrm>
          </p:grpSpPr>
          <p:sp>
            <p:nvSpPr>
              <p:cNvPr id="198" name="Shape 198"/>
              <p:cNvSpPr/>
              <p:nvPr/>
            </p:nvSpPr>
            <p:spPr>
              <a:xfrm>
                <a:off x="8931168" y="5577285"/>
                <a:ext cx="408000" cy="336900"/>
              </a:xfrm>
              <a:prstGeom prst="rect">
                <a:avLst/>
              </a:prstGeom>
              <a:solidFill>
                <a:srgbClr val="548135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9033232" y="5683924"/>
                <a:ext cx="197400" cy="161400"/>
              </a:xfrm>
              <a:prstGeom prst="ellipse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0" name="Shape 200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8915897" y="5716280"/>
                <a:ext cx="211603" cy="1878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Shape 201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9127503" y="5716280"/>
                <a:ext cx="227303" cy="1861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2" name="Shape 20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783657" y="4985774"/>
              <a:ext cx="363749" cy="3105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Shape 203"/>
          <p:cNvSpPr txBox="1"/>
          <p:nvPr/>
        </p:nvSpPr>
        <p:spPr>
          <a:xfrm>
            <a:off x="9296774" y="3842000"/>
            <a:ext cx="1743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Honest-Majority</a:t>
            </a:r>
            <a:endParaRPr/>
          </a:p>
        </p:txBody>
      </p:sp>
      <p:grpSp>
        <p:nvGrpSpPr>
          <p:cNvPr id="204" name="Shape 204"/>
          <p:cNvGrpSpPr/>
          <p:nvPr/>
        </p:nvGrpSpPr>
        <p:grpSpPr>
          <a:xfrm>
            <a:off x="1309415" y="2129035"/>
            <a:ext cx="682229" cy="532981"/>
            <a:chOff x="8642539" y="4985774"/>
            <a:chExt cx="702387" cy="582048"/>
          </a:xfrm>
        </p:grpSpPr>
        <p:grpSp>
          <p:nvGrpSpPr>
            <p:cNvPr id="205" name="Shape 205"/>
            <p:cNvGrpSpPr/>
            <p:nvPr/>
          </p:nvGrpSpPr>
          <p:grpSpPr>
            <a:xfrm>
              <a:off x="8642539" y="5005771"/>
              <a:ext cx="702387" cy="562050"/>
              <a:chOff x="8915897" y="5577285"/>
              <a:chExt cx="438910" cy="336900"/>
            </a:xfrm>
          </p:grpSpPr>
          <p:sp>
            <p:nvSpPr>
              <p:cNvPr id="206" name="Shape 206"/>
              <p:cNvSpPr/>
              <p:nvPr/>
            </p:nvSpPr>
            <p:spPr>
              <a:xfrm>
                <a:off x="8931168" y="5577285"/>
                <a:ext cx="408000" cy="336900"/>
              </a:xfrm>
              <a:prstGeom prst="rect">
                <a:avLst/>
              </a:prstGeom>
              <a:solidFill>
                <a:srgbClr val="548135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9033232" y="5683924"/>
                <a:ext cx="197400" cy="161400"/>
              </a:xfrm>
              <a:prstGeom prst="ellipse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8" name="Shape 208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8915897" y="5716280"/>
                <a:ext cx="211603" cy="1878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Shape 209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9127503" y="5716280"/>
                <a:ext cx="227303" cy="1861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0" name="Shape 21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783657" y="4985774"/>
              <a:ext cx="363749" cy="3105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1" name="Shape 2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47722" y="1597376"/>
            <a:ext cx="513848" cy="44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81727" y="3498916"/>
            <a:ext cx="513848" cy="44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65777" y="4139164"/>
            <a:ext cx="513848" cy="44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0866" y="4280975"/>
            <a:ext cx="513848" cy="44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6136" y="3491274"/>
            <a:ext cx="513848" cy="44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1125" y="1420774"/>
            <a:ext cx="513848" cy="44836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8376078" y="6387124"/>
            <a:ext cx="26643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13196" y="199304"/>
            <a:ext cx="1090425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Blockchain/SkipChain Overview</a:t>
            </a:r>
            <a:endParaRPr sz="45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36056" y="931069"/>
            <a:ext cx="10904256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16531" marR="0" lvl="0" indent="-31653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30"/>
              <a:buFont typeface="Courier New"/>
              <a:buChar char="o"/>
            </a:pPr>
            <a:r>
              <a:rPr lang="fr-FR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Skipchain</a:t>
            </a:r>
            <a:r>
              <a:rPr lang="fr-F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</a:t>
            </a:r>
            <a:r>
              <a:rPr lang="fr-F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lang="fr-FR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DeDis</a:t>
            </a:r>
            <a:r>
              <a:rPr lang="fr-F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mix Blockchain and </a:t>
            </a:r>
            <a:r>
              <a:rPr lang="fr-FR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Skiplist</a:t>
            </a:r>
            <a:r>
              <a:rPr lang="fr-F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fr-F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[1]</a:t>
            </a:r>
            <a:endParaRPr dirty="0"/>
          </a:p>
          <a:p>
            <a:pPr marL="316531" marR="0" lvl="0" indent="-316531" algn="l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530"/>
              <a:buFont typeface="Courier New"/>
              <a:buChar char="o"/>
            </a:pPr>
            <a:r>
              <a:rPr lang="fr-F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 </a:t>
            </a:r>
            <a:r>
              <a:rPr lang="fr-FR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fr-F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r>
              <a:rPr lang="fr-F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lang="fr-F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fr-FR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hopping</a:t>
            </a:r>
            <a:r>
              <a:rPr lang="fr-F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links (more </a:t>
            </a:r>
            <a:r>
              <a:rPr lang="fr-FR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</a:t>
            </a:r>
            <a:r>
              <a:rPr lang="fr-F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block </a:t>
            </a:r>
            <a:r>
              <a:rPr lang="fr-FR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away</a:t>
            </a:r>
            <a:r>
              <a:rPr lang="fr-F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dirty="0"/>
          </a:p>
          <a:p>
            <a:pPr marL="316531" marR="0" lvl="0" indent="-316531" algn="l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530"/>
              <a:buFont typeface="Courier New"/>
              <a:buChar char="o"/>
            </a:pPr>
            <a:r>
              <a:rPr lang="fr-F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block </a:t>
            </a:r>
            <a:r>
              <a:rPr lang="fr-FR" sz="2300" dirty="0" err="1"/>
              <a:t>usually</a:t>
            </a:r>
            <a:r>
              <a:rPr lang="fr-FR" sz="2300" dirty="0"/>
              <a:t> </a:t>
            </a:r>
            <a:r>
              <a:rPr lang="fr-FR" sz="2300" dirty="0" err="1"/>
              <a:t>contains</a:t>
            </a:r>
            <a:r>
              <a:rPr lang="fr-FR" sz="2300" dirty="0"/>
              <a:t> hash of </a:t>
            </a:r>
            <a:r>
              <a:rPr lang="fr-FR" sz="2300" dirty="0" err="1"/>
              <a:t>previous</a:t>
            </a:r>
            <a:r>
              <a:rPr lang="fr-FR" sz="2300" dirty="0"/>
              <a:t> block.</a:t>
            </a:r>
            <a:endParaRPr dirty="0"/>
          </a:p>
          <a:p>
            <a:pPr marL="316531" marR="0" lvl="0" indent="-316531" algn="l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530"/>
              <a:buFont typeface="Courier New"/>
              <a:buChar char="o"/>
            </a:pPr>
            <a:r>
              <a:rPr lang="fr-F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Consensus </a:t>
            </a:r>
            <a:r>
              <a:rPr lang="fr-FR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fr-F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Byzantine </a:t>
            </a:r>
            <a:r>
              <a:rPr lang="fr-FR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</a:t>
            </a:r>
            <a:r>
              <a:rPr lang="fr-F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Tolerance</a:t>
            </a:r>
            <a:r>
              <a:rPr lang="fr-FR" sz="2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(BFT).</a:t>
            </a:r>
            <a:endParaRPr dirty="0"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393" y="3407569"/>
            <a:ext cx="4460991" cy="2427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357" y="2905883"/>
            <a:ext cx="5354058" cy="3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0" y="5781980"/>
            <a:ext cx="68650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https://github.com/dedis/cothority/tree/master/skipchain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400" cy="4953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0" dirty="0" err="1"/>
              <a:t>Lemal</a:t>
            </a:r>
            <a:r>
              <a:rPr lang="fr-FR" sz="4500" b="0" dirty="0"/>
              <a:t> </a:t>
            </a:r>
            <a:r>
              <a:rPr lang="fr-FR" sz="4900" b="0" dirty="0" err="1"/>
              <a:t>Skipchain</a:t>
            </a:r>
            <a:endParaRPr sz="4900" b="0" dirty="0"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36056" y="931069"/>
            <a:ext cx="10904400" cy="49530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16531" lvl="0" indent="-316531" rtl="0">
              <a:spcBef>
                <a:spcPts val="0"/>
              </a:spcBef>
              <a:spcAft>
                <a:spcPts val="0"/>
              </a:spcAft>
              <a:buSzPts val="2530"/>
              <a:buChar char="o"/>
            </a:pPr>
            <a:r>
              <a:rPr lang="fr-FR" sz="2300" dirty="0"/>
              <a:t>A block </a:t>
            </a:r>
            <a:r>
              <a:rPr lang="fr-FR" sz="2300" dirty="0" err="1"/>
              <a:t>is</a:t>
            </a:r>
            <a:r>
              <a:rPr lang="fr-FR" sz="2300" dirty="0"/>
              <a:t> the unit of the </a:t>
            </a:r>
            <a:r>
              <a:rPr lang="fr-FR" sz="2300" dirty="0" err="1"/>
              <a:t>chain</a:t>
            </a:r>
            <a:r>
              <a:rPr lang="fr-FR" sz="2300" dirty="0"/>
              <a:t>, </a:t>
            </a:r>
            <a:r>
              <a:rPr lang="fr-FR" sz="2300" dirty="0" err="1"/>
              <a:t>containing</a:t>
            </a:r>
            <a:r>
              <a:rPr lang="fr-FR" sz="2300" dirty="0"/>
              <a:t> </a:t>
            </a:r>
            <a:r>
              <a:rPr lang="fr-FR" sz="2300" dirty="0" err="1"/>
              <a:t>here</a:t>
            </a:r>
            <a:r>
              <a:rPr lang="fr-FR" sz="2300" dirty="0"/>
              <a:t>: the </a:t>
            </a:r>
            <a:r>
              <a:rPr lang="fr-FR" sz="2300" dirty="0" err="1"/>
              <a:t>query</a:t>
            </a:r>
            <a:r>
              <a:rPr lang="fr-FR" sz="2300" dirty="0"/>
              <a:t> ID, a timestamp, </a:t>
            </a:r>
            <a:r>
              <a:rPr lang="fr-FR" sz="2300" dirty="0" err="1"/>
              <a:t>backward</a:t>
            </a:r>
            <a:r>
              <a:rPr lang="fr-FR" sz="2300" dirty="0"/>
              <a:t> and </a:t>
            </a:r>
            <a:r>
              <a:rPr lang="fr-FR" sz="2300" dirty="0" err="1"/>
              <a:t>forward</a:t>
            </a:r>
            <a:r>
              <a:rPr lang="fr-FR" sz="2300" dirty="0"/>
              <a:t> links, a </a:t>
            </a:r>
            <a:r>
              <a:rPr lang="fr-FR" sz="2300" b="1" dirty="0" err="1"/>
              <a:t>Threshold</a:t>
            </a:r>
            <a:r>
              <a:rPr lang="fr-FR" sz="2300" dirty="0"/>
              <a:t> as </a:t>
            </a:r>
            <a:r>
              <a:rPr lang="fr-FR" sz="2300" dirty="0" err="1"/>
              <a:t>well</a:t>
            </a:r>
            <a:r>
              <a:rPr lang="fr-FR" sz="2300" dirty="0"/>
              <a:t> as a </a:t>
            </a:r>
            <a:r>
              <a:rPr lang="fr-FR" sz="2300" b="1" i="1" dirty="0"/>
              <a:t>Bitmap</a:t>
            </a:r>
            <a:endParaRPr sz="2300" b="1" i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300" i="1" dirty="0"/>
          </a:p>
          <a:p>
            <a:pPr marL="316531" lvl="0" indent="-301926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fr-FR" sz="2300" dirty="0"/>
              <a:t>4 types of </a:t>
            </a:r>
            <a:r>
              <a:rPr lang="fr-FR" sz="2300" dirty="0" err="1"/>
              <a:t>proofs</a:t>
            </a:r>
            <a:r>
              <a:rPr lang="fr-FR" sz="2300" dirty="0"/>
              <a:t>: </a:t>
            </a:r>
            <a:r>
              <a:rPr lang="fr-FR" sz="2300" i="1" dirty="0"/>
              <a:t>Range, </a:t>
            </a:r>
            <a:r>
              <a:rPr lang="fr-FR" sz="2300" i="1" dirty="0" err="1"/>
              <a:t>Aggregation</a:t>
            </a:r>
            <a:r>
              <a:rPr lang="fr-FR" sz="2300" i="1" dirty="0"/>
              <a:t>, </a:t>
            </a:r>
            <a:r>
              <a:rPr lang="fr-FR" sz="2300" i="1" dirty="0" err="1"/>
              <a:t>Shuffle</a:t>
            </a:r>
            <a:r>
              <a:rPr lang="fr-FR" sz="2300" i="1" dirty="0"/>
              <a:t>, Key Switch.</a:t>
            </a:r>
            <a:endParaRPr sz="2300" i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316531" lvl="0" indent="-301926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fr-FR" sz="2300" dirty="0" err="1"/>
              <a:t>When</a:t>
            </a:r>
            <a:r>
              <a:rPr lang="fr-FR" sz="2300" dirty="0"/>
              <a:t> a </a:t>
            </a:r>
            <a:r>
              <a:rPr lang="fr-FR" sz="2300" dirty="0" err="1"/>
              <a:t>Query</a:t>
            </a:r>
            <a:r>
              <a:rPr lang="fr-FR" sz="2300" dirty="0"/>
              <a:t> </a:t>
            </a:r>
            <a:r>
              <a:rPr lang="fr-FR" sz="2300" dirty="0" err="1"/>
              <a:t>is</a:t>
            </a:r>
            <a:r>
              <a:rPr lang="fr-FR" sz="2300" dirty="0"/>
              <a:t> </a:t>
            </a:r>
            <a:r>
              <a:rPr lang="fr-FR" sz="2300" dirty="0" err="1"/>
              <a:t>received</a:t>
            </a:r>
            <a:r>
              <a:rPr lang="fr-FR" sz="2300" dirty="0"/>
              <a:t>, the </a:t>
            </a:r>
            <a:r>
              <a:rPr lang="fr-FR" sz="2300" b="1" dirty="0"/>
              <a:t>exact </a:t>
            </a:r>
            <a:r>
              <a:rPr lang="fr-FR" sz="2300" b="1" dirty="0" err="1"/>
              <a:t>number</a:t>
            </a:r>
            <a:r>
              <a:rPr lang="fr-FR" sz="2300" b="1" dirty="0"/>
              <a:t> of proof </a:t>
            </a:r>
            <a:r>
              <a:rPr lang="fr-FR" sz="2300" dirty="0" err="1"/>
              <a:t>expected</a:t>
            </a:r>
            <a:r>
              <a:rPr lang="fr-FR" sz="2300" dirty="0"/>
              <a:t> </a:t>
            </a:r>
            <a:r>
              <a:rPr lang="fr-FR" sz="2300" dirty="0" err="1"/>
              <a:t>is</a:t>
            </a:r>
            <a:r>
              <a:rPr lang="fr-FR" sz="2300" dirty="0"/>
              <a:t> </a:t>
            </a:r>
            <a:r>
              <a:rPr lang="fr-FR" sz="2300" dirty="0" err="1"/>
              <a:t>known</a:t>
            </a:r>
            <a:r>
              <a:rPr lang="fr-FR" sz="2300" dirty="0"/>
              <a:t>.</a:t>
            </a:r>
          </a:p>
          <a:p>
            <a:pPr marL="316531" lvl="0" indent="-301926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endParaRPr lang="fr-FR" sz="2300" dirty="0"/>
          </a:p>
          <a:p>
            <a:pPr marL="316531" lvl="0" indent="-301926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fr-FR" sz="2300" dirty="0"/>
              <a:t>Example:</a:t>
            </a:r>
            <a:endParaRPr lang="fr-FR" sz="2000" dirty="0"/>
          </a:p>
          <a:p>
            <a:pPr marL="471805" lvl="1" indent="0">
              <a:spcBef>
                <a:spcPts val="0"/>
              </a:spcBef>
              <a:buSzPts val="2300"/>
              <a:buNone/>
            </a:pP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ID 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= "Query1", </a:t>
            </a:r>
            <a:r>
              <a:rPr lang="fr-FR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#DPs 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= 2, </a:t>
            </a:r>
            <a:r>
              <a:rPr lang="fr-F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#Servers 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= 3, </a:t>
            </a:r>
            <a:r>
              <a:rPr lang="fr-FR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= 0.6, 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= [0,16]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 i="1" dirty="0"/>
              <a:t> 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Bitmap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initialized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at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VN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Block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2B009D89-4B87-4AFC-A5B4-B5CD5FF68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6929"/>
              </p:ext>
            </p:extLst>
          </p:nvPr>
        </p:nvGraphicFramePr>
        <p:xfrm>
          <a:off x="4310966" y="4195804"/>
          <a:ext cx="67321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043">
                  <a:extLst>
                    <a:ext uri="{9D8B030D-6E8A-4147-A177-3AD203B41FA5}">
                      <a16:colId xmlns:a16="http://schemas.microsoft.com/office/drawing/2014/main" val="3566927115"/>
                    </a:ext>
                  </a:extLst>
                </a:gridCol>
                <a:gridCol w="1683043">
                  <a:extLst>
                    <a:ext uri="{9D8B030D-6E8A-4147-A177-3AD203B41FA5}">
                      <a16:colId xmlns:a16="http://schemas.microsoft.com/office/drawing/2014/main" val="1158747691"/>
                    </a:ext>
                  </a:extLst>
                </a:gridCol>
                <a:gridCol w="1683043">
                  <a:extLst>
                    <a:ext uri="{9D8B030D-6E8A-4147-A177-3AD203B41FA5}">
                      <a16:colId xmlns:a16="http://schemas.microsoft.com/office/drawing/2014/main" val="1843742584"/>
                    </a:ext>
                  </a:extLst>
                </a:gridCol>
                <a:gridCol w="1683043">
                  <a:extLst>
                    <a:ext uri="{9D8B030D-6E8A-4147-A177-3AD203B41FA5}">
                      <a16:colId xmlns:a16="http://schemas.microsoft.com/office/drawing/2014/main" val="781486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RangeDP1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RangeDP2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AggregationS1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5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7751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DA4A3AB-04DC-41E7-850F-D0F2B17D5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01345"/>
              </p:ext>
            </p:extLst>
          </p:nvPr>
        </p:nvGraphicFramePr>
        <p:xfrm>
          <a:off x="2586110" y="5173949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07770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852822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82112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760276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898797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309872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5088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TimeStamp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QueryID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Threshold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Forward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Backward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09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Query1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33364"/>
                  </a:ext>
                </a:extLst>
              </a:tr>
            </a:tbl>
          </a:graphicData>
        </a:graphic>
      </p:graphicFrame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08A5BF1-E613-49BE-90DD-BA1C61AE13FE}"/>
              </a:ext>
            </a:extLst>
          </p:cNvPr>
          <p:cNvCxnSpPr/>
          <p:nvPr/>
        </p:nvCxnSpPr>
        <p:spPr>
          <a:xfrm flipH="1">
            <a:off x="4310966" y="4937484"/>
            <a:ext cx="2765083" cy="84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5B28D-2196-4464-882D-7FC01C19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Lemal</a:t>
            </a:r>
            <a:r>
              <a:rPr lang="fr-FR" sz="4500" b="0" dirty="0"/>
              <a:t> </a:t>
            </a:r>
            <a:r>
              <a:rPr lang="fr-FR" sz="4500" b="0" dirty="0" err="1"/>
              <a:t>Skipchain</a:t>
            </a:r>
            <a:r>
              <a:rPr lang="fr-FR" sz="4500" b="0" dirty="0"/>
              <a:t> (2)</a:t>
            </a:r>
            <a:endParaRPr lang="fr-FR" sz="45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DCC01C-AD63-40AB-A665-8FA067498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6531" lvl="0" indent="-301926">
              <a:spcBef>
                <a:spcPts val="0"/>
              </a:spcBef>
              <a:buSzPts val="2300"/>
            </a:pPr>
            <a:endParaRPr lang="en-US" sz="2300" dirty="0"/>
          </a:p>
          <a:p>
            <a:pPr marL="316531" lvl="0" indent="-301926">
              <a:spcBef>
                <a:spcPts val="0"/>
              </a:spcBef>
              <a:buSzPts val="2300"/>
            </a:pPr>
            <a:r>
              <a:rPr lang="en-US" sz="2300" dirty="0"/>
              <a:t>Each Verifying Node verifies, with its own </a:t>
            </a:r>
            <a:r>
              <a:rPr lang="en-US" sz="2300" b="1" dirty="0"/>
              <a:t>Bitmap</a:t>
            </a:r>
            <a:endParaRPr lang="en-US" sz="2300" dirty="0"/>
          </a:p>
          <a:p>
            <a:pPr marL="316531" lvl="0" indent="-301926">
              <a:spcBef>
                <a:spcPts val="0"/>
              </a:spcBef>
              <a:buSzPts val="2300"/>
            </a:pPr>
            <a:endParaRPr lang="en-US" sz="2300" dirty="0"/>
          </a:p>
          <a:p>
            <a:pPr marL="316531" lvl="0" indent="-301926">
              <a:spcBef>
                <a:spcPts val="0"/>
              </a:spcBef>
              <a:buSzPts val="2300"/>
            </a:pPr>
            <a:r>
              <a:rPr lang="en-US" sz="2300" dirty="0"/>
              <a:t>When proofs are verified, insertion of information in the </a:t>
            </a:r>
            <a:r>
              <a:rPr lang="en-US" sz="2300" b="1" dirty="0"/>
              <a:t>Bitmap</a:t>
            </a:r>
            <a:r>
              <a:rPr lang="en-US" sz="2300" dirty="0"/>
              <a:t>:</a:t>
            </a:r>
          </a:p>
          <a:p>
            <a:pPr marL="316531" lvl="0" indent="-301926">
              <a:spcBef>
                <a:spcPts val="0"/>
              </a:spcBef>
              <a:buSzPts val="2300"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3731" lvl="1" indent="-301926">
              <a:spcBef>
                <a:spcPts val="0"/>
              </a:spcBef>
              <a:buSzPts val="2300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Bitmap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query ID, Proof issuer ID, type of proof, VN ID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3731" lvl="1" indent="-301926">
              <a:spcBef>
                <a:spcPts val="0"/>
              </a:spcBef>
              <a:buSzPts val="2300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Bitmap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0 false, 1 true, 2 not verified, 3 not received</a:t>
            </a:r>
          </a:p>
          <a:p>
            <a:pPr marL="14605" lvl="0" indent="0">
              <a:spcBef>
                <a:spcPts val="0"/>
              </a:spcBef>
              <a:buSzPts val="2300"/>
              <a:buNone/>
            </a:pPr>
            <a:endParaRPr lang="en-US" sz="2300" dirty="0"/>
          </a:p>
          <a:p>
            <a:pPr marL="316531" lvl="0" indent="-301926">
              <a:spcBef>
                <a:spcPts val="0"/>
              </a:spcBef>
              <a:buSzPts val="2300"/>
            </a:pPr>
            <a:r>
              <a:rPr lang="en-US" sz="2300" dirty="0"/>
              <a:t>Data of proofs not stored on the </a:t>
            </a:r>
            <a:r>
              <a:rPr lang="en-US" sz="2300" dirty="0" err="1"/>
              <a:t>Skipchain</a:t>
            </a:r>
            <a:r>
              <a:rPr lang="en-US" sz="2300" dirty="0"/>
              <a:t>!</a:t>
            </a:r>
          </a:p>
          <a:p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1444444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400" cy="4953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0" dirty="0"/>
              <a:t>Example (1)</a:t>
            </a:r>
            <a:endParaRPr sz="4500" b="0" dirty="0"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36056" y="931069"/>
            <a:ext cx="10904400" cy="49530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685816" lvl="1" indent="-263775">
              <a:spcBef>
                <a:spcPts val="0"/>
              </a:spcBef>
              <a:buSzPts val="1980"/>
            </a:pPr>
            <a:r>
              <a:rPr lang="fr-FR" sz="2200" dirty="0" err="1"/>
              <a:t>VNs</a:t>
            </a:r>
            <a:r>
              <a:rPr lang="fr-FR" sz="2200" dirty="0"/>
              <a:t> of 3 </a:t>
            </a:r>
            <a:r>
              <a:rPr lang="fr-FR" sz="2200" dirty="0" err="1"/>
              <a:t>nodes</a:t>
            </a:r>
            <a:r>
              <a:rPr lang="fr-FR" sz="2200" dirty="0"/>
              <a:t> (</a:t>
            </a:r>
            <a:r>
              <a:rPr lang="fr-FR" sz="2200" dirty="0" err="1"/>
              <a:t>Step</a:t>
            </a:r>
            <a:r>
              <a:rPr lang="fr-FR" sz="2200" dirty="0"/>
              <a:t> 1):</a:t>
            </a:r>
          </a:p>
          <a:p>
            <a:pPr marL="1055103" lvl="2" indent="-21102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a query is broadcasted to the VNs CA</a:t>
            </a:r>
          </a:p>
          <a:p>
            <a:pPr marL="1055103" lvl="2" indent="-21102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Coming from the CA servers (originally from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querier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055103" lvl="2" indent="-21102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Threshold is the probability that a proof is verified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2041" lvl="1" indent="0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 sz="1400" dirty="0"/>
          </a:p>
          <a:p>
            <a:pPr marL="45720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3" name="Shape 243"/>
          <p:cNvGrpSpPr/>
          <p:nvPr/>
        </p:nvGrpSpPr>
        <p:grpSpPr>
          <a:xfrm>
            <a:off x="7635157" y="967411"/>
            <a:ext cx="2222933" cy="1533273"/>
            <a:chOff x="822192" y="1502011"/>
            <a:chExt cx="1532106" cy="1222998"/>
          </a:xfrm>
        </p:grpSpPr>
        <p:sp>
          <p:nvSpPr>
            <p:cNvPr id="244" name="Shape 244"/>
            <p:cNvSpPr/>
            <p:nvPr/>
          </p:nvSpPr>
          <p:spPr>
            <a:xfrm>
              <a:off x="875898" y="1528309"/>
              <a:ext cx="1478400" cy="119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5" name="Shape 2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2192" y="1502011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Shape 24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15566" y="1502011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Shape 2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8624" y="2085538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8" name="Shape 248"/>
            <p:cNvCxnSpPr>
              <a:stCxn id="245" idx="3"/>
              <a:endCxn id="246" idx="1"/>
            </p:cNvCxnSpPr>
            <p:nvPr/>
          </p:nvCxnSpPr>
          <p:spPr>
            <a:xfrm>
              <a:off x="1298941" y="1714205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" name="Shape 249"/>
            <p:cNvCxnSpPr>
              <a:stCxn id="247" idx="0"/>
              <a:endCxn id="246" idx="2"/>
            </p:cNvCxnSpPr>
            <p:nvPr/>
          </p:nvCxnSpPr>
          <p:spPr>
            <a:xfrm rot="10800000" flipH="1">
              <a:off x="1356998" y="1926538"/>
              <a:ext cx="2970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Shape 250"/>
            <p:cNvCxnSpPr>
              <a:stCxn id="247" idx="0"/>
              <a:endCxn id="245" idx="2"/>
            </p:cNvCxnSpPr>
            <p:nvPr/>
          </p:nvCxnSpPr>
          <p:spPr>
            <a:xfrm rot="10800000">
              <a:off x="1060598" y="1926538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51" name="Shape 251"/>
          <p:cNvCxnSpPr>
            <a:stCxn id="252" idx="1"/>
          </p:cNvCxnSpPr>
          <p:nvPr/>
        </p:nvCxnSpPr>
        <p:spPr>
          <a:xfrm rot="10800000">
            <a:off x="8721676" y="2081850"/>
            <a:ext cx="1400100" cy="1059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3" name="Shape 253"/>
          <p:cNvCxnSpPr>
            <a:stCxn id="252" idx="1"/>
          </p:cNvCxnSpPr>
          <p:nvPr/>
        </p:nvCxnSpPr>
        <p:spPr>
          <a:xfrm rot="10800000">
            <a:off x="9187576" y="1499550"/>
            <a:ext cx="934200" cy="6882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4" name="Shape 254"/>
          <p:cNvCxnSpPr>
            <a:stCxn id="252" idx="1"/>
          </p:cNvCxnSpPr>
          <p:nvPr/>
        </p:nvCxnSpPr>
        <p:spPr>
          <a:xfrm rot="10800000">
            <a:off x="8326576" y="1499250"/>
            <a:ext cx="1795200" cy="6885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2" name="Shape 252"/>
          <p:cNvSpPr txBox="1"/>
          <p:nvPr/>
        </p:nvSpPr>
        <p:spPr>
          <a:xfrm>
            <a:off x="10121776" y="2003100"/>
            <a:ext cx="202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dk1"/>
                </a:solidFill>
              </a:rPr>
              <a:t>Query</a:t>
            </a:r>
            <a:r>
              <a:rPr lang="fr-FR" sz="1800" dirty="0">
                <a:solidFill>
                  <a:schemeClr val="dk1"/>
                </a:solidFill>
              </a:rPr>
              <a:t>, ID=”test”,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dk1"/>
                </a:solidFill>
              </a:rPr>
              <a:t>threshold</a:t>
            </a:r>
            <a:r>
              <a:rPr lang="fr-FR" sz="1800" dirty="0">
                <a:solidFill>
                  <a:schemeClr val="dk1"/>
                </a:solidFill>
              </a:rPr>
              <a:t> = 0.6</a:t>
            </a: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5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400" cy="4953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0" dirty="0"/>
              <a:t>Example (2)</a:t>
            </a:r>
            <a:endParaRPr sz="4500" b="0" dirty="0"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36056" y="931069"/>
            <a:ext cx="10904400" cy="49530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685816" lvl="1" indent="-263775">
              <a:spcBef>
                <a:spcPts val="0"/>
              </a:spcBef>
              <a:buSzPts val="1980"/>
            </a:pPr>
            <a:r>
              <a:rPr lang="fr-FR" sz="2200" dirty="0" err="1"/>
              <a:t>VNs</a:t>
            </a:r>
            <a:r>
              <a:rPr lang="fr-FR" sz="2200" dirty="0"/>
              <a:t> of 3 </a:t>
            </a:r>
            <a:r>
              <a:rPr lang="fr-FR" sz="2200" dirty="0" err="1"/>
              <a:t>nodes</a:t>
            </a:r>
            <a:r>
              <a:rPr lang="fr-FR" sz="2200" dirty="0"/>
              <a:t> (</a:t>
            </a:r>
            <a:r>
              <a:rPr lang="fr-FR" sz="2200" dirty="0" err="1"/>
              <a:t>Step</a:t>
            </a:r>
            <a:r>
              <a:rPr lang="fr-FR" sz="2200" dirty="0"/>
              <a:t> 1):</a:t>
            </a:r>
          </a:p>
          <a:p>
            <a:pPr marL="1055103" lvl="2" indent="-21102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a query is broadcasted to the VNs CA</a:t>
            </a:r>
          </a:p>
          <a:p>
            <a:pPr marL="1055103" lvl="2" indent="-21102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Coming from the CA servers (originally from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querier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055103" lvl="2" indent="-21102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Threshold is the probability that a proof is verified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2041" lvl="1" indent="0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 lang="fr-FR" sz="2200" dirty="0"/>
          </a:p>
          <a:p>
            <a:pPr marL="685816" lvl="1" indent="-263775">
              <a:spcBef>
                <a:spcPts val="0"/>
              </a:spcBef>
              <a:buSzPts val="1980"/>
            </a:pPr>
            <a:r>
              <a:rPr lang="fr-FR" sz="2200" dirty="0" err="1"/>
              <a:t>Vns</a:t>
            </a:r>
            <a:r>
              <a:rPr lang="fr-FR" sz="2200" dirty="0"/>
              <a:t> set the bitmap (Step1)</a:t>
            </a:r>
          </a:p>
          <a:p>
            <a:pPr marL="1055103" lvl="2" indent="-21102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Query contains fields to set these values</a:t>
            </a:r>
          </a:p>
          <a:p>
            <a:pPr marL="1055103" lvl="2" indent="-21102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Number of DPs by Server, total number of DPs, …</a:t>
            </a:r>
          </a:p>
          <a:p>
            <a:pPr marL="422041" lvl="1" indent="0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 lang="fr-FR" sz="2200" dirty="0"/>
          </a:p>
          <a:p>
            <a:pPr marL="685816" lvl="1" indent="-263775" rtl="0">
              <a:spcBef>
                <a:spcPts val="0"/>
              </a:spcBef>
              <a:spcAft>
                <a:spcPts val="0"/>
              </a:spcAft>
              <a:buSzPts val="1980"/>
              <a:buChar char="–"/>
            </a:pPr>
            <a:endParaRPr lang="fr-FR" sz="2200" dirty="0"/>
          </a:p>
          <a:p>
            <a:pPr marL="879241" lvl="2" indent="0">
              <a:spcBef>
                <a:spcPts val="0"/>
              </a:spcBef>
              <a:buSzPts val="1980"/>
              <a:buNone/>
            </a:pPr>
            <a:endParaRPr lang="fr-FR" sz="1900" dirty="0"/>
          </a:p>
          <a:p>
            <a:pPr marL="422041" lvl="1" indent="0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 sz="1400" dirty="0"/>
          </a:p>
        </p:txBody>
      </p:sp>
      <p:grpSp>
        <p:nvGrpSpPr>
          <p:cNvPr id="243" name="Shape 243"/>
          <p:cNvGrpSpPr/>
          <p:nvPr/>
        </p:nvGrpSpPr>
        <p:grpSpPr>
          <a:xfrm>
            <a:off x="7635157" y="967411"/>
            <a:ext cx="2222933" cy="1533273"/>
            <a:chOff x="822192" y="1502011"/>
            <a:chExt cx="1532106" cy="1222998"/>
          </a:xfrm>
        </p:grpSpPr>
        <p:sp>
          <p:nvSpPr>
            <p:cNvPr id="244" name="Shape 244"/>
            <p:cNvSpPr/>
            <p:nvPr/>
          </p:nvSpPr>
          <p:spPr>
            <a:xfrm>
              <a:off x="875898" y="1528309"/>
              <a:ext cx="1478400" cy="119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5" name="Shape 2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2192" y="1502011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Shape 24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15566" y="1502011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Shape 2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8624" y="2085538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8" name="Shape 248"/>
            <p:cNvCxnSpPr>
              <a:cxnSpLocks/>
              <a:stCxn id="245" idx="3"/>
              <a:endCxn id="246" idx="1"/>
            </p:cNvCxnSpPr>
            <p:nvPr/>
          </p:nvCxnSpPr>
          <p:spPr>
            <a:xfrm>
              <a:off x="1298941" y="1714205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" name="Shape 249"/>
            <p:cNvCxnSpPr>
              <a:cxnSpLocks/>
              <a:stCxn id="247" idx="0"/>
              <a:endCxn id="246" idx="2"/>
            </p:cNvCxnSpPr>
            <p:nvPr/>
          </p:nvCxnSpPr>
          <p:spPr>
            <a:xfrm rot="10800000" flipH="1">
              <a:off x="1356998" y="1926538"/>
              <a:ext cx="2970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Shape 250"/>
            <p:cNvCxnSpPr>
              <a:cxnSpLocks/>
              <a:stCxn id="247" idx="0"/>
              <a:endCxn id="245" idx="2"/>
            </p:cNvCxnSpPr>
            <p:nvPr/>
          </p:nvCxnSpPr>
          <p:spPr>
            <a:xfrm rot="10800000">
              <a:off x="1060598" y="1926538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843BC2A-FC89-4594-A74A-5DF2A8791226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5950634" y="1965008"/>
            <a:ext cx="2114616" cy="108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75BAABA-0730-4F06-A931-1B2269B39425}"/>
              </a:ext>
            </a:extLst>
          </p:cNvPr>
          <p:cNvCxnSpPr>
            <a:cxnSpLocks/>
            <a:endCxn id="246" idx="1"/>
          </p:cNvCxnSpPr>
          <p:nvPr/>
        </p:nvCxnSpPr>
        <p:spPr>
          <a:xfrm flipV="1">
            <a:off x="5950634" y="1233440"/>
            <a:ext cx="2545449" cy="183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34B0A79-AAB1-408D-9D9F-E9B52B51287F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5950634" y="1233440"/>
            <a:ext cx="1684523" cy="181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A6136876-B5A5-46D1-979C-DBC799682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5628"/>
              </p:ext>
            </p:extLst>
          </p:nvPr>
        </p:nvGraphicFramePr>
        <p:xfrm>
          <a:off x="6576393" y="777455"/>
          <a:ext cx="956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1">
                  <a:extLst>
                    <a:ext uri="{9D8B030D-6E8A-4147-A177-3AD203B41FA5}">
                      <a16:colId xmlns:a16="http://schemas.microsoft.com/office/drawing/2014/main" val="3566927115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158747691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843742584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781486522"/>
                    </a:ext>
                  </a:extLst>
                </a:gridCol>
              </a:tblGrid>
              <a:tr h="18154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53174"/>
                  </a:ext>
                </a:extLst>
              </a:tr>
              <a:tr h="1815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77515"/>
                  </a:ext>
                </a:extLst>
              </a:tr>
            </a:tbl>
          </a:graphicData>
        </a:graphic>
      </p:graphicFrame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5B30EE3C-816A-4094-AFE6-D421DB062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28593"/>
              </p:ext>
            </p:extLst>
          </p:nvPr>
        </p:nvGraphicFramePr>
        <p:xfrm>
          <a:off x="9407523" y="848218"/>
          <a:ext cx="956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1">
                  <a:extLst>
                    <a:ext uri="{9D8B030D-6E8A-4147-A177-3AD203B41FA5}">
                      <a16:colId xmlns:a16="http://schemas.microsoft.com/office/drawing/2014/main" val="3566927115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158747691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843742584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781486522"/>
                    </a:ext>
                  </a:extLst>
                </a:gridCol>
              </a:tblGrid>
              <a:tr h="18154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53174"/>
                  </a:ext>
                </a:extLst>
              </a:tr>
              <a:tr h="1815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77515"/>
                  </a:ext>
                </a:extLst>
              </a:tr>
            </a:tbl>
          </a:graphicData>
        </a:graphic>
      </p:graphicFrame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A6362E11-E82C-449B-80CE-D5CD7213A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21357"/>
              </p:ext>
            </p:extLst>
          </p:nvPr>
        </p:nvGraphicFramePr>
        <p:xfrm>
          <a:off x="8766700" y="2080691"/>
          <a:ext cx="956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1">
                  <a:extLst>
                    <a:ext uri="{9D8B030D-6E8A-4147-A177-3AD203B41FA5}">
                      <a16:colId xmlns:a16="http://schemas.microsoft.com/office/drawing/2014/main" val="3566927115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158747691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843742584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781486522"/>
                    </a:ext>
                  </a:extLst>
                </a:gridCol>
              </a:tblGrid>
              <a:tr h="18154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53174"/>
                  </a:ext>
                </a:extLst>
              </a:tr>
              <a:tr h="1815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77515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3543E822-BEEA-4A9A-824F-0056BCE6EAB2}"/>
              </a:ext>
            </a:extLst>
          </p:cNvPr>
          <p:cNvSpPr txBox="1"/>
          <p:nvPr/>
        </p:nvSpPr>
        <p:spPr>
          <a:xfrm>
            <a:off x="0" y="135306"/>
            <a:ext cx="298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 = Range Proof</a:t>
            </a:r>
          </a:p>
          <a:p>
            <a:r>
              <a:rPr lang="fr-FR" dirty="0"/>
              <a:t>A = </a:t>
            </a:r>
            <a:r>
              <a:rPr lang="fr-FR" dirty="0" err="1"/>
              <a:t>Aggregation</a:t>
            </a:r>
            <a:r>
              <a:rPr lang="fr-FR" dirty="0"/>
              <a:t> Proof</a:t>
            </a:r>
          </a:p>
        </p:txBody>
      </p:sp>
    </p:spTree>
    <p:extLst>
      <p:ext uri="{BB962C8B-B14F-4D97-AF65-F5344CB8AC3E}">
        <p14:creationId xmlns:p14="http://schemas.microsoft.com/office/powerpoint/2010/main" val="1186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25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45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36056" y="931069"/>
            <a:ext cx="10904256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16531" lvl="0" indent="-316531">
              <a:spcBef>
                <a:spcPts val="600"/>
              </a:spcBef>
              <a:buSzPts val="3300"/>
            </a:pPr>
            <a:r>
              <a:rPr lang="fr-FR" sz="3000" dirty="0"/>
              <a:t>Goals of the </a:t>
            </a:r>
            <a:r>
              <a:rPr lang="fr-FR" sz="3000" dirty="0" err="1"/>
              <a:t>project</a:t>
            </a:r>
            <a:endParaRPr sz="3000" dirty="0"/>
          </a:p>
          <a:p>
            <a:pPr marL="316531" marR="0" lvl="0" indent="-3165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ourier New"/>
              <a:buChar char="o"/>
            </a:pPr>
            <a:r>
              <a:rPr lang="fr-FR" sz="3000" dirty="0" err="1"/>
              <a:t>UnLynx</a:t>
            </a:r>
            <a:r>
              <a:rPr lang="fr-FR" sz="3000" dirty="0"/>
              <a:t> v2.0</a:t>
            </a:r>
            <a:r>
              <a:rPr lang="fr-FR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 Design</a:t>
            </a:r>
            <a:endParaRPr dirty="0"/>
          </a:p>
          <a:p>
            <a:pPr marL="316531" marR="0" lvl="0" indent="-3165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ourier New"/>
              <a:buChar char="o"/>
            </a:pPr>
            <a:r>
              <a:rPr lang="fr-FR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Skipchain</a:t>
            </a:r>
            <a:r>
              <a:rPr lang="fr-FR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3000" dirty="0" err="1"/>
              <a:t>Overview</a:t>
            </a: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6531" marR="0" lvl="0" indent="-3165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ourier New"/>
              <a:buChar char="o"/>
            </a:pPr>
            <a:r>
              <a:rPr lang="fr-FR" sz="3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fr-FR" sz="3000" dirty="0" err="1"/>
              <a:t>kipchain</a:t>
            </a:r>
            <a:r>
              <a:rPr lang="fr-FR" sz="3000" dirty="0"/>
              <a:t> </a:t>
            </a:r>
            <a:r>
              <a:rPr lang="fr-FR" sz="3000" dirty="0" err="1"/>
              <a:t>Implementation</a:t>
            </a:r>
            <a:endParaRPr lang="fr-FR" sz="3000" dirty="0"/>
          </a:p>
          <a:p>
            <a:pPr marL="316531" marR="0" lvl="0" indent="-3165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ourier New"/>
              <a:buChar char="o"/>
            </a:pPr>
            <a:r>
              <a:rPr lang="fr-FR" sz="3000" dirty="0"/>
              <a:t>Proof </a:t>
            </a:r>
            <a:r>
              <a:rPr lang="fr-FR" sz="3000" dirty="0" err="1"/>
              <a:t>processing</a:t>
            </a:r>
            <a:endParaRPr lang="fr-FR" sz="3000" dirty="0"/>
          </a:p>
          <a:p>
            <a:pPr marL="316531" marR="0" lvl="0" indent="-3165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ourier New"/>
              <a:buChar char="o"/>
            </a:pPr>
            <a:r>
              <a:rPr lang="fr-FR" sz="3000" dirty="0"/>
              <a:t>Block Insertion</a:t>
            </a:r>
            <a:endParaRPr sz="3000" dirty="0"/>
          </a:p>
          <a:p>
            <a:pPr marL="316531" marR="0" lvl="0" indent="-3165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ourier New"/>
              <a:buChar char="o"/>
            </a:pPr>
            <a:r>
              <a:rPr lang="fr-FR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6531" marR="0" lvl="0" indent="-316531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ourier New"/>
              <a:buChar char="o"/>
            </a:pPr>
            <a:r>
              <a:rPr lang="fr-FR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&amp; Future Work</a:t>
            </a: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ourier New"/>
              <a:buNone/>
            </a:pP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400" cy="4953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0" dirty="0"/>
              <a:t>Example (3)</a:t>
            </a:r>
            <a:endParaRPr sz="4500" b="0" dirty="0"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36056" y="931069"/>
            <a:ext cx="10904400" cy="49530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685816" lvl="1" indent="-263775" rtl="0">
              <a:spcBef>
                <a:spcPts val="0"/>
              </a:spcBef>
              <a:spcAft>
                <a:spcPts val="0"/>
              </a:spcAft>
              <a:buSzPts val="1980"/>
              <a:buChar char="–"/>
            </a:pPr>
            <a:r>
              <a:rPr lang="fr-FR" sz="2200" dirty="0" err="1"/>
              <a:t>VNs</a:t>
            </a:r>
            <a:r>
              <a:rPr lang="fr-FR" sz="2200" dirty="0"/>
              <a:t> of 3 </a:t>
            </a:r>
            <a:r>
              <a:rPr lang="fr-FR" sz="2200" dirty="0" err="1"/>
              <a:t>nodes</a:t>
            </a:r>
            <a:r>
              <a:rPr lang="fr-FR" sz="2200" dirty="0"/>
              <a:t> (</a:t>
            </a:r>
            <a:r>
              <a:rPr lang="fr-FR" sz="2200" dirty="0" err="1"/>
              <a:t>Step</a:t>
            </a:r>
            <a:r>
              <a:rPr lang="fr-FR" sz="2200" dirty="0"/>
              <a:t> 1):</a:t>
            </a:r>
          </a:p>
          <a:p>
            <a:pPr marL="1055103" lvl="2" indent="-21102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a query is broadcasted to the VNs CA</a:t>
            </a:r>
          </a:p>
          <a:p>
            <a:pPr marL="1055103" lvl="2" indent="-21102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Coming from the CA servers (originally from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querier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055103" lvl="2" indent="-21102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Threshold is the probability that a proof is verified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2041" lvl="1" indent="0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 lang="fr-FR" sz="2200" dirty="0"/>
          </a:p>
          <a:p>
            <a:pPr marL="685816" lvl="1" indent="-263775" rtl="0">
              <a:spcBef>
                <a:spcPts val="0"/>
              </a:spcBef>
              <a:spcAft>
                <a:spcPts val="0"/>
              </a:spcAft>
              <a:buSzPts val="1980"/>
              <a:buChar char="–"/>
            </a:pPr>
            <a:r>
              <a:rPr lang="fr-FR" sz="2200" dirty="0" err="1"/>
              <a:t>Vns</a:t>
            </a:r>
            <a:r>
              <a:rPr lang="fr-FR" sz="2200" dirty="0"/>
              <a:t> set the bitmap (Step1)</a:t>
            </a:r>
          </a:p>
          <a:p>
            <a:pPr marL="1055103" lvl="2" indent="-21102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Query contains fields to set these values</a:t>
            </a:r>
          </a:p>
          <a:p>
            <a:pPr marL="1055103" lvl="2" indent="-21102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Number of DPs by Server, total number of DPs, …</a:t>
            </a:r>
          </a:p>
          <a:p>
            <a:pPr marL="422041" lvl="1" indent="0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 lang="fr-FR" sz="2200" dirty="0"/>
          </a:p>
          <a:p>
            <a:pPr marL="685816" lvl="1" indent="-263775">
              <a:spcBef>
                <a:spcPts val="0"/>
              </a:spcBef>
              <a:buSzPts val="1980"/>
            </a:pPr>
            <a:r>
              <a:rPr lang="fr-FR" sz="2200" dirty="0"/>
              <a:t>And </a:t>
            </a:r>
            <a:r>
              <a:rPr lang="fr-FR" sz="2200" dirty="0" err="1"/>
              <a:t>VNs</a:t>
            </a:r>
            <a:r>
              <a:rPr lang="fr-FR" sz="2200" dirty="0"/>
              <a:t> </a:t>
            </a:r>
            <a:r>
              <a:rPr lang="fr-FR" sz="2200" dirty="0" err="1"/>
              <a:t>Handle</a:t>
            </a:r>
            <a:r>
              <a:rPr lang="fr-FR" sz="2200" dirty="0"/>
              <a:t> </a:t>
            </a:r>
            <a:r>
              <a:rPr lang="fr-FR" sz="2200" dirty="0" err="1"/>
              <a:t>proofs</a:t>
            </a:r>
            <a:r>
              <a:rPr lang="fr-FR" sz="2200" dirty="0"/>
              <a:t> </a:t>
            </a:r>
            <a:r>
              <a:rPr lang="fr-FR" sz="2200" dirty="0" err="1"/>
              <a:t>from</a:t>
            </a:r>
            <a:r>
              <a:rPr lang="fr-FR" sz="2200" dirty="0"/>
              <a:t> DPs/Servers (Step3)</a:t>
            </a:r>
          </a:p>
          <a:p>
            <a:pPr marL="1055103" lvl="2" indent="-21102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node receives proofs and handles it, in function of the type of proof</a:t>
            </a:r>
          </a:p>
          <a:p>
            <a:pPr marL="1055103" lvl="2" indent="-21102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Signature verification to verify identity of proof issuer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55103" lvl="2" indent="-21102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Probabilistic Verification (0,6 here), and fill the bitmap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16" lvl="1" indent="-263775" rtl="0">
              <a:spcBef>
                <a:spcPts val="0"/>
              </a:spcBef>
              <a:spcAft>
                <a:spcPts val="0"/>
              </a:spcAft>
              <a:buSzPts val="1980"/>
              <a:buChar char="–"/>
            </a:pPr>
            <a:endParaRPr lang="fr-FR" sz="2200" dirty="0"/>
          </a:p>
          <a:p>
            <a:pPr marL="879241" lvl="2" indent="0">
              <a:spcBef>
                <a:spcPts val="0"/>
              </a:spcBef>
              <a:buSzPts val="1980"/>
              <a:buNone/>
            </a:pPr>
            <a:endParaRPr lang="fr-FR" sz="1900" dirty="0"/>
          </a:p>
          <a:p>
            <a:pPr marL="422041" lvl="1" indent="0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 sz="1400" dirty="0"/>
          </a:p>
        </p:txBody>
      </p:sp>
      <p:grpSp>
        <p:nvGrpSpPr>
          <p:cNvPr id="243" name="Shape 243"/>
          <p:cNvGrpSpPr/>
          <p:nvPr/>
        </p:nvGrpSpPr>
        <p:grpSpPr>
          <a:xfrm>
            <a:off x="7635157" y="967411"/>
            <a:ext cx="2222933" cy="1533273"/>
            <a:chOff x="822192" y="1502011"/>
            <a:chExt cx="1532106" cy="1222998"/>
          </a:xfrm>
        </p:grpSpPr>
        <p:sp>
          <p:nvSpPr>
            <p:cNvPr id="244" name="Shape 244"/>
            <p:cNvSpPr/>
            <p:nvPr/>
          </p:nvSpPr>
          <p:spPr>
            <a:xfrm>
              <a:off x="875898" y="1528309"/>
              <a:ext cx="1478400" cy="119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5" name="Shape 2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2192" y="1502011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Shape 24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15566" y="1502011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Shape 2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8624" y="2085538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8" name="Shape 248"/>
            <p:cNvCxnSpPr>
              <a:cxnSpLocks/>
              <a:stCxn id="245" idx="3"/>
              <a:endCxn id="246" idx="1"/>
            </p:cNvCxnSpPr>
            <p:nvPr/>
          </p:nvCxnSpPr>
          <p:spPr>
            <a:xfrm>
              <a:off x="1298941" y="1714205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" name="Shape 249"/>
            <p:cNvCxnSpPr>
              <a:cxnSpLocks/>
              <a:stCxn id="247" idx="0"/>
              <a:endCxn id="246" idx="2"/>
            </p:cNvCxnSpPr>
            <p:nvPr/>
          </p:nvCxnSpPr>
          <p:spPr>
            <a:xfrm rot="10800000" flipH="1">
              <a:off x="1356998" y="1926538"/>
              <a:ext cx="2970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Shape 250"/>
            <p:cNvCxnSpPr>
              <a:cxnSpLocks/>
              <a:stCxn id="247" idx="0"/>
              <a:endCxn id="245" idx="2"/>
            </p:cNvCxnSpPr>
            <p:nvPr/>
          </p:nvCxnSpPr>
          <p:spPr>
            <a:xfrm rot="10800000">
              <a:off x="1060598" y="1926538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58CD2FB-5AD7-4EF5-90BA-29E6C5AE756F}"/>
              </a:ext>
            </a:extLst>
          </p:cNvPr>
          <p:cNvCxnSpPr>
            <a:endCxn id="247" idx="2"/>
          </p:cNvCxnSpPr>
          <p:nvPr/>
        </p:nvCxnSpPr>
        <p:spPr>
          <a:xfrm flipH="1" flipV="1">
            <a:off x="8411108" y="2231036"/>
            <a:ext cx="1576954" cy="128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FFA0AC2-5383-4755-9AD6-0280F448D604}"/>
              </a:ext>
            </a:extLst>
          </p:cNvPr>
          <p:cNvCxnSpPr>
            <a:cxnSpLocks/>
            <a:endCxn id="246" idx="2"/>
          </p:cNvCxnSpPr>
          <p:nvPr/>
        </p:nvCxnSpPr>
        <p:spPr>
          <a:xfrm flipH="1" flipV="1">
            <a:off x="8841941" y="1499468"/>
            <a:ext cx="1146121" cy="201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612CF05-8598-48F4-9BBD-1B0F7A9E09EE}"/>
              </a:ext>
            </a:extLst>
          </p:cNvPr>
          <p:cNvCxnSpPr/>
          <p:nvPr/>
        </p:nvCxnSpPr>
        <p:spPr>
          <a:xfrm flipH="1" flipV="1">
            <a:off x="8196083" y="1233439"/>
            <a:ext cx="1791979" cy="228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Shape 77">
            <a:extLst>
              <a:ext uri="{FF2B5EF4-FFF2-40B4-BE49-F238E27FC236}">
                <a16:creationId xmlns:a16="http://schemas.microsoft.com/office/drawing/2014/main" id="{A43035B0-3511-4C1C-8FC5-6DD66705DF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41892" y="3442507"/>
            <a:ext cx="692027" cy="6064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692E2A-5EEF-4C09-A0A3-C05CC6D3F149}"/>
              </a:ext>
            </a:extLst>
          </p:cNvPr>
          <p:cNvSpPr txBox="1"/>
          <p:nvPr/>
        </p:nvSpPr>
        <p:spPr>
          <a:xfrm>
            <a:off x="9988062" y="2500684"/>
            <a:ext cx="1899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Range proof, </a:t>
            </a:r>
            <a:r>
              <a:rPr lang="fr-FR" i="1" dirty="0"/>
              <a:t>p0</a:t>
            </a:r>
          </a:p>
        </p:txBody>
      </p: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E4C331B4-6BEE-40A0-A4B7-CAB7CB445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34318"/>
              </p:ext>
            </p:extLst>
          </p:nvPr>
        </p:nvGraphicFramePr>
        <p:xfrm>
          <a:off x="9407523" y="848218"/>
          <a:ext cx="956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1">
                  <a:extLst>
                    <a:ext uri="{9D8B030D-6E8A-4147-A177-3AD203B41FA5}">
                      <a16:colId xmlns:a16="http://schemas.microsoft.com/office/drawing/2014/main" val="3566927115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158747691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843742584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781486522"/>
                    </a:ext>
                  </a:extLst>
                </a:gridCol>
              </a:tblGrid>
              <a:tr h="18154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53174"/>
                  </a:ext>
                </a:extLst>
              </a:tr>
              <a:tr h="181549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77515"/>
                  </a:ext>
                </a:extLst>
              </a:tr>
            </a:tbl>
          </a:graphicData>
        </a:graphic>
      </p:graphicFrame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A2DA155C-FB52-411F-A0C9-8EF552D14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96968"/>
              </p:ext>
            </p:extLst>
          </p:nvPr>
        </p:nvGraphicFramePr>
        <p:xfrm>
          <a:off x="6569187" y="777455"/>
          <a:ext cx="956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1">
                  <a:extLst>
                    <a:ext uri="{9D8B030D-6E8A-4147-A177-3AD203B41FA5}">
                      <a16:colId xmlns:a16="http://schemas.microsoft.com/office/drawing/2014/main" val="3566927115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158747691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843742584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781486522"/>
                    </a:ext>
                  </a:extLst>
                </a:gridCol>
              </a:tblGrid>
              <a:tr h="18154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53174"/>
                  </a:ext>
                </a:extLst>
              </a:tr>
              <a:tr h="181549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77515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5A967D57-D0EB-426A-9C3C-C927F0D11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2757"/>
              </p:ext>
            </p:extLst>
          </p:nvPr>
        </p:nvGraphicFramePr>
        <p:xfrm>
          <a:off x="7196970" y="2291936"/>
          <a:ext cx="956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1">
                  <a:extLst>
                    <a:ext uri="{9D8B030D-6E8A-4147-A177-3AD203B41FA5}">
                      <a16:colId xmlns:a16="http://schemas.microsoft.com/office/drawing/2014/main" val="3566927115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158747691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843742584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781486522"/>
                    </a:ext>
                  </a:extLst>
                </a:gridCol>
              </a:tblGrid>
              <a:tr h="18154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53174"/>
                  </a:ext>
                </a:extLst>
              </a:tr>
              <a:tr h="181549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77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68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400" cy="4953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0" dirty="0"/>
              <a:t>Proof </a:t>
            </a:r>
            <a:r>
              <a:rPr lang="fr-FR" sz="4500" b="0" dirty="0" err="1"/>
              <a:t>Processing</a:t>
            </a:r>
            <a:endParaRPr sz="4500" b="0" dirty="0"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36056" y="931069"/>
            <a:ext cx="10904400" cy="49530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422041" lvl="1" indent="0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 lang="fr-FR" sz="2200" dirty="0"/>
          </a:p>
          <a:p>
            <a:pPr marL="879241" lvl="2" indent="0">
              <a:spcBef>
                <a:spcPts val="0"/>
              </a:spcBef>
              <a:buSzPts val="1980"/>
              <a:buNone/>
            </a:pPr>
            <a:endParaRPr lang="fr-FR" sz="1900" dirty="0"/>
          </a:p>
          <a:p>
            <a:pPr marL="422041" lvl="1" indent="0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 sz="1400" dirty="0"/>
          </a:p>
        </p:txBody>
      </p:sp>
      <p:grpSp>
        <p:nvGrpSpPr>
          <p:cNvPr id="243" name="Shape 243"/>
          <p:cNvGrpSpPr/>
          <p:nvPr/>
        </p:nvGrpSpPr>
        <p:grpSpPr>
          <a:xfrm>
            <a:off x="421805" y="1078108"/>
            <a:ext cx="2222933" cy="1533273"/>
            <a:chOff x="822192" y="1502011"/>
            <a:chExt cx="1532106" cy="1222998"/>
          </a:xfrm>
        </p:grpSpPr>
        <p:sp>
          <p:nvSpPr>
            <p:cNvPr id="244" name="Shape 244"/>
            <p:cNvSpPr/>
            <p:nvPr/>
          </p:nvSpPr>
          <p:spPr>
            <a:xfrm>
              <a:off x="875898" y="1528309"/>
              <a:ext cx="1478400" cy="119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5" name="Shape 2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2192" y="1502011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Shape 24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15566" y="1502011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Shape 2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8624" y="2085538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8" name="Shape 248"/>
            <p:cNvCxnSpPr>
              <a:cxnSpLocks/>
              <a:stCxn id="245" idx="3"/>
              <a:endCxn id="246" idx="1"/>
            </p:cNvCxnSpPr>
            <p:nvPr/>
          </p:nvCxnSpPr>
          <p:spPr>
            <a:xfrm>
              <a:off x="1298941" y="1714205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" name="Shape 249"/>
            <p:cNvCxnSpPr>
              <a:cxnSpLocks/>
              <a:stCxn id="247" idx="0"/>
              <a:endCxn id="246" idx="2"/>
            </p:cNvCxnSpPr>
            <p:nvPr/>
          </p:nvCxnSpPr>
          <p:spPr>
            <a:xfrm rot="10800000" flipH="1">
              <a:off x="1356998" y="1926538"/>
              <a:ext cx="2970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Shape 250"/>
            <p:cNvCxnSpPr>
              <a:cxnSpLocks/>
              <a:stCxn id="247" idx="0"/>
              <a:endCxn id="245" idx="2"/>
            </p:cNvCxnSpPr>
            <p:nvPr/>
          </p:nvCxnSpPr>
          <p:spPr>
            <a:xfrm rot="10800000">
              <a:off x="1060598" y="1926538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58CD2FB-5AD7-4EF5-90BA-29E6C5AE756F}"/>
              </a:ext>
            </a:extLst>
          </p:cNvPr>
          <p:cNvCxnSpPr>
            <a:cxnSpLocks/>
            <a:stCxn id="17" idx="0"/>
            <a:endCxn id="247" idx="2"/>
          </p:cNvCxnSpPr>
          <p:nvPr/>
        </p:nvCxnSpPr>
        <p:spPr>
          <a:xfrm flipH="1" flipV="1">
            <a:off x="1197756" y="2341733"/>
            <a:ext cx="326065" cy="87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FFA0AC2-5383-4755-9AD6-0280F448D604}"/>
              </a:ext>
            </a:extLst>
          </p:cNvPr>
          <p:cNvCxnSpPr>
            <a:cxnSpLocks/>
            <a:stCxn id="17" idx="0"/>
            <a:endCxn id="246" idx="2"/>
          </p:cNvCxnSpPr>
          <p:nvPr/>
        </p:nvCxnSpPr>
        <p:spPr>
          <a:xfrm flipV="1">
            <a:off x="1523821" y="1610165"/>
            <a:ext cx="104768" cy="160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612CF05-8598-48F4-9BBD-1B0F7A9E09EE}"/>
              </a:ext>
            </a:extLst>
          </p:cNvPr>
          <p:cNvCxnSpPr>
            <a:cxnSpLocks/>
            <a:stCxn id="17" idx="0"/>
            <a:endCxn id="245" idx="3"/>
          </p:cNvCxnSpPr>
          <p:nvPr/>
        </p:nvCxnSpPr>
        <p:spPr>
          <a:xfrm flipH="1" flipV="1">
            <a:off x="1113520" y="1344137"/>
            <a:ext cx="410301" cy="187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B692E2A-5EEF-4C09-A0A3-C05CC6D3F149}"/>
              </a:ext>
            </a:extLst>
          </p:cNvPr>
          <p:cNvSpPr txBox="1"/>
          <p:nvPr/>
        </p:nvSpPr>
        <p:spPr>
          <a:xfrm>
            <a:off x="1578319" y="2739090"/>
            <a:ext cx="189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Aggregation</a:t>
            </a:r>
            <a:r>
              <a:rPr lang="fr-FR" dirty="0"/>
              <a:t> Proof</a:t>
            </a:r>
            <a:endParaRPr lang="fr-FR" i="1" dirty="0"/>
          </a:p>
          <a:p>
            <a:r>
              <a:rPr lang="fr-FR" i="1" dirty="0"/>
              <a:t>p1</a:t>
            </a:r>
          </a:p>
        </p:txBody>
      </p:sp>
      <p:pic>
        <p:nvPicPr>
          <p:cNvPr id="17" name="Shape 60">
            <a:extLst>
              <a:ext uri="{FF2B5EF4-FFF2-40B4-BE49-F238E27FC236}">
                <a16:creationId xmlns:a16="http://schemas.microsoft.com/office/drawing/2014/main" id="{3FCB3E6F-5D8B-4A06-9767-6260B14F73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6326" y="3215746"/>
            <a:ext cx="594989" cy="61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61">
            <a:extLst>
              <a:ext uri="{FF2B5EF4-FFF2-40B4-BE49-F238E27FC236}">
                <a16:creationId xmlns:a16="http://schemas.microsoft.com/office/drawing/2014/main" id="{56193209-484E-4852-B504-A758A79BEED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805" y="3936413"/>
            <a:ext cx="594989" cy="61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62">
            <a:extLst>
              <a:ext uri="{FF2B5EF4-FFF2-40B4-BE49-F238E27FC236}">
                <a16:creationId xmlns:a16="http://schemas.microsoft.com/office/drawing/2014/main" id="{42B4D63B-5787-4E50-8194-08BC51A603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6326" y="4645514"/>
            <a:ext cx="594989" cy="61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63">
            <a:extLst>
              <a:ext uri="{FF2B5EF4-FFF2-40B4-BE49-F238E27FC236}">
                <a16:creationId xmlns:a16="http://schemas.microsoft.com/office/drawing/2014/main" id="{CADFCA4B-2016-4142-B636-1F366DB386F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7819" y="3936413"/>
            <a:ext cx="594989" cy="616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65">
            <a:extLst>
              <a:ext uri="{FF2B5EF4-FFF2-40B4-BE49-F238E27FC236}">
                <a16:creationId xmlns:a16="http://schemas.microsoft.com/office/drawing/2014/main" id="{49719576-0DA7-46CC-9CF3-D5AADFFCFC59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1821315" y="3523921"/>
            <a:ext cx="533999" cy="41249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" name="Shape 66">
            <a:extLst>
              <a:ext uri="{FF2B5EF4-FFF2-40B4-BE49-F238E27FC236}">
                <a16:creationId xmlns:a16="http://schemas.microsoft.com/office/drawing/2014/main" id="{E4339A6F-3E65-4699-BB68-682F2A1594C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821315" y="4552762"/>
            <a:ext cx="533999" cy="40092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24" name="Shape 68">
            <a:extLst>
              <a:ext uri="{FF2B5EF4-FFF2-40B4-BE49-F238E27FC236}">
                <a16:creationId xmlns:a16="http://schemas.microsoft.com/office/drawing/2014/main" id="{E69FB853-FF27-45E6-9870-6A430AF8A0FE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719300" y="3523921"/>
            <a:ext cx="507026" cy="41249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" name="Shape 70">
            <a:extLst>
              <a:ext uri="{FF2B5EF4-FFF2-40B4-BE49-F238E27FC236}">
                <a16:creationId xmlns:a16="http://schemas.microsoft.com/office/drawing/2014/main" id="{8BF6671A-1893-4C04-829E-358ADFD0433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19300" y="4552762"/>
            <a:ext cx="498682" cy="41249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" name="Shape 72">
            <a:extLst>
              <a:ext uri="{FF2B5EF4-FFF2-40B4-BE49-F238E27FC236}">
                <a16:creationId xmlns:a16="http://schemas.microsoft.com/office/drawing/2014/main" id="{6589EB7B-CED4-4895-BF73-F1778DE1091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016996" y="4244588"/>
            <a:ext cx="104082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7" name="Shape 73">
            <a:extLst>
              <a:ext uri="{FF2B5EF4-FFF2-40B4-BE49-F238E27FC236}">
                <a16:creationId xmlns:a16="http://schemas.microsoft.com/office/drawing/2014/main" id="{5E12C92D-0257-4EA9-81A1-D13AEEFB3FAC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rot="10800000">
            <a:off x="1523821" y="3832245"/>
            <a:ext cx="0" cy="81327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39" name="Shape 246">
            <a:extLst>
              <a:ext uri="{FF2B5EF4-FFF2-40B4-BE49-F238E27FC236}">
                <a16:creationId xmlns:a16="http://schemas.microsoft.com/office/drawing/2014/main" id="{3BC72FA7-2074-4CA6-A8D7-20802C9C0F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8836" y="1466946"/>
            <a:ext cx="691715" cy="53205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0859C910-C493-45D0-B79E-3D8968A5B906}"/>
              </a:ext>
            </a:extLst>
          </p:cNvPr>
          <p:cNvSpPr txBox="1"/>
          <p:nvPr/>
        </p:nvSpPr>
        <p:spPr>
          <a:xfrm>
            <a:off x="4698836" y="2611381"/>
            <a:ext cx="1912979" cy="311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random</a:t>
            </a:r>
            <a:r>
              <a:rPr lang="fr-FR" dirty="0"/>
              <a:t> &lt; 0,6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FA5AD5A-A05A-4B19-A86B-B7BF5349CB7F}"/>
              </a:ext>
            </a:extLst>
          </p:cNvPr>
          <p:cNvSpPr txBox="1"/>
          <p:nvPr/>
        </p:nvSpPr>
        <p:spPr>
          <a:xfrm>
            <a:off x="4869071" y="2907969"/>
            <a:ext cx="210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Verify</a:t>
            </a:r>
            <a:r>
              <a:rPr lang="fr-FR" dirty="0"/>
              <a:t>(p1)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47EE508-7E9E-4B11-B4A5-6AF896C034C2}"/>
              </a:ext>
            </a:extLst>
          </p:cNvPr>
          <p:cNvSpPr txBox="1"/>
          <p:nvPr/>
        </p:nvSpPr>
        <p:spPr>
          <a:xfrm>
            <a:off x="4867648" y="3215746"/>
            <a:ext cx="1744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Update Bitmap</a:t>
            </a:r>
          </a:p>
          <a:p>
            <a:endParaRPr lang="fr-FR" dirty="0"/>
          </a:p>
        </p:txBody>
      </p:sp>
      <p:sp>
        <p:nvSpPr>
          <p:cNvPr id="228" name="Flèche : droite 227">
            <a:extLst>
              <a:ext uri="{FF2B5EF4-FFF2-40B4-BE49-F238E27FC236}">
                <a16:creationId xmlns:a16="http://schemas.microsoft.com/office/drawing/2014/main" id="{FC60880B-D38E-4D08-9314-9321930F63FC}"/>
              </a:ext>
            </a:extLst>
          </p:cNvPr>
          <p:cNvSpPr/>
          <p:nvPr/>
        </p:nvSpPr>
        <p:spPr>
          <a:xfrm>
            <a:off x="3179062" y="2546190"/>
            <a:ext cx="1392702" cy="106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FAF2C959-0287-4FAF-B653-96A3296AA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95462"/>
              </p:ext>
            </p:extLst>
          </p:nvPr>
        </p:nvGraphicFramePr>
        <p:xfrm>
          <a:off x="5044693" y="3606950"/>
          <a:ext cx="956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1">
                  <a:extLst>
                    <a:ext uri="{9D8B030D-6E8A-4147-A177-3AD203B41FA5}">
                      <a16:colId xmlns:a16="http://schemas.microsoft.com/office/drawing/2014/main" val="3566927115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158747691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843742584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781486522"/>
                    </a:ext>
                  </a:extLst>
                </a:gridCol>
              </a:tblGrid>
              <a:tr h="18154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53174"/>
                  </a:ext>
                </a:extLst>
              </a:tr>
              <a:tr h="181549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77515"/>
                  </a:ext>
                </a:extLst>
              </a:tr>
            </a:tbl>
          </a:graphicData>
        </a:graphic>
      </p:graphicFrame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4B4750EA-1DC9-41FD-9F95-D32E25134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49392"/>
              </p:ext>
            </p:extLst>
          </p:nvPr>
        </p:nvGraphicFramePr>
        <p:xfrm>
          <a:off x="6384739" y="3606950"/>
          <a:ext cx="956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1">
                  <a:extLst>
                    <a:ext uri="{9D8B030D-6E8A-4147-A177-3AD203B41FA5}">
                      <a16:colId xmlns:a16="http://schemas.microsoft.com/office/drawing/2014/main" val="3566927115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158747691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843742584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781486522"/>
                    </a:ext>
                  </a:extLst>
                </a:gridCol>
              </a:tblGrid>
              <a:tr h="18154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53174"/>
                  </a:ext>
                </a:extLst>
              </a:tr>
              <a:tr h="181549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77515"/>
                  </a:ext>
                </a:extLst>
              </a:tr>
            </a:tbl>
          </a:graphicData>
        </a:graphic>
      </p:graphicFrame>
      <p:cxnSp>
        <p:nvCxnSpPr>
          <p:cNvPr id="230" name="Connecteur droit avec flèche 229">
            <a:extLst>
              <a:ext uri="{FF2B5EF4-FFF2-40B4-BE49-F238E27FC236}">
                <a16:creationId xmlns:a16="http://schemas.microsoft.com/office/drawing/2014/main" id="{0B4CE776-443A-4473-94AE-32ACD20430A6}"/>
              </a:ext>
            </a:extLst>
          </p:cNvPr>
          <p:cNvCxnSpPr>
            <a:endCxn id="51" idx="1"/>
          </p:cNvCxnSpPr>
          <p:nvPr/>
        </p:nvCxnSpPr>
        <p:spPr>
          <a:xfrm>
            <a:off x="6001297" y="3911750"/>
            <a:ext cx="38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45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/>
      <p:bldP spid="2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274F2-5A9D-411F-8E56-DFACC0A4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How do </a:t>
            </a:r>
            <a:r>
              <a:rPr lang="fr-FR" sz="4500" b="0" dirty="0" err="1"/>
              <a:t>we</a:t>
            </a:r>
            <a:r>
              <a:rPr lang="fr-FR" sz="4500" b="0" dirty="0"/>
              <a:t> store the </a:t>
            </a:r>
            <a:r>
              <a:rPr lang="fr-FR" sz="4500" b="0" dirty="0" err="1"/>
              <a:t>Proofs</a:t>
            </a:r>
            <a:r>
              <a:rPr lang="fr-FR" sz="4500" b="0" dirty="0"/>
              <a:t>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6D59DB-9DCE-43BB-AD40-632B8D34E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Seen</a:t>
            </a:r>
            <a:r>
              <a:rPr lang="fr-FR" dirty="0"/>
              <a:t>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the </a:t>
            </a:r>
            <a:r>
              <a:rPr lang="fr-FR" dirty="0" err="1"/>
              <a:t>verification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stored</a:t>
            </a:r>
            <a:r>
              <a:rPr lang="fr-FR" dirty="0"/>
              <a:t> </a:t>
            </a:r>
            <a:r>
              <a:rPr lang="fr-FR" dirty="0" err="1"/>
              <a:t>inside</a:t>
            </a:r>
            <a:r>
              <a:rPr lang="fr-FR" dirty="0"/>
              <a:t> the bitmap</a:t>
            </a:r>
          </a:p>
          <a:p>
            <a:pPr lvl="1"/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about the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proofs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itself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endParaRPr lang="fr-FR" dirty="0"/>
          </a:p>
          <a:p>
            <a:r>
              <a:rPr lang="fr-FR" b="1" dirty="0" err="1"/>
              <a:t>Too</a:t>
            </a:r>
            <a:r>
              <a:rPr lang="fr-FR" b="1" dirty="0"/>
              <a:t> large </a:t>
            </a:r>
            <a:r>
              <a:rPr lang="fr-FR" dirty="0"/>
              <a:t>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stored</a:t>
            </a:r>
            <a:r>
              <a:rPr lang="fr-FR" dirty="0"/>
              <a:t> </a:t>
            </a:r>
            <a:r>
              <a:rPr lang="fr-FR" dirty="0" err="1"/>
              <a:t>inside</a:t>
            </a:r>
            <a:r>
              <a:rPr lang="fr-FR" dirty="0"/>
              <a:t> a block</a:t>
            </a:r>
          </a:p>
          <a:p>
            <a:pPr marL="60960" indent="0">
              <a:buNone/>
            </a:pPr>
            <a:endParaRPr lang="fr-FR" dirty="0"/>
          </a:p>
          <a:p>
            <a:r>
              <a:rPr lang="fr-FR" dirty="0"/>
              <a:t>Solution : </a:t>
            </a:r>
            <a:r>
              <a:rPr lang="fr-FR" i="1" dirty="0"/>
              <a:t>Local </a:t>
            </a:r>
            <a:r>
              <a:rPr lang="fr-FR" i="1" dirty="0" err="1"/>
              <a:t>Database</a:t>
            </a:r>
            <a:r>
              <a:rPr lang="fr-FR" i="1" dirty="0"/>
              <a:t> (DB) </a:t>
            </a:r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VN.</a:t>
            </a:r>
          </a:p>
          <a:p>
            <a:endParaRPr lang="fr-FR" dirty="0"/>
          </a:p>
          <a:p>
            <a:r>
              <a:rPr lang="fr-FR" dirty="0"/>
              <a:t>This </a:t>
            </a:r>
            <a:r>
              <a:rPr lang="fr-FR" dirty="0" err="1"/>
              <a:t>way</a:t>
            </a:r>
            <a:r>
              <a:rPr lang="fr-FR" dirty="0"/>
              <a:t>, </a:t>
            </a:r>
            <a:r>
              <a:rPr lang="fr-FR" dirty="0" err="1"/>
              <a:t>anyone</a:t>
            </a:r>
            <a:r>
              <a:rPr lang="fr-FR" dirty="0"/>
              <a:t> can </a:t>
            </a:r>
            <a:r>
              <a:rPr lang="fr-FR" dirty="0" err="1"/>
              <a:t>retrieve</a:t>
            </a:r>
            <a:r>
              <a:rPr lang="fr-FR" dirty="0"/>
              <a:t> all the </a:t>
            </a:r>
            <a:r>
              <a:rPr lang="fr-FR" dirty="0" err="1"/>
              <a:t>proofs</a:t>
            </a:r>
            <a:endParaRPr lang="fr-FR" dirty="0"/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verify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himself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fr-FR" dirty="0"/>
          </a:p>
          <a:p>
            <a:pPr marL="6096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898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400" cy="4953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0" dirty="0"/>
              <a:t>Proof </a:t>
            </a:r>
            <a:r>
              <a:rPr lang="fr-FR" sz="4500" b="0" dirty="0" err="1"/>
              <a:t>Processing</a:t>
            </a:r>
            <a:endParaRPr sz="4500" b="0" dirty="0"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36056" y="931069"/>
            <a:ext cx="10904400" cy="49530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422041" lvl="1" indent="0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 lang="fr-FR" sz="2200" dirty="0"/>
          </a:p>
          <a:p>
            <a:pPr marL="879241" lvl="2" indent="0">
              <a:spcBef>
                <a:spcPts val="0"/>
              </a:spcBef>
              <a:buSzPts val="1980"/>
              <a:buNone/>
            </a:pPr>
            <a:endParaRPr lang="fr-FR" sz="1900" dirty="0"/>
          </a:p>
          <a:p>
            <a:pPr marL="422041" lvl="1" indent="0" rtl="0"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 sz="1400" dirty="0"/>
          </a:p>
        </p:txBody>
      </p:sp>
      <p:grpSp>
        <p:nvGrpSpPr>
          <p:cNvPr id="243" name="Shape 243"/>
          <p:cNvGrpSpPr/>
          <p:nvPr/>
        </p:nvGrpSpPr>
        <p:grpSpPr>
          <a:xfrm>
            <a:off x="421805" y="1078108"/>
            <a:ext cx="2222933" cy="1533273"/>
            <a:chOff x="822192" y="1502011"/>
            <a:chExt cx="1532106" cy="1222998"/>
          </a:xfrm>
        </p:grpSpPr>
        <p:sp>
          <p:nvSpPr>
            <p:cNvPr id="244" name="Shape 244"/>
            <p:cNvSpPr/>
            <p:nvPr/>
          </p:nvSpPr>
          <p:spPr>
            <a:xfrm>
              <a:off x="875898" y="1528309"/>
              <a:ext cx="1478400" cy="119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5" name="Shape 2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2192" y="1502011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Shape 24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15566" y="1502011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Shape 2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8624" y="2085538"/>
              <a:ext cx="476749" cy="4243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8" name="Shape 248"/>
            <p:cNvCxnSpPr>
              <a:cxnSpLocks/>
              <a:stCxn id="245" idx="3"/>
              <a:endCxn id="246" idx="1"/>
            </p:cNvCxnSpPr>
            <p:nvPr/>
          </p:nvCxnSpPr>
          <p:spPr>
            <a:xfrm>
              <a:off x="1298941" y="1714205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" name="Shape 249"/>
            <p:cNvCxnSpPr>
              <a:cxnSpLocks/>
              <a:stCxn id="247" idx="0"/>
              <a:endCxn id="246" idx="2"/>
            </p:cNvCxnSpPr>
            <p:nvPr/>
          </p:nvCxnSpPr>
          <p:spPr>
            <a:xfrm rot="10800000" flipH="1">
              <a:off x="1356998" y="1926538"/>
              <a:ext cx="2970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Shape 250"/>
            <p:cNvCxnSpPr>
              <a:cxnSpLocks/>
              <a:stCxn id="247" idx="0"/>
              <a:endCxn id="245" idx="2"/>
            </p:cNvCxnSpPr>
            <p:nvPr/>
          </p:nvCxnSpPr>
          <p:spPr>
            <a:xfrm rot="10800000">
              <a:off x="1060598" y="1926538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58CD2FB-5AD7-4EF5-90BA-29E6C5AE756F}"/>
              </a:ext>
            </a:extLst>
          </p:cNvPr>
          <p:cNvCxnSpPr>
            <a:cxnSpLocks/>
            <a:stCxn id="17" idx="0"/>
            <a:endCxn id="247" idx="2"/>
          </p:cNvCxnSpPr>
          <p:nvPr/>
        </p:nvCxnSpPr>
        <p:spPr>
          <a:xfrm flipH="1" flipV="1">
            <a:off x="1197756" y="2341733"/>
            <a:ext cx="326065" cy="87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FFA0AC2-5383-4755-9AD6-0280F448D604}"/>
              </a:ext>
            </a:extLst>
          </p:cNvPr>
          <p:cNvCxnSpPr>
            <a:cxnSpLocks/>
            <a:stCxn id="17" idx="0"/>
            <a:endCxn id="246" idx="2"/>
          </p:cNvCxnSpPr>
          <p:nvPr/>
        </p:nvCxnSpPr>
        <p:spPr>
          <a:xfrm flipV="1">
            <a:off x="1523821" y="1610165"/>
            <a:ext cx="104768" cy="160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612CF05-8598-48F4-9BBD-1B0F7A9E09EE}"/>
              </a:ext>
            </a:extLst>
          </p:cNvPr>
          <p:cNvCxnSpPr>
            <a:cxnSpLocks/>
            <a:stCxn id="17" idx="0"/>
            <a:endCxn id="245" idx="3"/>
          </p:cNvCxnSpPr>
          <p:nvPr/>
        </p:nvCxnSpPr>
        <p:spPr>
          <a:xfrm flipH="1" flipV="1">
            <a:off x="1113520" y="1344137"/>
            <a:ext cx="410301" cy="187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B692E2A-5EEF-4C09-A0A3-C05CC6D3F149}"/>
              </a:ext>
            </a:extLst>
          </p:cNvPr>
          <p:cNvSpPr txBox="1"/>
          <p:nvPr/>
        </p:nvSpPr>
        <p:spPr>
          <a:xfrm>
            <a:off x="1578319" y="2739090"/>
            <a:ext cx="189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Aggregation</a:t>
            </a:r>
            <a:r>
              <a:rPr lang="fr-FR" dirty="0"/>
              <a:t> Proof</a:t>
            </a:r>
            <a:endParaRPr lang="fr-FR" i="1" dirty="0"/>
          </a:p>
          <a:p>
            <a:r>
              <a:rPr lang="fr-FR" i="1" dirty="0"/>
              <a:t>p1</a:t>
            </a:r>
          </a:p>
        </p:txBody>
      </p:sp>
      <p:pic>
        <p:nvPicPr>
          <p:cNvPr id="17" name="Shape 60">
            <a:extLst>
              <a:ext uri="{FF2B5EF4-FFF2-40B4-BE49-F238E27FC236}">
                <a16:creationId xmlns:a16="http://schemas.microsoft.com/office/drawing/2014/main" id="{3FCB3E6F-5D8B-4A06-9767-6260B14F73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6326" y="3215746"/>
            <a:ext cx="594989" cy="61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61">
            <a:extLst>
              <a:ext uri="{FF2B5EF4-FFF2-40B4-BE49-F238E27FC236}">
                <a16:creationId xmlns:a16="http://schemas.microsoft.com/office/drawing/2014/main" id="{56193209-484E-4852-B504-A758A79BEED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805" y="3936413"/>
            <a:ext cx="594989" cy="61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62">
            <a:extLst>
              <a:ext uri="{FF2B5EF4-FFF2-40B4-BE49-F238E27FC236}">
                <a16:creationId xmlns:a16="http://schemas.microsoft.com/office/drawing/2014/main" id="{42B4D63B-5787-4E50-8194-08BC51A603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6326" y="4645514"/>
            <a:ext cx="594989" cy="61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63">
            <a:extLst>
              <a:ext uri="{FF2B5EF4-FFF2-40B4-BE49-F238E27FC236}">
                <a16:creationId xmlns:a16="http://schemas.microsoft.com/office/drawing/2014/main" id="{CADFCA4B-2016-4142-B636-1F366DB386F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7819" y="3936413"/>
            <a:ext cx="594989" cy="616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65">
            <a:extLst>
              <a:ext uri="{FF2B5EF4-FFF2-40B4-BE49-F238E27FC236}">
                <a16:creationId xmlns:a16="http://schemas.microsoft.com/office/drawing/2014/main" id="{49719576-0DA7-46CC-9CF3-D5AADFFCFC59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1821315" y="3523921"/>
            <a:ext cx="533999" cy="41249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" name="Shape 66">
            <a:extLst>
              <a:ext uri="{FF2B5EF4-FFF2-40B4-BE49-F238E27FC236}">
                <a16:creationId xmlns:a16="http://schemas.microsoft.com/office/drawing/2014/main" id="{E4339A6F-3E65-4699-BB68-682F2A1594C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821315" y="4552762"/>
            <a:ext cx="533999" cy="40092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24" name="Shape 68">
            <a:extLst>
              <a:ext uri="{FF2B5EF4-FFF2-40B4-BE49-F238E27FC236}">
                <a16:creationId xmlns:a16="http://schemas.microsoft.com/office/drawing/2014/main" id="{E69FB853-FF27-45E6-9870-6A430AF8A0FE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719300" y="3523921"/>
            <a:ext cx="507026" cy="41249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" name="Shape 70">
            <a:extLst>
              <a:ext uri="{FF2B5EF4-FFF2-40B4-BE49-F238E27FC236}">
                <a16:creationId xmlns:a16="http://schemas.microsoft.com/office/drawing/2014/main" id="{8BF6671A-1893-4C04-829E-358ADFD0433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19300" y="4552762"/>
            <a:ext cx="498682" cy="41249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" name="Shape 72">
            <a:extLst>
              <a:ext uri="{FF2B5EF4-FFF2-40B4-BE49-F238E27FC236}">
                <a16:creationId xmlns:a16="http://schemas.microsoft.com/office/drawing/2014/main" id="{6589EB7B-CED4-4895-BF73-F1778DE1091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016996" y="4244588"/>
            <a:ext cx="104082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7" name="Shape 73">
            <a:extLst>
              <a:ext uri="{FF2B5EF4-FFF2-40B4-BE49-F238E27FC236}">
                <a16:creationId xmlns:a16="http://schemas.microsoft.com/office/drawing/2014/main" id="{5E12C92D-0257-4EA9-81A1-D13AEEFB3FAC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rot="10800000">
            <a:off x="1523821" y="3832245"/>
            <a:ext cx="0" cy="81327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39" name="Shape 246">
            <a:extLst>
              <a:ext uri="{FF2B5EF4-FFF2-40B4-BE49-F238E27FC236}">
                <a16:creationId xmlns:a16="http://schemas.microsoft.com/office/drawing/2014/main" id="{3BC72FA7-2074-4CA6-A8D7-20802C9C0F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8836" y="1466946"/>
            <a:ext cx="691715" cy="53205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0859C910-C493-45D0-B79E-3D8968A5B906}"/>
              </a:ext>
            </a:extLst>
          </p:cNvPr>
          <p:cNvSpPr txBox="1"/>
          <p:nvPr/>
        </p:nvSpPr>
        <p:spPr>
          <a:xfrm>
            <a:off x="4698836" y="2611381"/>
            <a:ext cx="1912979" cy="311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random</a:t>
            </a:r>
            <a:r>
              <a:rPr lang="fr-FR" dirty="0"/>
              <a:t> &lt; 0,6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FA5AD5A-A05A-4B19-A86B-B7BF5349CB7F}"/>
              </a:ext>
            </a:extLst>
          </p:cNvPr>
          <p:cNvSpPr txBox="1"/>
          <p:nvPr/>
        </p:nvSpPr>
        <p:spPr>
          <a:xfrm>
            <a:off x="4869071" y="2907969"/>
            <a:ext cx="210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Verify</a:t>
            </a:r>
            <a:r>
              <a:rPr lang="fr-FR" dirty="0"/>
              <a:t>(p1)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47EE508-7E9E-4B11-B4A5-6AF896C034C2}"/>
              </a:ext>
            </a:extLst>
          </p:cNvPr>
          <p:cNvSpPr txBox="1"/>
          <p:nvPr/>
        </p:nvSpPr>
        <p:spPr>
          <a:xfrm>
            <a:off x="4867648" y="3215746"/>
            <a:ext cx="1744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Update Bitmap</a:t>
            </a:r>
          </a:p>
          <a:p>
            <a:endParaRPr lang="fr-FR" dirty="0"/>
          </a:p>
        </p:txBody>
      </p:sp>
      <p:sp>
        <p:nvSpPr>
          <p:cNvPr id="228" name="Flèche : droite 227">
            <a:extLst>
              <a:ext uri="{FF2B5EF4-FFF2-40B4-BE49-F238E27FC236}">
                <a16:creationId xmlns:a16="http://schemas.microsoft.com/office/drawing/2014/main" id="{FC60880B-D38E-4D08-9314-9321930F63FC}"/>
              </a:ext>
            </a:extLst>
          </p:cNvPr>
          <p:cNvSpPr/>
          <p:nvPr/>
        </p:nvSpPr>
        <p:spPr>
          <a:xfrm>
            <a:off x="3179062" y="2546190"/>
            <a:ext cx="1392702" cy="106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FAF2C959-0287-4FAF-B653-96A3296AAC76}"/>
              </a:ext>
            </a:extLst>
          </p:cNvPr>
          <p:cNvGraphicFramePr>
            <a:graphicFrameLocks noGrp="1"/>
          </p:cNvGraphicFramePr>
          <p:nvPr/>
        </p:nvGraphicFramePr>
        <p:xfrm>
          <a:off x="5044693" y="3606950"/>
          <a:ext cx="956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1">
                  <a:extLst>
                    <a:ext uri="{9D8B030D-6E8A-4147-A177-3AD203B41FA5}">
                      <a16:colId xmlns:a16="http://schemas.microsoft.com/office/drawing/2014/main" val="3566927115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158747691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843742584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781486522"/>
                    </a:ext>
                  </a:extLst>
                </a:gridCol>
              </a:tblGrid>
              <a:tr h="18154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53174"/>
                  </a:ext>
                </a:extLst>
              </a:tr>
              <a:tr h="181549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77515"/>
                  </a:ext>
                </a:extLst>
              </a:tr>
            </a:tbl>
          </a:graphicData>
        </a:graphic>
      </p:graphicFrame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4B4750EA-1DC9-41FD-9F95-D32E2513413E}"/>
              </a:ext>
            </a:extLst>
          </p:cNvPr>
          <p:cNvGraphicFramePr>
            <a:graphicFrameLocks noGrp="1"/>
          </p:cNvGraphicFramePr>
          <p:nvPr/>
        </p:nvGraphicFramePr>
        <p:xfrm>
          <a:off x="6384739" y="3606950"/>
          <a:ext cx="956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1">
                  <a:extLst>
                    <a:ext uri="{9D8B030D-6E8A-4147-A177-3AD203B41FA5}">
                      <a16:colId xmlns:a16="http://schemas.microsoft.com/office/drawing/2014/main" val="3566927115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158747691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1843742584"/>
                    </a:ext>
                  </a:extLst>
                </a:gridCol>
                <a:gridCol w="239151">
                  <a:extLst>
                    <a:ext uri="{9D8B030D-6E8A-4147-A177-3AD203B41FA5}">
                      <a16:colId xmlns:a16="http://schemas.microsoft.com/office/drawing/2014/main" val="781486522"/>
                    </a:ext>
                  </a:extLst>
                </a:gridCol>
              </a:tblGrid>
              <a:tr h="18154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53174"/>
                  </a:ext>
                </a:extLst>
              </a:tr>
              <a:tr h="181549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77515"/>
                  </a:ext>
                </a:extLst>
              </a:tr>
            </a:tbl>
          </a:graphicData>
        </a:graphic>
      </p:graphicFrame>
      <p:cxnSp>
        <p:nvCxnSpPr>
          <p:cNvPr id="230" name="Connecteur droit avec flèche 229">
            <a:extLst>
              <a:ext uri="{FF2B5EF4-FFF2-40B4-BE49-F238E27FC236}">
                <a16:creationId xmlns:a16="http://schemas.microsoft.com/office/drawing/2014/main" id="{0B4CE776-443A-4473-94AE-32ACD20430A6}"/>
              </a:ext>
            </a:extLst>
          </p:cNvPr>
          <p:cNvCxnSpPr>
            <a:endCxn id="51" idx="1"/>
          </p:cNvCxnSpPr>
          <p:nvPr/>
        </p:nvCxnSpPr>
        <p:spPr>
          <a:xfrm>
            <a:off x="6001297" y="3911750"/>
            <a:ext cx="38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ylindre 33">
            <a:extLst>
              <a:ext uri="{FF2B5EF4-FFF2-40B4-BE49-F238E27FC236}">
                <a16:creationId xmlns:a16="http://schemas.microsoft.com/office/drawing/2014/main" id="{7312E498-0A1B-4A62-95C8-849A5F7E8EAB}"/>
              </a:ext>
            </a:extLst>
          </p:cNvPr>
          <p:cNvSpPr/>
          <p:nvPr/>
        </p:nvSpPr>
        <p:spPr>
          <a:xfrm>
            <a:off x="2234731" y="1390127"/>
            <a:ext cx="355300" cy="3380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hape 249">
            <a:extLst>
              <a:ext uri="{FF2B5EF4-FFF2-40B4-BE49-F238E27FC236}">
                <a16:creationId xmlns:a16="http://schemas.microsoft.com/office/drawing/2014/main" id="{03465102-F1B2-4D0A-AE97-12A2708E2A67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1974446" y="1344137"/>
            <a:ext cx="260285" cy="2149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Cylindre 35">
            <a:extLst>
              <a:ext uri="{FF2B5EF4-FFF2-40B4-BE49-F238E27FC236}">
                <a16:creationId xmlns:a16="http://schemas.microsoft.com/office/drawing/2014/main" id="{2DF6375C-6C35-40BC-97FE-6174DDBB30B4}"/>
              </a:ext>
            </a:extLst>
          </p:cNvPr>
          <p:cNvSpPr/>
          <p:nvPr/>
        </p:nvSpPr>
        <p:spPr>
          <a:xfrm>
            <a:off x="82618" y="835114"/>
            <a:ext cx="355300" cy="3380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hape 249">
            <a:extLst>
              <a:ext uri="{FF2B5EF4-FFF2-40B4-BE49-F238E27FC236}">
                <a16:creationId xmlns:a16="http://schemas.microsoft.com/office/drawing/2014/main" id="{84DAFD66-13F3-4DF1-AA7B-2B69731FA53A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437918" y="1004123"/>
            <a:ext cx="329745" cy="7398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Cylindre 37">
            <a:extLst>
              <a:ext uri="{FF2B5EF4-FFF2-40B4-BE49-F238E27FC236}">
                <a16:creationId xmlns:a16="http://schemas.microsoft.com/office/drawing/2014/main" id="{A70A4A0F-E59D-4757-8B44-5A12263C14B4}"/>
              </a:ext>
            </a:extLst>
          </p:cNvPr>
          <p:cNvSpPr/>
          <p:nvPr/>
        </p:nvSpPr>
        <p:spPr>
          <a:xfrm>
            <a:off x="375420" y="2406536"/>
            <a:ext cx="355300" cy="3380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Shape 249">
            <a:extLst>
              <a:ext uri="{FF2B5EF4-FFF2-40B4-BE49-F238E27FC236}">
                <a16:creationId xmlns:a16="http://schemas.microsoft.com/office/drawing/2014/main" id="{DD4C9710-2DE6-4361-AD81-048DDF2DDD2C}"/>
              </a:ext>
            </a:extLst>
          </p:cNvPr>
          <p:cNvCxnSpPr>
            <a:cxnSpLocks/>
            <a:stCxn id="38" idx="1"/>
          </p:cNvCxnSpPr>
          <p:nvPr/>
        </p:nvCxnSpPr>
        <p:spPr>
          <a:xfrm flipV="1">
            <a:off x="553070" y="2075705"/>
            <a:ext cx="298828" cy="33083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Cylindre 40">
            <a:extLst>
              <a:ext uri="{FF2B5EF4-FFF2-40B4-BE49-F238E27FC236}">
                <a16:creationId xmlns:a16="http://schemas.microsoft.com/office/drawing/2014/main" id="{683047B3-76EF-4D79-9591-E38D50DDA7E4}"/>
              </a:ext>
            </a:extLst>
          </p:cNvPr>
          <p:cNvSpPr/>
          <p:nvPr/>
        </p:nvSpPr>
        <p:spPr>
          <a:xfrm>
            <a:off x="5991124" y="1990039"/>
            <a:ext cx="355300" cy="3380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hape 249">
            <a:extLst>
              <a:ext uri="{FF2B5EF4-FFF2-40B4-BE49-F238E27FC236}">
                <a16:creationId xmlns:a16="http://schemas.microsoft.com/office/drawing/2014/main" id="{C5384293-8E6D-471A-9512-E3F4AD624C7F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5390551" y="1732975"/>
            <a:ext cx="600573" cy="426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A781E5B-B75C-4850-9FD1-D00CF5CCF431}"/>
              </a:ext>
            </a:extLst>
          </p:cNvPr>
          <p:cNvSpPr txBox="1"/>
          <p:nvPr/>
        </p:nvSpPr>
        <p:spPr>
          <a:xfrm>
            <a:off x="4896901" y="4432377"/>
            <a:ext cx="2335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Store the proof </a:t>
            </a:r>
            <a:r>
              <a:rPr lang="fr-FR" dirty="0" err="1"/>
              <a:t>inside</a:t>
            </a:r>
            <a:r>
              <a:rPr lang="fr-FR" dirty="0"/>
              <a:t> 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40444B-E331-40C2-939B-73EB387A0913}"/>
              </a:ext>
            </a:extLst>
          </p:cNvPr>
          <p:cNvSpPr/>
          <p:nvPr/>
        </p:nvSpPr>
        <p:spPr>
          <a:xfrm>
            <a:off x="5098818" y="4668140"/>
            <a:ext cx="4398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R10"/>
              </a:rPr>
              <a:t>(</a:t>
            </a:r>
            <a:r>
              <a:rPr lang="en-US" dirty="0" err="1">
                <a:latin typeface="CMTI10"/>
              </a:rPr>
              <a:t>queryID</a:t>
            </a:r>
            <a:r>
              <a:rPr lang="en-US" dirty="0">
                <a:latin typeface="CMR10"/>
              </a:rPr>
              <a:t>+</a:t>
            </a:r>
            <a:r>
              <a:rPr lang="en-US" dirty="0">
                <a:latin typeface="CMTI10"/>
              </a:rPr>
              <a:t>"</a:t>
            </a:r>
            <a:r>
              <a:rPr lang="en-US" dirty="0" err="1">
                <a:latin typeface="CMTI10"/>
              </a:rPr>
              <a:t>typeOfProof</a:t>
            </a:r>
            <a:r>
              <a:rPr lang="en-US" dirty="0">
                <a:latin typeface="CMTI10"/>
              </a:rPr>
              <a:t>"</a:t>
            </a:r>
            <a:r>
              <a:rPr lang="en-US" dirty="0">
                <a:latin typeface="CMR10"/>
              </a:rPr>
              <a:t>+identity(</a:t>
            </a:r>
            <a:r>
              <a:rPr lang="en-US" dirty="0">
                <a:latin typeface="CMMI10"/>
              </a:rPr>
              <a:t>server</a:t>
            </a:r>
            <a:r>
              <a:rPr lang="en-US" dirty="0">
                <a:latin typeface="CMR10"/>
              </a:rPr>
              <a:t>)+identity(</a:t>
            </a:r>
            <a:r>
              <a:rPr lang="en-US" dirty="0" err="1">
                <a:latin typeface="CMMI10"/>
              </a:rPr>
              <a:t>vn</a:t>
            </a:r>
            <a:r>
              <a:rPr lang="en-US" dirty="0">
                <a:latin typeface="CMR10"/>
              </a:rPr>
              <a:t>),</a:t>
            </a:r>
            <a:r>
              <a:rPr lang="en-US" dirty="0">
                <a:latin typeface="CMMI10"/>
              </a:rPr>
              <a:t>p1</a:t>
            </a:r>
            <a:r>
              <a:rPr lang="en-US" dirty="0">
                <a:latin typeface="CMR1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135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8" grpId="0" animBg="1"/>
      <p:bldP spid="41" grpId="0" animBg="1"/>
      <p:bldP spid="43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72658-DAF8-4C1A-ADDF-D9BB879E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Block Insertion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0B89D6-07D5-423E-A392-6F5066CE0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all proofs are received or timeout reached: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At the end of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proof, the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VNs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check if more are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(2) If all have been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processed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insertion process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(3) To do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root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first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collects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the bitmaps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all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VNs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fr-FR" dirty="0"/>
          </a:p>
        </p:txBody>
      </p:sp>
      <p:pic>
        <p:nvPicPr>
          <p:cNvPr id="4" name="Shape 245">
            <a:extLst>
              <a:ext uri="{FF2B5EF4-FFF2-40B4-BE49-F238E27FC236}">
                <a16:creationId xmlns:a16="http://schemas.microsoft.com/office/drawing/2014/main" id="{F39D5621-220B-4F7A-8871-9D50C27F871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77745" y="2875555"/>
            <a:ext cx="691715" cy="53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46">
            <a:extLst>
              <a:ext uri="{FF2B5EF4-FFF2-40B4-BE49-F238E27FC236}">
                <a16:creationId xmlns:a16="http://schemas.microsoft.com/office/drawing/2014/main" id="{DCBA0772-797C-40EC-8915-7922EFA3B4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1265" y="2850637"/>
            <a:ext cx="691715" cy="53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47">
            <a:extLst>
              <a:ext uri="{FF2B5EF4-FFF2-40B4-BE49-F238E27FC236}">
                <a16:creationId xmlns:a16="http://schemas.microsoft.com/office/drawing/2014/main" id="{A2E56DA7-775B-4F73-A786-9CD4413DE9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9122" y="3891694"/>
            <a:ext cx="691715" cy="532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hape 248">
            <a:extLst>
              <a:ext uri="{FF2B5EF4-FFF2-40B4-BE49-F238E27FC236}">
                <a16:creationId xmlns:a16="http://schemas.microsoft.com/office/drawing/2014/main" id="{8AC7A4A3-0415-4C7F-9DB2-C4BBB50DEC4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9869460" y="3116666"/>
            <a:ext cx="961805" cy="2491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" name="Shape 249">
            <a:extLst>
              <a:ext uri="{FF2B5EF4-FFF2-40B4-BE49-F238E27FC236}">
                <a16:creationId xmlns:a16="http://schemas.microsoft.com/office/drawing/2014/main" id="{830A015D-A3AA-4049-B513-3497E18484C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0344980" y="3382694"/>
            <a:ext cx="832143" cy="50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" name="Shape 250">
            <a:extLst>
              <a:ext uri="{FF2B5EF4-FFF2-40B4-BE49-F238E27FC236}">
                <a16:creationId xmlns:a16="http://schemas.microsoft.com/office/drawing/2014/main" id="{1A8ED5D2-078E-40A1-8482-D400E687F6C0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9523603" y="3407612"/>
            <a:ext cx="821377" cy="48408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2805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72658-DAF8-4C1A-ADDF-D9BB879E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Block Insertion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0B89D6-07D5-423E-A392-6F5066CE0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all proofs are received or timeout reached: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At the end of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proof, the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VNs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check if more are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(2) If all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proofs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have been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verified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insertion process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(3) To do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 </a:t>
            </a:r>
            <a:r>
              <a:rPr lang="fr-FR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first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collects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the bitmaps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all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VNs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fr-FR" dirty="0"/>
          </a:p>
        </p:txBody>
      </p:sp>
      <p:pic>
        <p:nvPicPr>
          <p:cNvPr id="4" name="Shape 245">
            <a:extLst>
              <a:ext uri="{FF2B5EF4-FFF2-40B4-BE49-F238E27FC236}">
                <a16:creationId xmlns:a16="http://schemas.microsoft.com/office/drawing/2014/main" id="{F39D5621-220B-4F7A-8871-9D50C27F871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77745" y="2875555"/>
            <a:ext cx="691715" cy="53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46">
            <a:extLst>
              <a:ext uri="{FF2B5EF4-FFF2-40B4-BE49-F238E27FC236}">
                <a16:creationId xmlns:a16="http://schemas.microsoft.com/office/drawing/2014/main" id="{DCBA0772-797C-40EC-8915-7922EFA3B4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1265" y="2850637"/>
            <a:ext cx="691715" cy="53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47">
            <a:extLst>
              <a:ext uri="{FF2B5EF4-FFF2-40B4-BE49-F238E27FC236}">
                <a16:creationId xmlns:a16="http://schemas.microsoft.com/office/drawing/2014/main" id="{A2E56DA7-775B-4F73-A786-9CD4413DE9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9122" y="3891694"/>
            <a:ext cx="691715" cy="532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hape 248">
            <a:extLst>
              <a:ext uri="{FF2B5EF4-FFF2-40B4-BE49-F238E27FC236}">
                <a16:creationId xmlns:a16="http://schemas.microsoft.com/office/drawing/2014/main" id="{8AC7A4A3-0415-4C7F-9DB2-C4BBB50DEC4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9869460" y="3116666"/>
            <a:ext cx="961805" cy="2491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" name="Shape 249">
            <a:extLst>
              <a:ext uri="{FF2B5EF4-FFF2-40B4-BE49-F238E27FC236}">
                <a16:creationId xmlns:a16="http://schemas.microsoft.com/office/drawing/2014/main" id="{830A015D-A3AA-4049-B513-3497E18484C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0344980" y="3382694"/>
            <a:ext cx="832143" cy="50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" name="Shape 250">
            <a:extLst>
              <a:ext uri="{FF2B5EF4-FFF2-40B4-BE49-F238E27FC236}">
                <a16:creationId xmlns:a16="http://schemas.microsoft.com/office/drawing/2014/main" id="{1A8ED5D2-078E-40A1-8482-D400E687F6C0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9523603" y="3407612"/>
            <a:ext cx="821377" cy="48408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9AB6562-EF7D-4C1F-AA19-548359BFD5F4}"/>
              </a:ext>
            </a:extLst>
          </p:cNvPr>
          <p:cNvCxnSpPr/>
          <p:nvPr/>
        </p:nvCxnSpPr>
        <p:spPr>
          <a:xfrm>
            <a:off x="9720775" y="3751017"/>
            <a:ext cx="0" cy="863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0B01DA4-1B05-45F8-9A68-6B35A1FF4396}"/>
              </a:ext>
            </a:extLst>
          </p:cNvPr>
          <p:cNvCxnSpPr/>
          <p:nvPr/>
        </p:nvCxnSpPr>
        <p:spPr>
          <a:xfrm>
            <a:off x="9720775" y="4614203"/>
            <a:ext cx="12942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EC80164-698F-4329-8755-1450EEB5FCFD}"/>
              </a:ext>
            </a:extLst>
          </p:cNvPr>
          <p:cNvCxnSpPr/>
          <p:nvPr/>
        </p:nvCxnSpPr>
        <p:spPr>
          <a:xfrm>
            <a:off x="9720775" y="3751017"/>
            <a:ext cx="12942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54BF0BD-90EC-48AD-8122-ADF8EDD9F0FD}"/>
              </a:ext>
            </a:extLst>
          </p:cNvPr>
          <p:cNvCxnSpPr/>
          <p:nvPr/>
        </p:nvCxnSpPr>
        <p:spPr>
          <a:xfrm>
            <a:off x="11015003" y="3751017"/>
            <a:ext cx="0" cy="863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0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72658-DAF8-4C1A-ADDF-D9BB879E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Block Insertion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0B89D6-07D5-423E-A392-6F5066CE0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all proofs are received or timeout reached: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At the end of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proof, the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VNs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check if more are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(2) If all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proofs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have been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verified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insertion process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(3) To do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 </a:t>
            </a:r>
            <a:r>
              <a:rPr lang="fr-FR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first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collects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the bitmaps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all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VNs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0960" indent="0">
              <a:buNone/>
            </a:pPr>
            <a:endParaRPr lang="fr-FR" dirty="0"/>
          </a:p>
        </p:txBody>
      </p:sp>
      <p:pic>
        <p:nvPicPr>
          <p:cNvPr id="4" name="Shape 245">
            <a:extLst>
              <a:ext uri="{FF2B5EF4-FFF2-40B4-BE49-F238E27FC236}">
                <a16:creationId xmlns:a16="http://schemas.microsoft.com/office/drawing/2014/main" id="{F39D5621-220B-4F7A-8871-9D50C27F871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77745" y="2875555"/>
            <a:ext cx="691715" cy="53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46">
            <a:extLst>
              <a:ext uri="{FF2B5EF4-FFF2-40B4-BE49-F238E27FC236}">
                <a16:creationId xmlns:a16="http://schemas.microsoft.com/office/drawing/2014/main" id="{DCBA0772-797C-40EC-8915-7922EFA3B4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1265" y="2850637"/>
            <a:ext cx="691715" cy="53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47">
            <a:extLst>
              <a:ext uri="{FF2B5EF4-FFF2-40B4-BE49-F238E27FC236}">
                <a16:creationId xmlns:a16="http://schemas.microsoft.com/office/drawing/2014/main" id="{A2E56DA7-775B-4F73-A786-9CD4413DE9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9122" y="3891694"/>
            <a:ext cx="691715" cy="532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hape 248">
            <a:extLst>
              <a:ext uri="{FF2B5EF4-FFF2-40B4-BE49-F238E27FC236}">
                <a16:creationId xmlns:a16="http://schemas.microsoft.com/office/drawing/2014/main" id="{8AC7A4A3-0415-4C7F-9DB2-C4BBB50DEC4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9869460" y="3116666"/>
            <a:ext cx="961805" cy="2491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" name="Shape 249">
            <a:extLst>
              <a:ext uri="{FF2B5EF4-FFF2-40B4-BE49-F238E27FC236}">
                <a16:creationId xmlns:a16="http://schemas.microsoft.com/office/drawing/2014/main" id="{830A015D-A3AA-4049-B513-3497E18484C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0344980" y="3382694"/>
            <a:ext cx="832143" cy="50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" name="Shape 250">
            <a:extLst>
              <a:ext uri="{FF2B5EF4-FFF2-40B4-BE49-F238E27FC236}">
                <a16:creationId xmlns:a16="http://schemas.microsoft.com/office/drawing/2014/main" id="{1A8ED5D2-078E-40A1-8482-D400E687F6C0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9523603" y="3407612"/>
            <a:ext cx="821377" cy="48408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EF9DDB2-75A1-4D56-9C9D-783D7D05F8ED}"/>
              </a:ext>
            </a:extLst>
          </p:cNvPr>
          <p:cNvCxnSpPr/>
          <p:nvPr/>
        </p:nvCxnSpPr>
        <p:spPr>
          <a:xfrm>
            <a:off x="9720775" y="3751017"/>
            <a:ext cx="0" cy="863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56BCBC3-0B50-4726-9C14-F359D37FB50E}"/>
              </a:ext>
            </a:extLst>
          </p:cNvPr>
          <p:cNvCxnSpPr/>
          <p:nvPr/>
        </p:nvCxnSpPr>
        <p:spPr>
          <a:xfrm>
            <a:off x="9720775" y="4614203"/>
            <a:ext cx="12942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3720BBC-C3A0-44BD-AD9E-260187CE5D6F}"/>
              </a:ext>
            </a:extLst>
          </p:cNvPr>
          <p:cNvCxnSpPr/>
          <p:nvPr/>
        </p:nvCxnSpPr>
        <p:spPr>
          <a:xfrm>
            <a:off x="9720775" y="3751017"/>
            <a:ext cx="12942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F9098AC-AD75-4D02-8796-0AD745CAE051}"/>
              </a:ext>
            </a:extLst>
          </p:cNvPr>
          <p:cNvCxnSpPr/>
          <p:nvPr/>
        </p:nvCxnSpPr>
        <p:spPr>
          <a:xfrm>
            <a:off x="11015003" y="3751017"/>
            <a:ext cx="0" cy="863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B7DAD704-5809-4794-8593-69E3F96F2B06}"/>
              </a:ext>
            </a:extLst>
          </p:cNvPr>
          <p:cNvSpPr txBox="1"/>
          <p:nvPr/>
        </p:nvSpPr>
        <p:spPr>
          <a:xfrm>
            <a:off x="9045526" y="2546252"/>
            <a:ext cx="1153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Bitmap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EED68E-C12A-4C32-B326-AF3DD28ACD2C}"/>
              </a:ext>
            </a:extLst>
          </p:cNvPr>
          <p:cNvSpPr txBox="1"/>
          <p:nvPr/>
        </p:nvSpPr>
        <p:spPr>
          <a:xfrm>
            <a:off x="10761051" y="2506296"/>
            <a:ext cx="1153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Bitmap 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437FB6-C40C-422C-AF22-33E5FDA046B9}"/>
              </a:ext>
            </a:extLst>
          </p:cNvPr>
          <p:cNvSpPr txBox="1"/>
          <p:nvPr/>
        </p:nvSpPr>
        <p:spPr>
          <a:xfrm>
            <a:off x="9869460" y="4625765"/>
            <a:ext cx="1153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Bitmap 3</a:t>
            </a:r>
          </a:p>
        </p:txBody>
      </p:sp>
    </p:spTree>
    <p:extLst>
      <p:ext uri="{BB962C8B-B14F-4D97-AF65-F5344CB8AC3E}">
        <p14:creationId xmlns:p14="http://schemas.microsoft.com/office/powerpoint/2010/main" val="43045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78 0.0206 L -0.05078 0.0206 C -0.05156 0.02731 -0.05182 0.03449 -0.05312 0.04097 C -0.05377 0.04421 -0.0556 0.0463 -0.05651 0.04931 C -0.05716 0.05116 -0.05716 0.05347 -0.05768 0.05532 C -0.05833 0.05764 -0.05924 0.05949 -0.06002 0.06157 C -0.0612 0.06481 -0.06237 0.06829 -0.06354 0.07176 C -0.06393 0.07523 -0.06432 0.0787 -0.06458 0.08194 C -0.0651 0.08611 -0.06536 0.09028 -0.06575 0.09421 C -0.06588 0.0956 -0.06745 0.10671 -0.0681 0.1088 C -0.06862 0.11042 -0.06966 0.11134 -0.07044 0.11273 L -0.07265 0.1169 L -0.06575 0.22361 L -0.03698 0.34051 L 0.03933 0.34468 " pathEditMode="relative" ptsTypes="AAAAAAAAAA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73 0.03264 L 0.02773 0.03287 C 0.02734 0.05023 0.02747 0.06806 0.02656 0.08588 C 0.02539 0.10787 0.02435 0.08959 0.01953 0.10648 L 0.01732 0.11459 C 0.01693 0.11875 0.01693 0.12292 0.01614 0.12685 C 0.01575 0.12871 0.01432 0.1294 0.0138 0.13102 C 0.01315 0.13287 0.01302 0.13519 0.01263 0.13704 C 0.01224 0.14815 0.01211 0.15903 0.01146 0.16991 C 0.01133 0.17223 0.01107 0.17431 0.01041 0.17616 C 0.00911 0.17917 0.00573 0.18426 0.00573 0.18449 C 0.00482 0.19398 0.00482 0.1963 0.00338 0.20486 C 0.00312 0.20695 0.0026 0.20903 0.00234 0.21088 C 0.00182 0.21366 0.00156 0.21644 0.00117 0.21922 C -0.00013 0.22685 -0.00026 0.22477 -0.00117 0.23357 C -0.00169 0.23843 -0.00196 0.24306 -0.00235 0.24792 C -0.00274 0.26088 -0.00261 0.27408 -0.00352 0.28681 C -0.00365 0.28982 -0.00521 0.29213 -0.00586 0.29514 C -0.00638 0.29838 -0.00651 0.30209 -0.0069 0.30533 C -0.00729 0.30741 -0.00781 0.30949 -0.00807 0.31158 C -0.0086 0.31482 -0.00847 0.31852 -0.00925 0.32176 C -0.01003 0.325 -0.01159 0.32732 -0.01276 0.32986 C -0.01315 0.33195 -0.01341 0.33403 -0.01393 0.33611 C -0.01524 0.3426 -0.01654 0.34861 -0.01849 0.35463 C -0.01914 0.35672 -0.01992 0.3588 -0.02084 0.36065 C -0.02253 0.36435 -0.02435 0.36829 -0.02656 0.37107 C -0.03646 0.38287 -0.02396 0.36875 -0.03347 0.37709 C -0.04349 0.38611 -0.03503 0.38148 -0.04388 0.38542 C -0.04974 0.3956 -0.04115 0.38195 -0.05313 0.39144 C -0.05456 0.3926 -0.05521 0.3963 -0.05651 0.39769 C -0.06771 0.4088 -0.06094 0.39723 -0.06459 0.40394 " pathEditMode="relative" rAng="0" ptsTypes="AAAAAAAAAAAAAAAAAAAAAAAAAAAAA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1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72658-DAF8-4C1A-ADDF-D9BB879E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Block Insertion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0B89D6-07D5-423E-A392-6F5066CE0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all proofs are received or timeout reached: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At the end of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proof, the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VNs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check if more are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(2) If all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proofs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have been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verified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insertion process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(3) To do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 </a:t>
            </a:r>
            <a:r>
              <a:rPr lang="fr-FR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first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collects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the bitmaps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all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VNs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(4)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calls the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Skipchain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service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(5) 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fusing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the bitmaps,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creates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 block and call Insertion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(6) A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run by the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VNs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to check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whether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785" lvl="1" indent="0"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bitmap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appears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or not in the block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inserted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(7) If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succesful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insertion of Genesis block or a Following block</a:t>
            </a:r>
          </a:p>
          <a:p>
            <a:pPr lvl="1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5785" lvl="1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pic>
        <p:nvPicPr>
          <p:cNvPr id="4" name="Shape 245">
            <a:extLst>
              <a:ext uri="{FF2B5EF4-FFF2-40B4-BE49-F238E27FC236}">
                <a16:creationId xmlns:a16="http://schemas.microsoft.com/office/drawing/2014/main" id="{F39D5621-220B-4F7A-8871-9D50C27F871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77745" y="2875555"/>
            <a:ext cx="691715" cy="53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46">
            <a:extLst>
              <a:ext uri="{FF2B5EF4-FFF2-40B4-BE49-F238E27FC236}">
                <a16:creationId xmlns:a16="http://schemas.microsoft.com/office/drawing/2014/main" id="{DCBA0772-797C-40EC-8915-7922EFA3B4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1265" y="2850637"/>
            <a:ext cx="691715" cy="53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47">
            <a:extLst>
              <a:ext uri="{FF2B5EF4-FFF2-40B4-BE49-F238E27FC236}">
                <a16:creationId xmlns:a16="http://schemas.microsoft.com/office/drawing/2014/main" id="{A2E56DA7-775B-4F73-A786-9CD4413DE9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9122" y="3891694"/>
            <a:ext cx="691715" cy="532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hape 248">
            <a:extLst>
              <a:ext uri="{FF2B5EF4-FFF2-40B4-BE49-F238E27FC236}">
                <a16:creationId xmlns:a16="http://schemas.microsoft.com/office/drawing/2014/main" id="{8AC7A4A3-0415-4C7F-9DB2-C4BBB50DEC4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9869460" y="3116666"/>
            <a:ext cx="961805" cy="2491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" name="Shape 249">
            <a:extLst>
              <a:ext uri="{FF2B5EF4-FFF2-40B4-BE49-F238E27FC236}">
                <a16:creationId xmlns:a16="http://schemas.microsoft.com/office/drawing/2014/main" id="{830A015D-A3AA-4049-B513-3497E18484C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0344980" y="3382694"/>
            <a:ext cx="832143" cy="50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" name="Shape 250">
            <a:extLst>
              <a:ext uri="{FF2B5EF4-FFF2-40B4-BE49-F238E27FC236}">
                <a16:creationId xmlns:a16="http://schemas.microsoft.com/office/drawing/2014/main" id="{1A8ED5D2-078E-40A1-8482-D400E687F6C0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9523603" y="3407612"/>
            <a:ext cx="821377" cy="48408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EF9DDB2-75A1-4D56-9C9D-783D7D05F8ED}"/>
              </a:ext>
            </a:extLst>
          </p:cNvPr>
          <p:cNvCxnSpPr/>
          <p:nvPr/>
        </p:nvCxnSpPr>
        <p:spPr>
          <a:xfrm>
            <a:off x="9720775" y="3751017"/>
            <a:ext cx="0" cy="863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56BCBC3-0B50-4726-9C14-F359D37FB50E}"/>
              </a:ext>
            </a:extLst>
          </p:cNvPr>
          <p:cNvCxnSpPr/>
          <p:nvPr/>
        </p:nvCxnSpPr>
        <p:spPr>
          <a:xfrm>
            <a:off x="9720775" y="4614203"/>
            <a:ext cx="12942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3720BBC-C3A0-44BD-AD9E-260187CE5D6F}"/>
              </a:ext>
            </a:extLst>
          </p:cNvPr>
          <p:cNvCxnSpPr/>
          <p:nvPr/>
        </p:nvCxnSpPr>
        <p:spPr>
          <a:xfrm>
            <a:off x="9720775" y="3751017"/>
            <a:ext cx="12942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F9098AC-AD75-4D02-8796-0AD745CAE051}"/>
              </a:ext>
            </a:extLst>
          </p:cNvPr>
          <p:cNvCxnSpPr/>
          <p:nvPr/>
        </p:nvCxnSpPr>
        <p:spPr>
          <a:xfrm>
            <a:off x="11015003" y="3751017"/>
            <a:ext cx="0" cy="863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B7DAD704-5809-4794-8593-69E3F96F2B06}"/>
              </a:ext>
            </a:extLst>
          </p:cNvPr>
          <p:cNvSpPr txBox="1"/>
          <p:nvPr/>
        </p:nvSpPr>
        <p:spPr>
          <a:xfrm>
            <a:off x="9729968" y="4754879"/>
            <a:ext cx="128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Final Bitmap</a:t>
            </a:r>
          </a:p>
        </p:txBody>
      </p:sp>
    </p:spTree>
    <p:extLst>
      <p:ext uri="{BB962C8B-B14F-4D97-AF65-F5344CB8AC3E}">
        <p14:creationId xmlns:p14="http://schemas.microsoft.com/office/powerpoint/2010/main" val="3739606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0C0745-E1B1-4ADD-BBED-0062CE4B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Additional</a:t>
            </a:r>
            <a:r>
              <a:rPr lang="fr-FR" sz="4500" b="0" dirty="0"/>
              <a:t> </a:t>
            </a:r>
            <a:r>
              <a:rPr lang="fr-FR" sz="4500" b="0" dirty="0" err="1"/>
              <a:t>features</a:t>
            </a:r>
            <a:endParaRPr lang="fr-FR" sz="45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9FC970-7D62-4E6C-B0BF-FAC674C49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" indent="0">
              <a:buNone/>
            </a:pPr>
            <a:endParaRPr lang="fr-FR" dirty="0"/>
          </a:p>
          <a:p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processed</a:t>
            </a:r>
            <a:r>
              <a:rPr lang="fr-FR" dirty="0"/>
              <a:t> in </a:t>
            </a:r>
            <a:r>
              <a:rPr lang="fr-FR" dirty="0" err="1"/>
              <a:t>parallel</a:t>
            </a:r>
            <a:endParaRPr lang="fr-FR" dirty="0"/>
          </a:p>
          <a:p>
            <a:pPr marL="60960" indent="0">
              <a:buNone/>
            </a:pPr>
            <a:endParaRPr lang="fr-FR" dirty="0"/>
          </a:p>
          <a:p>
            <a:r>
              <a:rPr lang="fr-FR" dirty="0" err="1"/>
              <a:t>Anyone</a:t>
            </a:r>
            <a:r>
              <a:rPr lang="fr-FR" dirty="0"/>
              <a:t> can </a:t>
            </a:r>
            <a:r>
              <a:rPr lang="fr-FR" dirty="0" err="1"/>
              <a:t>ask</a:t>
            </a:r>
            <a:r>
              <a:rPr lang="fr-FR" dirty="0"/>
              <a:t> to </a:t>
            </a:r>
            <a:r>
              <a:rPr lang="fr-FR" dirty="0" err="1"/>
              <a:t>any</a:t>
            </a:r>
            <a:r>
              <a:rPr lang="fr-FR" dirty="0"/>
              <a:t> VN, </a:t>
            </a:r>
            <a:r>
              <a:rPr lang="fr-FR" dirty="0" err="1"/>
              <a:t>proofs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query</a:t>
            </a:r>
            <a:endParaRPr lang="fr-FR" dirty="0"/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VN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fetches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DB</a:t>
            </a:r>
          </a:p>
          <a:p>
            <a:endParaRPr lang="fr-FR" dirty="0"/>
          </a:p>
          <a:p>
            <a:r>
              <a:rPr lang="fr-FR" dirty="0"/>
              <a:t>Can </a:t>
            </a:r>
            <a:r>
              <a:rPr lang="fr-FR" dirty="0" err="1"/>
              <a:t>ask</a:t>
            </a:r>
            <a:r>
              <a:rPr lang="fr-FR" dirty="0"/>
              <a:t> to the </a:t>
            </a:r>
            <a:r>
              <a:rPr lang="fr-FR" dirty="0" err="1"/>
              <a:t>VNs</a:t>
            </a:r>
            <a:r>
              <a:rPr lang="fr-FR" dirty="0"/>
              <a:t> for the last block or a block </a:t>
            </a:r>
            <a:r>
              <a:rPr lang="fr-FR" dirty="0" err="1"/>
              <a:t>given</a:t>
            </a:r>
            <a:r>
              <a:rPr lang="fr-FR" dirty="0"/>
              <a:t> a </a:t>
            </a:r>
            <a:r>
              <a:rPr lang="fr-FR" dirty="0" err="1"/>
              <a:t>query</a:t>
            </a:r>
            <a:r>
              <a:rPr lang="fr-FR" dirty="0"/>
              <a:t> ID</a:t>
            </a:r>
          </a:p>
          <a:p>
            <a:pPr marL="6096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7998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2D903-1A8C-42CD-B5A8-B86C2621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Evaluation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F60AB2-41DE-465C-AFA9-2956B8FC1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Simulations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Mininet</a:t>
            </a:r>
            <a:r>
              <a:rPr lang="fr-FR" dirty="0"/>
              <a:t>, 5 Servers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1Gbps link , delay of 10ms. 2 two Intel Xeon E5-2680 v3 CPUs with a 2.5GHz frequency, 256GB RAM that supports 24 threads on 12 cores.</a:t>
            </a:r>
          </a:p>
          <a:p>
            <a:pPr lvl="1"/>
            <a:endParaRPr lang="fr-FR" dirty="0"/>
          </a:p>
          <a:p>
            <a:r>
              <a:rPr lang="fr-FR" dirty="0"/>
              <a:t>Variation of DPs, Servers, </a:t>
            </a:r>
            <a:r>
              <a:rPr lang="fr-FR" dirty="0" err="1"/>
              <a:t>VNs</a:t>
            </a:r>
            <a:r>
              <a:rPr lang="fr-FR" dirty="0"/>
              <a:t> and </a:t>
            </a:r>
            <a:r>
              <a:rPr lang="fr-FR" dirty="0" err="1"/>
              <a:t>Threshold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are </a:t>
            </a:r>
            <a:r>
              <a:rPr lang="fr-FR" dirty="0" err="1"/>
              <a:t>fixed</a:t>
            </a:r>
            <a:endParaRPr lang="fr-FR" dirty="0"/>
          </a:p>
          <a:p>
            <a:pPr lvl="1"/>
            <a:r>
              <a:rPr lang="fr-FR" dirty="0"/>
              <a:t>5 Servers CA, 6 </a:t>
            </a:r>
            <a:r>
              <a:rPr lang="fr-FR" dirty="0" err="1"/>
              <a:t>Verifying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 CA</a:t>
            </a:r>
          </a:p>
          <a:p>
            <a:pPr lvl="1"/>
            <a:r>
              <a:rPr lang="fr-FR" dirty="0"/>
              <a:t>10 DPs</a:t>
            </a:r>
          </a:p>
          <a:p>
            <a:pPr lvl="1"/>
            <a:r>
              <a:rPr lang="fr-FR" dirty="0" err="1"/>
              <a:t>Threshold</a:t>
            </a:r>
            <a:r>
              <a:rPr lang="fr-FR" dirty="0"/>
              <a:t> = 1,0</a:t>
            </a:r>
          </a:p>
          <a:p>
            <a:endParaRPr lang="fr-FR" dirty="0"/>
          </a:p>
          <a:p>
            <a:r>
              <a:rPr lang="fr-FR" dirty="0"/>
              <a:t>2 </a:t>
            </a:r>
            <a:r>
              <a:rPr lang="fr-FR" dirty="0" err="1"/>
              <a:t>Queries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executed</a:t>
            </a:r>
            <a:r>
              <a:rPr lang="fr-FR" dirty="0"/>
              <a:t>, and a </a:t>
            </a:r>
            <a:r>
              <a:rPr lang="fr-FR" dirty="0" err="1"/>
              <a:t>GetBlock</a:t>
            </a:r>
            <a:r>
              <a:rPr lang="fr-FR" dirty="0"/>
              <a:t> at the end.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3CE7142-BF08-4C13-A4EF-8F34B155B0DE}"/>
              </a:ext>
            </a:extLst>
          </p:cNvPr>
          <p:cNvSpPr txBox="1"/>
          <p:nvPr/>
        </p:nvSpPr>
        <p:spPr>
          <a:xfrm>
            <a:off x="8298180" y="2729132"/>
            <a:ext cx="3680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ciphertexts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Shuffle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ciphertexts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Key Switch on 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ciphertexts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Range on 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[0,16^16]</a:t>
            </a:r>
          </a:p>
        </p:txBody>
      </p:sp>
    </p:spTree>
    <p:extLst>
      <p:ext uri="{BB962C8B-B14F-4D97-AF65-F5344CB8AC3E}">
        <p14:creationId xmlns:p14="http://schemas.microsoft.com/office/powerpoint/2010/main" val="47647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25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Goals of the Project</a:t>
            </a:r>
            <a:endParaRPr sz="45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36056" y="931069"/>
            <a:ext cx="10904256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16531" marR="0" lvl="0" indent="-2746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ourier New"/>
              <a:buChar char="o"/>
            </a:pPr>
            <a:r>
              <a:rPr lang="fr-FR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fr-FR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fr-FR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</a:t>
            </a:r>
            <a:r>
              <a:rPr lang="fr-FR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Distributed </a:t>
            </a:r>
            <a:r>
              <a:rPr lang="fr-FR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Ledger</a:t>
            </a:r>
            <a:r>
              <a:rPr lang="fr-FR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containing</a:t>
            </a:r>
            <a:r>
              <a:rPr lang="fr-FR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the information to </a:t>
            </a:r>
            <a:r>
              <a:rPr lang="fr-FR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</a:t>
            </a:r>
            <a:r>
              <a:rPr lang="fr-FR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fr-FR" sz="2200" b="1" dirty="0" err="1"/>
              <a:t>p</a:t>
            </a:r>
            <a:r>
              <a:rPr lang="fr-FR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roofs</a:t>
            </a:r>
            <a:r>
              <a:rPr lang="fr-FR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computed</a:t>
            </a:r>
            <a:r>
              <a:rPr lang="fr-FR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a Distributed Data Sharing system (</a:t>
            </a:r>
            <a:r>
              <a:rPr lang="fr-FR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UnLynx</a:t>
            </a:r>
            <a:r>
              <a:rPr lang="fr-FR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2200" dirty="0"/>
          </a:p>
          <a:p>
            <a:pPr marL="685817" marR="0" lvl="1" indent="-263776" algn="l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Calibri"/>
              <a:buChar char="–"/>
            </a:pP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fr-FR" sz="2300" dirty="0" err="1">
                <a:latin typeface="Calibri"/>
                <a:ea typeface="Calibri"/>
                <a:cs typeface="Calibri"/>
                <a:sym typeface="Calibri"/>
              </a:rPr>
              <a:t>guarantee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30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correctness</a:t>
            </a:r>
            <a:r>
              <a:rPr lang="fr-FR" sz="230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30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fr-FR" sz="230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fr-FR" sz="230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robustness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computations. </a:t>
            </a:r>
            <a:r>
              <a:rPr lang="fr-FR" sz="23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Verifiable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fr-FR" sz="23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anyone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 via a 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</a:t>
            </a:r>
            <a:r>
              <a:rPr lang="fr-FR" sz="23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Ledger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(immutable inse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rtion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553486" marR="0" lvl="1" indent="0" algn="l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endParaRPr sz="2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17" marR="0" lvl="1" indent="-263776" algn="l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Calibri"/>
              <a:buChar char="–"/>
            </a:pP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fr-FR" sz="2300" dirty="0" err="1">
                <a:latin typeface="Calibri"/>
                <a:ea typeface="Calibri"/>
                <a:cs typeface="Calibri"/>
                <a:sym typeface="Calibri"/>
              </a:rPr>
              <a:t>way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fr-FR" sz="2300" dirty="0" err="1">
                <a:latin typeface="Calibri"/>
                <a:ea typeface="Calibri"/>
                <a:cs typeface="Calibri"/>
                <a:sym typeface="Calibri"/>
              </a:rPr>
              <a:t>implement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 the blockchain in the data sharing system </a:t>
            </a:r>
            <a:r>
              <a:rPr lang="fr-FR" sz="2300" dirty="0" err="1"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 lang="fr-FR" sz="23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17" marR="0" lvl="1" indent="-263776" algn="l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Calibri"/>
              <a:buChar char="–"/>
            </a:pPr>
            <a:endParaRPr sz="23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16" marR="0" lvl="1" indent="-263775" algn="l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Calibri"/>
              <a:buChar char="–"/>
            </a:pPr>
            <a:r>
              <a:rPr lang="fr-FR" sz="23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Service </a:t>
            </a:r>
            <a:r>
              <a:rPr lang="fr-FR" sz="23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3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Blockchain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23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</a:t>
            </a:r>
            <a:r>
              <a:rPr lang="fr-FR" sz="23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3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3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2300" dirty="0" err="1">
                <a:latin typeface="Calibri"/>
                <a:ea typeface="Calibri"/>
                <a:cs typeface="Calibri"/>
                <a:sym typeface="Calibri"/>
              </a:rPr>
              <a:t>Skipchain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3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16" marR="0" lvl="1" indent="-263775" algn="l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Calibri"/>
              <a:buChar char="–"/>
            </a:pPr>
            <a:r>
              <a:rPr lang="fr-FR" sz="23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fr-FR" sz="23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3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3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collects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r-FR" sz="23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verifies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proof and </a:t>
            </a:r>
            <a:r>
              <a:rPr lang="fr-FR" sz="23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</a:t>
            </a:r>
            <a:r>
              <a:rPr lang="fr-FR" sz="23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block.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460"/>
              </a:spcBef>
              <a:spcAft>
                <a:spcPts val="0"/>
              </a:spcAft>
              <a:buNone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685816" marR="0" lvl="1" indent="-278380" algn="l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alibri"/>
              <a:buChar char="–"/>
            </a:pPr>
            <a:r>
              <a:rPr lang="fr-FR" sz="2300" dirty="0" err="1"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 the performances of the </a:t>
            </a:r>
            <a:r>
              <a:rPr lang="fr-FR" sz="2300" dirty="0" err="1">
                <a:latin typeface="Calibri"/>
                <a:ea typeface="Calibri"/>
                <a:cs typeface="Calibri"/>
                <a:sym typeface="Calibri"/>
              </a:rPr>
              <a:t>implemented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 system.</a:t>
            </a:r>
            <a:endParaRPr sz="26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17" marR="0" lvl="1" indent="-11518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340"/>
              <a:buFont typeface="Arial"/>
              <a:buNone/>
            </a:pPr>
            <a:endParaRPr sz="26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17" marR="0" lvl="1" indent="-132331" algn="l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95512-3094-46AD-AF9D-3F558617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Variation </a:t>
            </a:r>
            <a:r>
              <a:rPr lang="fr-FR" sz="4500" b="0" dirty="0" err="1"/>
              <a:t>with</a:t>
            </a:r>
            <a:r>
              <a:rPr lang="fr-FR" sz="4500" b="0" dirty="0"/>
              <a:t> DPs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90DE43-DD1A-4478-919E-DE4A1EEF4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growth</a:t>
            </a:r>
            <a:endParaRPr lang="fr-FR" dirty="0"/>
          </a:p>
          <a:p>
            <a:endParaRPr lang="fr-FR" dirty="0"/>
          </a:p>
          <a:p>
            <a:r>
              <a:rPr lang="fr-FR" dirty="0"/>
              <a:t>For 100 DPs by Server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No-Range = 11 seconds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1 Range = 13 seconds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3 Ranges = 17 seconds</a:t>
            </a:r>
          </a:p>
          <a:p>
            <a:endParaRPr lang="fr-FR" dirty="0"/>
          </a:p>
          <a:p>
            <a:r>
              <a:rPr lang="fr-FR" dirty="0" err="1"/>
              <a:t>Verification</a:t>
            </a:r>
            <a:r>
              <a:rPr lang="fr-FR" dirty="0"/>
              <a:t> </a:t>
            </a:r>
            <a:r>
              <a:rPr lang="fr-FR" dirty="0" err="1"/>
              <a:t>Efficiently</a:t>
            </a:r>
            <a:r>
              <a:rPr lang="fr-FR" dirty="0"/>
              <a:t> </a:t>
            </a:r>
          </a:p>
          <a:p>
            <a:pPr marL="60960" indent="0">
              <a:buNone/>
            </a:pPr>
            <a:r>
              <a:rPr lang="fr-FR" dirty="0"/>
              <a:t>     </a:t>
            </a:r>
            <a:r>
              <a:rPr lang="fr-FR" dirty="0" err="1"/>
              <a:t>Parallelized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79637A17-CEDC-415D-B586-0A45D7180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253727"/>
              </p:ext>
            </p:extLst>
          </p:nvPr>
        </p:nvGraphicFramePr>
        <p:xfrm>
          <a:off x="5360848" y="623979"/>
          <a:ext cx="6831152" cy="556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Acrobat Document" r:id="rId4" imgW="9601018" imgH="8229410" progId="AcroExch.Document.DC">
                  <p:embed/>
                </p:oleObj>
              </mc:Choice>
              <mc:Fallback>
                <p:oleObj name="Acrobat Document" r:id="rId4" imgW="9601018" imgH="822941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60848" y="623979"/>
                        <a:ext cx="6831152" cy="5567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787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54CE2-1011-4728-9040-D028EA53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Variation </a:t>
            </a:r>
            <a:r>
              <a:rPr lang="fr-FR" sz="4500" b="0" dirty="0" err="1"/>
              <a:t>with</a:t>
            </a:r>
            <a:r>
              <a:rPr lang="fr-FR" sz="4500" b="0" dirty="0"/>
              <a:t> Servers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11970B-4697-4F57-AF8C-93314B0CF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Range time </a:t>
            </a:r>
            <a:r>
              <a:rPr lang="fr-FR" dirty="0" err="1"/>
              <a:t>stays</a:t>
            </a:r>
            <a:r>
              <a:rPr lang="fr-FR" dirty="0"/>
              <a:t> constant</a:t>
            </a:r>
          </a:p>
          <a:p>
            <a:endParaRPr lang="fr-FR" dirty="0"/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Growth</a:t>
            </a:r>
            <a:endParaRPr lang="fr-FR" dirty="0"/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30 vs 50 servers</a:t>
            </a:r>
          </a:p>
          <a:p>
            <a:pPr lvl="2"/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Shuffle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2 seconds vs 4 seconds</a:t>
            </a:r>
          </a:p>
          <a:p>
            <a:pPr lvl="2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Key Switch 1 second vs 2 seconds</a:t>
            </a:r>
          </a:p>
          <a:p>
            <a:endParaRPr lang="fr-FR" dirty="0"/>
          </a:p>
          <a:p>
            <a:r>
              <a:rPr lang="fr-FR" dirty="0" err="1"/>
              <a:t>Util</a:t>
            </a:r>
            <a:r>
              <a:rPr lang="fr-FR" dirty="0"/>
              <a:t> = </a:t>
            </a:r>
            <a:r>
              <a:rPr lang="fr-FR" dirty="0" err="1"/>
              <a:t>Operation</a:t>
            </a:r>
            <a:r>
              <a:rPr lang="fr-FR" dirty="0"/>
              <a:t> of </a:t>
            </a:r>
            <a:r>
              <a:rPr lang="fr-FR" dirty="0" err="1"/>
              <a:t>Skipchain</a:t>
            </a:r>
            <a:endParaRPr lang="fr-FR" dirty="0"/>
          </a:p>
          <a:p>
            <a:pPr lvl="1"/>
            <a:r>
              <a:rPr lang="fr-FR" dirty="0"/>
              <a:t>Insertion</a:t>
            </a:r>
          </a:p>
          <a:p>
            <a:pPr lvl="1"/>
            <a:r>
              <a:rPr lang="fr-FR" dirty="0"/>
              <a:t>Bitmap Collection</a:t>
            </a:r>
          </a:p>
          <a:p>
            <a:pPr lvl="1"/>
            <a:r>
              <a:rPr lang="fr-FR" dirty="0" err="1"/>
              <a:t>Get</a:t>
            </a:r>
            <a:r>
              <a:rPr lang="fr-FR" dirty="0"/>
              <a:t> Block</a:t>
            </a:r>
          </a:p>
          <a:p>
            <a:pPr lvl="1"/>
            <a:r>
              <a:rPr lang="fr-FR" dirty="0"/>
              <a:t>0,1 seconds, not a </a:t>
            </a:r>
            <a:r>
              <a:rPr lang="fr-FR" dirty="0" err="1"/>
              <a:t>bottleneck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94A9D2A4-DCF7-41C0-A52C-7AAA91F7E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434680"/>
              </p:ext>
            </p:extLst>
          </p:nvPr>
        </p:nvGraphicFramePr>
        <p:xfrm>
          <a:off x="5418138" y="698500"/>
          <a:ext cx="6537642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Acrobat Document" r:id="rId3" imgW="9601018" imgH="8229410" progId="AcroExch.Document.DC">
                  <p:embed/>
                </p:oleObj>
              </mc:Choice>
              <mc:Fallback>
                <p:oleObj name="Acrobat Document" r:id="rId3" imgW="9601018" imgH="822941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8138" y="698500"/>
                        <a:ext cx="6537642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643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63EC0-BE2A-48BD-A6F2-43AF05DD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Variation </a:t>
            </a:r>
            <a:r>
              <a:rPr lang="fr-FR" sz="4500" b="0" dirty="0" err="1"/>
              <a:t>with</a:t>
            </a:r>
            <a:r>
              <a:rPr lang="fr-FR" sz="4500" b="0" dirty="0"/>
              <a:t> </a:t>
            </a:r>
            <a:r>
              <a:rPr lang="fr-FR" sz="4500" b="0" dirty="0" err="1"/>
              <a:t>Verifying</a:t>
            </a:r>
            <a:r>
              <a:rPr lang="fr-FR" sz="4500" b="0" dirty="0"/>
              <a:t> </a:t>
            </a:r>
            <a:r>
              <a:rPr lang="fr-FR" sz="4500" b="0" dirty="0" err="1"/>
              <a:t>Nodes</a:t>
            </a:r>
            <a:endParaRPr lang="fr-FR" sz="45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D0A386-9CE6-4EE8-8831-5D536AA31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VNs</a:t>
            </a:r>
            <a:r>
              <a:rPr lang="fr-FR" dirty="0"/>
              <a:t> variation change the</a:t>
            </a:r>
          </a:p>
          <a:p>
            <a:pPr marL="60960" indent="0">
              <a:buNone/>
            </a:pPr>
            <a:r>
              <a:rPr lang="fr-FR" dirty="0"/>
              <a:t>    </a:t>
            </a:r>
            <a:r>
              <a:rPr lang="fr-FR" dirty="0" err="1"/>
              <a:t>Skipchain</a:t>
            </a:r>
            <a:r>
              <a:rPr lang="fr-FR" dirty="0"/>
              <a:t> </a:t>
            </a:r>
            <a:r>
              <a:rPr lang="fr-FR" dirty="0" err="1"/>
              <a:t>operations</a:t>
            </a:r>
            <a:endParaRPr lang="fr-FR" dirty="0"/>
          </a:p>
          <a:p>
            <a:endParaRPr lang="fr-FR" dirty="0"/>
          </a:p>
          <a:p>
            <a:r>
              <a:rPr lang="fr-FR" dirty="0"/>
              <a:t>Genesis Insertion </a:t>
            </a:r>
            <a:r>
              <a:rPr lang="fr-FR" dirty="0" err="1"/>
              <a:t>grows</a:t>
            </a:r>
            <a:r>
              <a:rPr lang="fr-FR" dirty="0"/>
              <a:t> </a:t>
            </a:r>
            <a:r>
              <a:rPr lang="fr-FR" dirty="0" err="1"/>
              <a:t>linearly</a:t>
            </a:r>
            <a:endParaRPr lang="fr-FR" dirty="0"/>
          </a:p>
          <a:p>
            <a:pPr lvl="1"/>
            <a:r>
              <a:rPr lang="fr-FR" dirty="0" err="1"/>
              <a:t>Same</a:t>
            </a:r>
            <a:r>
              <a:rPr lang="fr-FR" dirty="0"/>
              <a:t> for </a:t>
            </a:r>
            <a:r>
              <a:rPr lang="fr-FR" dirty="0" err="1"/>
              <a:t>Collect</a:t>
            </a:r>
            <a:r>
              <a:rPr lang="fr-FR" dirty="0"/>
              <a:t> Bitmap</a:t>
            </a:r>
          </a:p>
          <a:p>
            <a:pPr marL="60960" indent="0">
              <a:buNone/>
            </a:pPr>
            <a:endParaRPr lang="fr-FR" dirty="0"/>
          </a:p>
          <a:p>
            <a:r>
              <a:rPr lang="fr-FR" dirty="0" err="1"/>
              <a:t>Getblock</a:t>
            </a:r>
            <a:r>
              <a:rPr lang="fr-FR" dirty="0"/>
              <a:t> </a:t>
            </a:r>
            <a:r>
              <a:rPr lang="fr-FR" dirty="0" err="1"/>
              <a:t>almost</a:t>
            </a:r>
            <a:r>
              <a:rPr lang="fr-FR" dirty="0"/>
              <a:t> constant</a:t>
            </a:r>
          </a:p>
          <a:p>
            <a:pPr lvl="1"/>
            <a:r>
              <a:rPr lang="fr-FR" dirty="0"/>
              <a:t>0,0112 for 6 vs 0,0125 for 10</a:t>
            </a:r>
          </a:p>
          <a:p>
            <a:pPr marL="565785" lvl="1" indent="0">
              <a:buNone/>
            </a:pPr>
            <a:endParaRPr lang="fr-FR" dirty="0"/>
          </a:p>
          <a:p>
            <a:pPr marL="6096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91A8DFD6-5024-4B08-B6B2-283A231B93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190594"/>
              </p:ext>
            </p:extLst>
          </p:nvPr>
        </p:nvGraphicFramePr>
        <p:xfrm>
          <a:off x="5509895" y="694604"/>
          <a:ext cx="6682105" cy="542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Acrobat Document" r:id="rId3" imgW="9601018" imgH="8229410" progId="AcroExch.Document.DC">
                  <p:embed/>
                </p:oleObj>
              </mc:Choice>
              <mc:Fallback>
                <p:oleObj name="Acrobat Document" r:id="rId3" imgW="9601018" imgH="822941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9895" y="694604"/>
                        <a:ext cx="6682105" cy="5426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765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F8AD1-04C3-424E-A756-925A1ADA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Variation </a:t>
            </a:r>
            <a:r>
              <a:rPr lang="fr-FR" sz="4500" b="0" dirty="0" err="1"/>
              <a:t>with</a:t>
            </a:r>
            <a:r>
              <a:rPr lang="fr-FR" sz="4500" b="0" dirty="0"/>
              <a:t> </a:t>
            </a:r>
            <a:r>
              <a:rPr lang="fr-FR" sz="4500" b="0" dirty="0" err="1"/>
              <a:t>Threshold</a:t>
            </a:r>
            <a:endParaRPr lang="fr-FR" sz="45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92CF0A-8F7D-444A-9372-6DC9AF2C9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growth</a:t>
            </a:r>
            <a:r>
              <a:rPr lang="fr-FR" dirty="0"/>
              <a:t> for </a:t>
            </a:r>
            <a:r>
              <a:rPr lang="fr-FR" dirty="0" err="1"/>
              <a:t>everything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Skipchain</a:t>
            </a:r>
            <a:r>
              <a:rPr lang="fr-FR" dirty="0"/>
              <a:t> </a:t>
            </a:r>
            <a:r>
              <a:rPr lang="fr-FR" dirty="0" err="1"/>
              <a:t>operations</a:t>
            </a:r>
            <a:endParaRPr lang="fr-FR" dirty="0"/>
          </a:p>
          <a:p>
            <a:endParaRPr lang="fr-FR" dirty="0"/>
          </a:p>
          <a:p>
            <a:r>
              <a:rPr lang="fr-FR" dirty="0"/>
              <a:t>0.2 vs 0.8 </a:t>
            </a:r>
            <a:r>
              <a:rPr lang="fr-FR" dirty="0" err="1"/>
              <a:t>Threshold</a:t>
            </a:r>
            <a:endParaRPr lang="fr-FR" dirty="0"/>
          </a:p>
          <a:p>
            <a:pPr lvl="1"/>
            <a:r>
              <a:rPr lang="fr-FR" dirty="0"/>
              <a:t>0.704 vs 0.752 Range</a:t>
            </a:r>
          </a:p>
          <a:p>
            <a:pPr lvl="1"/>
            <a:r>
              <a:rPr lang="fr-FR" dirty="0"/>
              <a:t>0.346 vs 0.357 </a:t>
            </a:r>
            <a:r>
              <a:rPr lang="fr-FR" dirty="0" err="1"/>
              <a:t>Aggregation</a:t>
            </a:r>
            <a:endParaRPr lang="fr-FR" dirty="0"/>
          </a:p>
          <a:p>
            <a:pPr lvl="1"/>
            <a:r>
              <a:rPr lang="fr-FR" dirty="0"/>
              <a:t>0.5 vs 1.5 </a:t>
            </a:r>
            <a:r>
              <a:rPr lang="fr-FR" dirty="0" err="1"/>
              <a:t>Shuffle</a:t>
            </a:r>
            <a:endParaRPr lang="fr-FR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D71C9324-AD7C-483D-93DB-26BD65974A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154618"/>
              </p:ext>
            </p:extLst>
          </p:nvPr>
        </p:nvGraphicFramePr>
        <p:xfrm>
          <a:off x="5218887" y="698500"/>
          <a:ext cx="6576873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Acrobat Document" r:id="rId4" imgW="9601018" imgH="8229410" progId="AcroExch.Document.DC">
                  <p:embed/>
                </p:oleObj>
              </mc:Choice>
              <mc:Fallback>
                <p:oleObj name="Acrobat Document" r:id="rId4" imgW="9601018" imgH="822941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8887" y="698500"/>
                        <a:ext cx="6576873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799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55D07-479B-4B75-A808-02F25027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/>
              <a:t>Proof sizes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5B25D1-F5FE-4226-94E4-D4EE34302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information for all Proof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Signature </a:t>
            </a:r>
            <a:r>
              <a:rPr lang="fr-FR" dirty="0" err="1"/>
              <a:t>always</a:t>
            </a:r>
            <a:endParaRPr lang="fr-FR" dirty="0"/>
          </a:p>
          <a:p>
            <a:pPr marL="60960" indent="0">
              <a:buNone/>
            </a:pPr>
            <a:r>
              <a:rPr lang="fr-FR" dirty="0"/>
              <a:t>     96 bytes,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identity</a:t>
            </a:r>
            <a:endParaRPr lang="fr-FR" dirty="0"/>
          </a:p>
          <a:p>
            <a:pPr marL="60960" indent="0">
              <a:buNone/>
            </a:pPr>
            <a:r>
              <a:rPr lang="fr-FR" dirty="0"/>
              <a:t>     (of the </a:t>
            </a:r>
            <a:r>
              <a:rPr lang="fr-FR" dirty="0" err="1"/>
              <a:t>sender</a:t>
            </a:r>
            <a:r>
              <a:rPr lang="fr-FR" dirty="0"/>
              <a:t>)</a:t>
            </a:r>
          </a:p>
          <a:p>
            <a:pPr marL="60960" indent="0">
              <a:buNone/>
            </a:pPr>
            <a:endParaRPr lang="fr-FR" dirty="0"/>
          </a:p>
          <a:p>
            <a:r>
              <a:rPr lang="fr-FR" dirty="0"/>
              <a:t>Range proof are large due to </a:t>
            </a:r>
            <a:r>
              <a:rPr lang="fr-FR" dirty="0" err="1"/>
              <a:t>Pairing</a:t>
            </a:r>
            <a:r>
              <a:rPr lang="fr-FR" dirty="0"/>
              <a:t> Points!</a:t>
            </a:r>
          </a:p>
          <a:p>
            <a:endParaRPr lang="fr-FR" dirty="0"/>
          </a:p>
          <a:p>
            <a:r>
              <a:rPr lang="fr-FR" dirty="0" err="1"/>
              <a:t>Request</a:t>
            </a:r>
            <a:r>
              <a:rPr lang="fr-FR" dirty="0"/>
              <a:t> information </a:t>
            </a:r>
            <a:r>
              <a:rPr lang="fr-FR" dirty="0" err="1"/>
              <a:t>small</a:t>
            </a:r>
            <a:endParaRPr lang="fr-FR" dirty="0"/>
          </a:p>
          <a:p>
            <a:pPr marL="60960" indent="0">
              <a:buNone/>
            </a:pPr>
            <a:r>
              <a:rPr lang="fr-FR" dirty="0"/>
              <a:t>    (</a:t>
            </a:r>
            <a:r>
              <a:rPr lang="fr-FR" dirty="0" err="1"/>
              <a:t>around</a:t>
            </a:r>
            <a:r>
              <a:rPr lang="fr-FR" dirty="0"/>
              <a:t> 400 bytes).</a:t>
            </a:r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BB9D504-593D-4B47-A1E3-CDE60FBB9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249359"/>
              </p:ext>
            </p:extLst>
          </p:nvPr>
        </p:nvGraphicFramePr>
        <p:xfrm>
          <a:off x="4526280" y="1805940"/>
          <a:ext cx="73753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434">
                  <a:extLst>
                    <a:ext uri="{9D8B030D-6E8A-4147-A177-3AD203B41FA5}">
                      <a16:colId xmlns:a16="http://schemas.microsoft.com/office/drawing/2014/main" val="1589655602"/>
                    </a:ext>
                  </a:extLst>
                </a:gridCol>
                <a:gridCol w="2458434">
                  <a:extLst>
                    <a:ext uri="{9D8B030D-6E8A-4147-A177-3AD203B41FA5}">
                      <a16:colId xmlns:a16="http://schemas.microsoft.com/office/drawing/2014/main" val="1016697995"/>
                    </a:ext>
                  </a:extLst>
                </a:gridCol>
                <a:gridCol w="2458434">
                  <a:extLst>
                    <a:ext uri="{9D8B030D-6E8A-4147-A177-3AD203B41FA5}">
                      <a16:colId xmlns:a16="http://schemas.microsoft.com/office/drawing/2014/main" val="1288506580"/>
                    </a:ext>
                  </a:extLst>
                </a:gridCol>
              </a:tblGrid>
              <a:tr h="32169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Type of Proof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Size of Proof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Size of </a:t>
                      </a:r>
                      <a:r>
                        <a:rPr lang="fr-FR" sz="1800" dirty="0" err="1"/>
                        <a:t>Request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503420"/>
                  </a:ext>
                </a:extLst>
              </a:tr>
              <a:tr h="32169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Range Proof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45 568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45 976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14815"/>
                  </a:ext>
                </a:extLst>
              </a:tr>
              <a:tr h="32169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Shuffling</a:t>
                      </a:r>
                      <a:r>
                        <a:rPr lang="fr-FR" sz="1800" dirty="0"/>
                        <a:t> </a:t>
                      </a:r>
                      <a:r>
                        <a:rPr lang="fr-FR" sz="1800" dirty="0" err="1"/>
                        <a:t>Poof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8 518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8 926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44109"/>
                  </a:ext>
                </a:extLst>
              </a:tr>
              <a:tr h="32169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 </a:t>
                      </a:r>
                      <a:r>
                        <a:rPr lang="fr-FR" sz="1800" dirty="0" err="1"/>
                        <a:t>Aggregation</a:t>
                      </a:r>
                      <a:r>
                        <a:rPr lang="fr-FR" sz="1800" dirty="0"/>
                        <a:t> Proof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3 934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4 386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06255"/>
                  </a:ext>
                </a:extLst>
              </a:tr>
              <a:tr h="32169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Key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1 331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1 739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457192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95BF85AF-6A47-44F1-9CBB-9CD663CDCC73}"/>
              </a:ext>
            </a:extLst>
          </p:cNvPr>
          <p:cNvSpPr txBox="1"/>
          <p:nvPr/>
        </p:nvSpPr>
        <p:spPr>
          <a:xfrm>
            <a:off x="8511540" y="4289306"/>
            <a:ext cx="3680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of 5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Shuffle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of 8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ciphertexts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Key Switch on 2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ciphertexts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Range on 1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[0,16^16]</a:t>
            </a:r>
          </a:p>
        </p:txBody>
      </p:sp>
    </p:spTree>
    <p:extLst>
      <p:ext uri="{BB962C8B-B14F-4D97-AF65-F5344CB8AC3E}">
        <p14:creationId xmlns:p14="http://schemas.microsoft.com/office/powerpoint/2010/main" val="1455042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400" cy="4953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0" dirty="0"/>
              <a:t>Conclusions</a:t>
            </a:r>
            <a:endParaRPr sz="4500" b="0" dirty="0"/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36056" y="931069"/>
            <a:ext cx="10904400" cy="49530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defTabSz="914400"/>
            <a:r>
              <a:rPr lang="fr-FR" sz="2500" dirty="0"/>
              <a:t>New </a:t>
            </a:r>
            <a:r>
              <a:rPr lang="fr-FR" sz="2500" dirty="0" err="1"/>
              <a:t>decentralized</a:t>
            </a:r>
            <a:r>
              <a:rPr lang="fr-FR" sz="2500" dirty="0"/>
              <a:t> data sharing system </a:t>
            </a:r>
            <a:r>
              <a:rPr lang="fr-FR" sz="2500" dirty="0" err="1"/>
              <a:t>based</a:t>
            </a:r>
            <a:r>
              <a:rPr lang="fr-FR" sz="2500" dirty="0"/>
              <a:t> on </a:t>
            </a:r>
            <a:r>
              <a:rPr lang="fr-FR" sz="2500" dirty="0" err="1"/>
              <a:t>Unlynx</a:t>
            </a:r>
            <a:endParaRPr lang="fr-FR" sz="2500" dirty="0"/>
          </a:p>
          <a:p>
            <a:pPr lvl="1" defTabSz="914400"/>
            <a:r>
              <a:rPr lang="en-US" sz="2400" dirty="0"/>
              <a:t>Stronger Threat Model</a:t>
            </a:r>
          </a:p>
          <a:p>
            <a:pPr lvl="1" defTabSz="914400"/>
            <a:r>
              <a:rPr lang="fr-FR" sz="2200" dirty="0"/>
              <a:t>More Operations</a:t>
            </a:r>
          </a:p>
          <a:p>
            <a:pPr defTabSz="914400"/>
            <a:r>
              <a:rPr lang="fr-FR" sz="2500" dirty="0" err="1"/>
              <a:t>What</a:t>
            </a:r>
            <a:r>
              <a:rPr lang="fr-FR" sz="2500" dirty="0"/>
              <a:t> has been </a:t>
            </a:r>
            <a:r>
              <a:rPr lang="fr-FR" sz="2500" dirty="0" err="1"/>
              <a:t>done</a:t>
            </a:r>
            <a:r>
              <a:rPr lang="fr-FR" sz="2500" dirty="0"/>
              <a:t>:</a:t>
            </a:r>
          </a:p>
          <a:p>
            <a:pPr marL="685817" lvl="1" indent="-263776">
              <a:spcBef>
                <a:spcPts val="460"/>
              </a:spcBef>
              <a:buSzPts val="2070"/>
              <a:buFont typeface="Calibri"/>
              <a:buChar char="–"/>
            </a:pPr>
            <a:r>
              <a:rPr lang="en-US" sz="23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Deploy a Ledger to ensure </a:t>
            </a:r>
            <a:r>
              <a:rPr lang="en-US" sz="2300" i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correctness</a:t>
            </a:r>
            <a:r>
              <a:rPr lang="en-US" sz="23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and </a:t>
            </a:r>
            <a:r>
              <a:rPr lang="en-US" sz="2300" i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robustness</a:t>
            </a:r>
            <a:r>
              <a:rPr lang="en-US" sz="23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of computations done by another CA.</a:t>
            </a:r>
          </a:p>
          <a:p>
            <a:pPr marL="685817" lvl="1" indent="-263776">
              <a:spcBef>
                <a:spcPts val="460"/>
              </a:spcBef>
              <a:buSzPts val="2070"/>
              <a:buFont typeface="Calibri"/>
              <a:buChar char="–"/>
            </a:pPr>
            <a:r>
              <a:rPr lang="en-US" sz="23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Propose a way to insert the blockchain inside the data sharing system</a:t>
            </a:r>
          </a:p>
          <a:p>
            <a:pPr marL="685816" lvl="1" indent="-263775">
              <a:spcBef>
                <a:spcPts val="460"/>
              </a:spcBef>
              <a:buSzPts val="2070"/>
              <a:buFont typeface="Calibri"/>
              <a:buChar char="–"/>
            </a:pPr>
            <a:r>
              <a:rPr lang="en-US" sz="23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Implement the Service that handles the Blockchain, based on the already existing implementation, </a:t>
            </a:r>
            <a:r>
              <a:rPr lang="en-US" sz="2300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Skipchain</a:t>
            </a:r>
            <a:r>
              <a:rPr lang="en-US" sz="23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</a:p>
          <a:p>
            <a:pPr marL="685816" lvl="1" indent="-263775">
              <a:spcBef>
                <a:spcPts val="460"/>
              </a:spcBef>
              <a:buSzPts val="2070"/>
              <a:buFont typeface="Calibri"/>
              <a:buChar char="–"/>
            </a:pPr>
            <a:r>
              <a:rPr lang="en-US" sz="23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Implement the protocol that collects, verifies proof and creates a block.</a:t>
            </a:r>
          </a:p>
          <a:p>
            <a:pPr marL="685816" lvl="1" indent="-278380">
              <a:spcBef>
                <a:spcPts val="460"/>
              </a:spcBef>
              <a:buSzPts val="2300"/>
              <a:buFont typeface="Calibri"/>
              <a:buChar char="–"/>
            </a:pPr>
            <a:r>
              <a:rPr lang="en-US" sz="23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Evaluate the performances of the implemented system.</a:t>
            </a:r>
            <a:endParaRPr lang="en-US" sz="26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4" name="Graphique 3" descr="Coche">
            <a:extLst>
              <a:ext uri="{FF2B5EF4-FFF2-40B4-BE49-F238E27FC236}">
                <a16:creationId xmlns:a16="http://schemas.microsoft.com/office/drawing/2014/main" id="{1076D0A4-7204-4D2C-8A78-DD2F5870A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4625" y="3001951"/>
            <a:ext cx="405618" cy="405618"/>
          </a:xfrm>
          <a:prstGeom prst="rect">
            <a:avLst/>
          </a:prstGeom>
        </p:spPr>
      </p:pic>
      <p:pic>
        <p:nvPicPr>
          <p:cNvPr id="5" name="Graphique 4" descr="Coche">
            <a:extLst>
              <a:ext uri="{FF2B5EF4-FFF2-40B4-BE49-F238E27FC236}">
                <a16:creationId xmlns:a16="http://schemas.microsoft.com/office/drawing/2014/main" id="{041257F1-7DE1-49DB-8963-E32D4240D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1185" y="3407569"/>
            <a:ext cx="405618" cy="405618"/>
          </a:xfrm>
          <a:prstGeom prst="rect">
            <a:avLst/>
          </a:prstGeom>
        </p:spPr>
      </p:pic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832A2113-6DB1-4805-A905-DC8351B12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7705" y="4277166"/>
            <a:ext cx="405618" cy="405618"/>
          </a:xfrm>
          <a:prstGeom prst="rect">
            <a:avLst/>
          </a:prstGeom>
        </p:spPr>
      </p:pic>
      <p:pic>
        <p:nvPicPr>
          <p:cNvPr id="7" name="Graphique 6" descr="Coche">
            <a:extLst>
              <a:ext uri="{FF2B5EF4-FFF2-40B4-BE49-F238E27FC236}">
                <a16:creationId xmlns:a16="http://schemas.microsoft.com/office/drawing/2014/main" id="{D1FAF221-ED26-42DF-BD51-809A126E9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3994" y="4645819"/>
            <a:ext cx="405618" cy="405618"/>
          </a:xfrm>
          <a:prstGeom prst="rect">
            <a:avLst/>
          </a:prstGeom>
        </p:spPr>
      </p:pic>
      <p:pic>
        <p:nvPicPr>
          <p:cNvPr id="8" name="Graphique 7" descr="Coche">
            <a:extLst>
              <a:ext uri="{FF2B5EF4-FFF2-40B4-BE49-F238E27FC236}">
                <a16:creationId xmlns:a16="http://schemas.microsoft.com/office/drawing/2014/main" id="{FB9DFDFC-3973-48BD-918C-CF7C47DCA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5265" y="5051437"/>
            <a:ext cx="405618" cy="40561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25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36056" y="931069"/>
            <a:ext cx="10904256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60960" indent="0" defTabSz="914400">
              <a:buNone/>
            </a:pPr>
            <a:endParaRPr lang="fr-FR"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914400"/>
            <a:r>
              <a:rPr lang="fr-FR" sz="2500" dirty="0" err="1"/>
              <a:t>Parallelize</a:t>
            </a:r>
            <a:r>
              <a:rPr lang="fr-FR" sz="2500" dirty="0"/>
              <a:t> the </a:t>
            </a:r>
            <a:r>
              <a:rPr lang="fr-FR" sz="2500" dirty="0" err="1"/>
              <a:t>request</a:t>
            </a:r>
            <a:r>
              <a:rPr lang="fr-FR" sz="2500" dirty="0"/>
              <a:t> </a:t>
            </a:r>
            <a:r>
              <a:rPr lang="fr-FR" sz="2500" dirty="0" err="1"/>
              <a:t>sending</a:t>
            </a:r>
            <a:r>
              <a:rPr lang="fr-FR" sz="2500" dirty="0"/>
              <a:t>, </a:t>
            </a:r>
            <a:r>
              <a:rPr lang="fr-FR" sz="2500" dirty="0" err="1"/>
              <a:t>when</a:t>
            </a:r>
            <a:r>
              <a:rPr lang="fr-FR" sz="2500" dirty="0"/>
              <a:t> an </a:t>
            </a:r>
            <a:r>
              <a:rPr lang="fr-FR" sz="2500" dirty="0" err="1"/>
              <a:t>entity</a:t>
            </a:r>
            <a:r>
              <a:rPr lang="fr-FR" sz="2500" dirty="0"/>
              <a:t> has </a:t>
            </a:r>
            <a:r>
              <a:rPr lang="fr-FR" sz="2500" dirty="0" err="1"/>
              <a:t>several</a:t>
            </a:r>
            <a:r>
              <a:rPr lang="fr-FR" sz="2500" dirty="0"/>
              <a:t> </a:t>
            </a:r>
            <a:r>
              <a:rPr lang="fr-FR" sz="2500" dirty="0" err="1"/>
              <a:t>proofs</a:t>
            </a:r>
            <a:endParaRPr lang="fr-FR" sz="2500" dirty="0"/>
          </a:p>
          <a:p>
            <a:pPr defTabSz="914400"/>
            <a:endParaRPr lang="fr-FR"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914400"/>
            <a:r>
              <a:rPr lang="fr-FR" sz="2500" dirty="0"/>
              <a:t>Look for </a:t>
            </a:r>
            <a:r>
              <a:rPr lang="fr-FR" sz="2500" dirty="0" err="1"/>
              <a:t>another</a:t>
            </a:r>
            <a:r>
              <a:rPr lang="fr-FR" sz="2500" dirty="0"/>
              <a:t> </a:t>
            </a:r>
            <a:r>
              <a:rPr lang="fr-FR" sz="2500" dirty="0" err="1"/>
              <a:t>potential</a:t>
            </a:r>
            <a:r>
              <a:rPr lang="fr-FR" sz="2500" dirty="0"/>
              <a:t> </a:t>
            </a:r>
            <a:r>
              <a:rPr lang="fr-FR" sz="2500" dirty="0" err="1"/>
              <a:t>pairing</a:t>
            </a:r>
            <a:r>
              <a:rPr lang="fr-FR" sz="2500" dirty="0"/>
              <a:t>, </a:t>
            </a:r>
            <a:r>
              <a:rPr lang="fr-FR" sz="2500" dirty="0" err="1"/>
              <a:t>with</a:t>
            </a:r>
            <a:r>
              <a:rPr lang="fr-FR" sz="2500" dirty="0"/>
              <a:t> a </a:t>
            </a:r>
            <a:r>
              <a:rPr lang="fr-FR" sz="2500" dirty="0" err="1"/>
              <a:t>smaller</a:t>
            </a:r>
            <a:r>
              <a:rPr lang="fr-FR" sz="2500" dirty="0"/>
              <a:t> size structure</a:t>
            </a:r>
          </a:p>
          <a:p>
            <a:pPr defTabSz="914400"/>
            <a:endParaRPr lang="fr-FR"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914400"/>
            <a:r>
              <a:rPr lang="fr-FR" sz="2500" dirty="0"/>
              <a:t>Change </a:t>
            </a:r>
            <a:r>
              <a:rPr lang="fr-FR" sz="2500" dirty="0" err="1"/>
              <a:t>proofs</a:t>
            </a:r>
            <a:r>
              <a:rPr lang="fr-FR" sz="2500" dirty="0"/>
              <a:t> structures to </a:t>
            </a:r>
            <a:r>
              <a:rPr lang="fr-FR" sz="2500" dirty="0" err="1"/>
              <a:t>optimize</a:t>
            </a:r>
            <a:r>
              <a:rPr lang="fr-FR" sz="2500" dirty="0"/>
              <a:t> </a:t>
            </a:r>
            <a:r>
              <a:rPr lang="fr-FR" sz="2500" dirty="0" err="1"/>
              <a:t>verification</a:t>
            </a:r>
            <a:r>
              <a:rPr lang="fr-FR" sz="2500" dirty="0"/>
              <a:t> and </a:t>
            </a:r>
            <a:r>
              <a:rPr lang="fr-FR" sz="2500" dirty="0" err="1"/>
              <a:t>remove</a:t>
            </a:r>
            <a:r>
              <a:rPr lang="fr-FR" sz="2500" dirty="0"/>
              <a:t> </a:t>
            </a:r>
            <a:r>
              <a:rPr lang="fr-FR" sz="2500" dirty="0" err="1"/>
              <a:t>redundancy</a:t>
            </a:r>
            <a:endParaRPr lang="fr-FR" sz="2500" dirty="0"/>
          </a:p>
          <a:p>
            <a:pPr defTabSz="914400"/>
            <a:endParaRPr lang="fr-FR"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914400"/>
            <a:r>
              <a:rPr lang="fr-FR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Redo</a:t>
            </a:r>
            <a:r>
              <a:rPr lang="fr-FR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fr-FR" sz="2500" dirty="0"/>
              <a:t>Simulations </a:t>
            </a:r>
            <a:r>
              <a:rPr lang="fr-FR" sz="2500" dirty="0" err="1"/>
              <a:t>using</a:t>
            </a:r>
            <a:r>
              <a:rPr lang="fr-FR" sz="2500" dirty="0"/>
              <a:t> </a:t>
            </a:r>
            <a:r>
              <a:rPr lang="fr-FR" sz="2500" dirty="0" err="1"/>
              <a:t>protocols</a:t>
            </a:r>
            <a:r>
              <a:rPr lang="fr-FR" sz="2500" dirty="0"/>
              <a:t> (more efficient </a:t>
            </a:r>
            <a:r>
              <a:rPr lang="fr-FR" sz="2500" dirty="0" err="1"/>
              <a:t>than</a:t>
            </a:r>
            <a:r>
              <a:rPr lang="fr-FR" sz="2500" dirty="0"/>
              <a:t> Services)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55103" marR="0" lvl="2" indent="-7386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55103" marR="0" lvl="2" indent="-7386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400" cy="4953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0" dirty="0" err="1"/>
              <a:t>What</a:t>
            </a:r>
            <a:r>
              <a:rPr lang="fr-FR" sz="4500" b="0" dirty="0"/>
              <a:t> </a:t>
            </a:r>
            <a:r>
              <a:rPr lang="fr-FR" sz="4500" b="0" dirty="0" err="1"/>
              <a:t>is</a:t>
            </a:r>
            <a:r>
              <a:rPr lang="fr-FR" sz="4500" b="0" dirty="0"/>
              <a:t> </a:t>
            </a:r>
            <a:r>
              <a:rPr lang="fr-FR" sz="4500" b="0" dirty="0" err="1"/>
              <a:t>UnLynx</a:t>
            </a:r>
            <a:r>
              <a:rPr lang="fr-FR" sz="4500" b="0" dirty="0"/>
              <a:t> v2.0</a:t>
            </a:r>
            <a:endParaRPr sz="4500" b="0"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36056" y="931069"/>
            <a:ext cx="10904400" cy="49530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16531" lvl="0" indent="-27462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o"/>
            </a:pPr>
            <a:r>
              <a:rPr lang="fr-FR" sz="2590" b="1">
                <a:latin typeface="Calibri"/>
                <a:ea typeface="Calibri"/>
                <a:cs typeface="Calibri"/>
                <a:sym typeface="Calibri"/>
              </a:rPr>
              <a:t>A new decentralized based on UnLynx system offering:</a:t>
            </a:r>
            <a:endParaRPr sz="2200" b="1"/>
          </a:p>
          <a:p>
            <a:pPr marL="685816" lvl="1" indent="-27838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A large set of possible </a:t>
            </a:r>
            <a:r>
              <a:rPr lang="fr-FR" sz="2300" b="1">
                <a:latin typeface="Calibri"/>
                <a:ea typeface="Calibri"/>
                <a:cs typeface="Calibri"/>
                <a:sym typeface="Calibri"/>
              </a:rPr>
              <a:t>SQL queries</a:t>
            </a: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: where, group by, like, mean, variance, set intersection, …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685816" lvl="1" indent="-27838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fr-FR" sz="2300" b="1"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lang="fr-FR" sz="2300">
                <a:latin typeface="Calibri"/>
                <a:ea typeface="Calibri"/>
                <a:cs typeface="Calibri"/>
                <a:sym typeface="Calibri"/>
              </a:rPr>
              <a:t>: linear and logistic regression.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316531" lvl="0" indent="-29367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500"/>
              <a:buFont typeface="Calibri"/>
              <a:buChar char="o"/>
            </a:pPr>
            <a:r>
              <a:rPr lang="fr-FR" sz="2500" b="1">
                <a:latin typeface="Calibri"/>
                <a:ea typeface="Calibri"/>
                <a:cs typeface="Calibri"/>
                <a:sym typeface="Calibri"/>
              </a:rPr>
              <a:t>While ensuring: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685816" lvl="1" indent="-2733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–"/>
            </a:pPr>
            <a:r>
              <a:rPr lang="fr-FR" sz="2220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fr-FR" sz="2220" b="1">
                <a:latin typeface="Calibri"/>
                <a:ea typeface="Calibri"/>
                <a:cs typeface="Calibri"/>
                <a:sym typeface="Calibri"/>
              </a:rPr>
              <a:t>confidentiality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685816" lvl="1" indent="-2733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fr-FR" sz="2220">
                <a:latin typeface="Calibri"/>
                <a:ea typeface="Calibri"/>
                <a:cs typeface="Calibri"/>
                <a:sym typeface="Calibri"/>
              </a:rPr>
              <a:t>Data providers </a:t>
            </a:r>
            <a:r>
              <a:rPr lang="fr-FR" sz="2220" b="1">
                <a:latin typeface="Calibri"/>
                <a:ea typeface="Calibri"/>
                <a:cs typeface="Calibri"/>
                <a:sym typeface="Calibri"/>
              </a:rPr>
              <a:t>privacy </a:t>
            </a:r>
            <a:r>
              <a:rPr lang="fr-FR" sz="2220">
                <a:latin typeface="Calibri"/>
                <a:ea typeface="Calibri"/>
                <a:cs typeface="Calibri"/>
                <a:sym typeface="Calibri"/>
              </a:rPr>
              <a:t>and end-result </a:t>
            </a:r>
            <a:r>
              <a:rPr lang="fr-FR" sz="2220" b="1">
                <a:latin typeface="Calibri"/>
                <a:ea typeface="Calibri"/>
                <a:cs typeface="Calibri"/>
                <a:sym typeface="Calibri"/>
              </a:rPr>
              <a:t>privacy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685816" lvl="1" indent="-2733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fr-FR" sz="2220" b="1">
                <a:latin typeface="Calibri"/>
                <a:ea typeface="Calibri"/>
                <a:cs typeface="Calibri"/>
                <a:sym typeface="Calibri"/>
              </a:rPr>
              <a:t>Correctness </a:t>
            </a:r>
            <a:r>
              <a:rPr lang="fr-FR" sz="2220">
                <a:latin typeface="Calibri"/>
                <a:ea typeface="Calibri"/>
                <a:cs typeface="Calibri"/>
                <a:sym typeface="Calibri"/>
              </a:rPr>
              <a:t>of the computations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16" lvl="1" indent="-2733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fr-FR" sz="2220" b="1">
                <a:latin typeface="Calibri"/>
                <a:ea typeface="Calibri"/>
                <a:cs typeface="Calibri"/>
                <a:sym typeface="Calibri"/>
              </a:rPr>
              <a:t>Robustness </a:t>
            </a:r>
            <a:r>
              <a:rPr lang="fr-FR" sz="2220">
                <a:latin typeface="Calibri"/>
                <a:ea typeface="Calibri"/>
                <a:cs typeface="Calibri"/>
                <a:sym typeface="Calibri"/>
              </a:rPr>
              <a:t>of the results</a:t>
            </a:r>
            <a:endParaRPr sz="222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spcBef>
                <a:spcPts val="460"/>
              </a:spcBef>
              <a:spcAft>
                <a:spcPts val="0"/>
              </a:spcAft>
              <a:buNone/>
            </a:pPr>
            <a:endParaRPr sz="2300"/>
          </a:p>
          <a:p>
            <a:pPr marL="685816" lvl="1" indent="-132330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endParaRPr sz="2300"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400" cy="495300"/>
          </a:xfrm>
          <a:prstGeom prst="rect">
            <a:avLst/>
          </a:prstGeom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lvl="0"/>
            <a:r>
              <a:rPr lang="fr-FR" sz="4500" b="0" dirty="0" err="1"/>
              <a:t>What</a:t>
            </a:r>
            <a:r>
              <a:rPr lang="fr-FR" sz="4500" b="0" dirty="0"/>
              <a:t> </a:t>
            </a:r>
            <a:r>
              <a:rPr lang="fr-FR" sz="4500" b="0" dirty="0" err="1"/>
              <a:t>is</a:t>
            </a:r>
            <a:r>
              <a:rPr lang="fr-FR" sz="4500" b="0" dirty="0"/>
              <a:t> </a:t>
            </a:r>
            <a:r>
              <a:rPr lang="fr-FR" sz="4500" b="0" dirty="0" err="1"/>
              <a:t>UnLynx</a:t>
            </a:r>
            <a:r>
              <a:rPr lang="fr-FR" sz="4500" b="0" dirty="0"/>
              <a:t> v2.0</a:t>
            </a:r>
            <a:endParaRPr sz="4500" b="0"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36056" y="931069"/>
            <a:ext cx="10904400" cy="49530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16531" lvl="0" indent="-27462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o"/>
            </a:pPr>
            <a:r>
              <a:rPr lang="fr-FR" sz="2590" b="1" dirty="0">
                <a:latin typeface="Calibri"/>
                <a:ea typeface="Calibri"/>
                <a:cs typeface="Calibri"/>
                <a:sym typeface="Calibri"/>
              </a:rPr>
              <a:t>A new </a:t>
            </a:r>
            <a:r>
              <a:rPr lang="fr-FR" sz="2590" b="1" dirty="0" err="1">
                <a:latin typeface="Calibri"/>
                <a:ea typeface="Calibri"/>
                <a:cs typeface="Calibri"/>
                <a:sym typeface="Calibri"/>
              </a:rPr>
              <a:t>decentralized</a:t>
            </a:r>
            <a:r>
              <a:rPr lang="fr-FR" sz="259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90" b="1" dirty="0" err="1">
                <a:latin typeface="Calibri"/>
                <a:ea typeface="Calibri"/>
                <a:cs typeface="Calibri"/>
                <a:sym typeface="Calibri"/>
              </a:rPr>
              <a:t>based</a:t>
            </a:r>
            <a:r>
              <a:rPr lang="fr-FR" sz="2590" b="1" dirty="0"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lang="fr-FR" sz="2590" b="1" dirty="0" err="1">
                <a:latin typeface="Calibri"/>
                <a:ea typeface="Calibri"/>
                <a:cs typeface="Calibri"/>
                <a:sym typeface="Calibri"/>
              </a:rPr>
              <a:t>UnLynx</a:t>
            </a:r>
            <a:r>
              <a:rPr lang="fr-FR" sz="2590" b="1" dirty="0">
                <a:latin typeface="Calibri"/>
                <a:ea typeface="Calibri"/>
                <a:cs typeface="Calibri"/>
                <a:sym typeface="Calibri"/>
              </a:rPr>
              <a:t> system </a:t>
            </a:r>
            <a:r>
              <a:rPr lang="fr-FR" sz="2590" b="1" dirty="0" err="1">
                <a:latin typeface="Calibri"/>
                <a:ea typeface="Calibri"/>
                <a:cs typeface="Calibri"/>
                <a:sym typeface="Calibri"/>
              </a:rPr>
              <a:t>offering</a:t>
            </a:r>
            <a:r>
              <a:rPr lang="fr-FR" sz="2590" b="1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 b="1" dirty="0"/>
          </a:p>
          <a:p>
            <a:pPr marL="685816" lvl="1" indent="-27838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A large set of possible </a:t>
            </a:r>
            <a:r>
              <a:rPr lang="fr-FR" sz="2300" b="1" dirty="0">
                <a:latin typeface="Calibri"/>
                <a:ea typeface="Calibri"/>
                <a:cs typeface="Calibri"/>
                <a:sym typeface="Calibri"/>
              </a:rPr>
              <a:t>SQL </a:t>
            </a:r>
            <a:r>
              <a:rPr lang="fr-FR" sz="2300" b="1" dirty="0" err="1">
                <a:latin typeface="Calibri"/>
                <a:ea typeface="Calibri"/>
                <a:cs typeface="Calibri"/>
                <a:sym typeface="Calibri"/>
              </a:rPr>
              <a:t>queries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sz="2300" dirty="0" err="1"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, group by, like, </a:t>
            </a:r>
            <a:r>
              <a:rPr lang="fr-FR" sz="2300" dirty="0" err="1">
                <a:latin typeface="Calibri"/>
                <a:ea typeface="Calibri"/>
                <a:cs typeface="Calibri"/>
                <a:sym typeface="Calibri"/>
              </a:rPr>
              <a:t>mean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, variance, set intersection, …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685816" lvl="1" indent="-27838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fr-FR" sz="2300" dirty="0" err="1"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300" b="1" dirty="0">
                <a:latin typeface="Calibri"/>
                <a:ea typeface="Calibri"/>
                <a:cs typeface="Calibri"/>
                <a:sym typeface="Calibri"/>
              </a:rPr>
              <a:t>machine </a:t>
            </a:r>
            <a:r>
              <a:rPr lang="fr-FR" sz="2300" b="1" dirty="0" err="1"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sz="2300" dirty="0" err="1"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fr-FR" sz="2300" dirty="0" err="1">
                <a:latin typeface="Calibri"/>
                <a:ea typeface="Calibri"/>
                <a:cs typeface="Calibri"/>
                <a:sym typeface="Calibri"/>
              </a:rPr>
              <a:t>logistic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300" dirty="0" err="1"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fr-FR" sz="23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316531" lvl="0" indent="-29367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500"/>
              <a:buFont typeface="Calibri"/>
              <a:buChar char="o"/>
            </a:pPr>
            <a:r>
              <a:rPr lang="fr-FR" sz="2500" b="1" dirty="0" err="1"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fr-FR" sz="25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00" b="1" dirty="0" err="1">
                <a:latin typeface="Calibri"/>
                <a:ea typeface="Calibri"/>
                <a:cs typeface="Calibri"/>
                <a:sym typeface="Calibri"/>
              </a:rPr>
              <a:t>ensuring</a:t>
            </a:r>
            <a:r>
              <a:rPr lang="fr-FR" sz="2500" b="1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b="1" dirty="0">
              <a:latin typeface="Calibri"/>
              <a:ea typeface="Calibri"/>
              <a:cs typeface="Calibri"/>
              <a:sym typeface="Calibri"/>
            </a:endParaRPr>
          </a:p>
          <a:p>
            <a:pPr marL="685816" lvl="1" indent="-2733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–"/>
            </a:pPr>
            <a:r>
              <a:rPr lang="fr-FR" sz="2220" dirty="0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fr-FR" sz="2220" b="1" dirty="0" err="1">
                <a:latin typeface="Calibri"/>
                <a:ea typeface="Calibri"/>
                <a:cs typeface="Calibri"/>
                <a:sym typeface="Calibri"/>
              </a:rPr>
              <a:t>confidentiality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685816" lvl="1" indent="-2733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fr-FR" sz="2220" dirty="0">
                <a:latin typeface="Calibri"/>
                <a:ea typeface="Calibri"/>
                <a:cs typeface="Calibri"/>
                <a:sym typeface="Calibri"/>
              </a:rPr>
              <a:t>Data providers </a:t>
            </a:r>
            <a:r>
              <a:rPr lang="fr-FR" sz="2220" b="1" dirty="0" err="1">
                <a:latin typeface="Calibri"/>
                <a:ea typeface="Calibri"/>
                <a:cs typeface="Calibri"/>
                <a:sym typeface="Calibri"/>
              </a:rPr>
              <a:t>privacy</a:t>
            </a:r>
            <a:r>
              <a:rPr lang="fr-FR" sz="222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220" dirty="0">
                <a:latin typeface="Calibri"/>
                <a:ea typeface="Calibri"/>
                <a:cs typeface="Calibri"/>
                <a:sym typeface="Calibri"/>
              </a:rPr>
              <a:t>and end-</a:t>
            </a:r>
            <a:r>
              <a:rPr lang="fr-FR" sz="2220" dirty="0" err="1"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fr-FR" sz="222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220" b="1" dirty="0" err="1">
                <a:latin typeface="Calibri"/>
                <a:ea typeface="Calibri"/>
                <a:cs typeface="Calibri"/>
                <a:sym typeface="Calibri"/>
              </a:rPr>
              <a:t>privacy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685816" lvl="1" indent="-2733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fr-FR" sz="2220" b="1" dirty="0" err="1">
                <a:latin typeface="Calibri"/>
                <a:ea typeface="Calibri"/>
                <a:cs typeface="Calibri"/>
                <a:sym typeface="Calibri"/>
              </a:rPr>
              <a:t>Correctness</a:t>
            </a:r>
            <a:r>
              <a:rPr lang="fr-FR" sz="222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220" dirty="0">
                <a:latin typeface="Calibri"/>
                <a:ea typeface="Calibri"/>
                <a:cs typeface="Calibri"/>
                <a:sym typeface="Calibri"/>
              </a:rPr>
              <a:t>of the computations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85816" lvl="1" indent="-2733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–"/>
            </a:pPr>
            <a:r>
              <a:rPr lang="fr-FR" sz="2220" b="1" dirty="0" err="1">
                <a:latin typeface="Calibri"/>
                <a:ea typeface="Calibri"/>
                <a:cs typeface="Calibri"/>
                <a:sym typeface="Calibri"/>
              </a:rPr>
              <a:t>Robustness</a:t>
            </a:r>
            <a:r>
              <a:rPr lang="fr-FR" sz="222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220" dirty="0"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lang="fr-FR" sz="2220" dirty="0" err="1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22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spcBef>
                <a:spcPts val="460"/>
              </a:spcBef>
              <a:spcAft>
                <a:spcPts val="0"/>
              </a:spcAft>
              <a:buNone/>
            </a:pPr>
            <a:endParaRPr sz="2300" dirty="0"/>
          </a:p>
          <a:p>
            <a:pPr marL="685816" lvl="1" indent="-132330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endParaRPr sz="2300" dirty="0"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88C3A7FF-0A74-44AA-9BC0-065990C4CBD7}"/>
              </a:ext>
            </a:extLst>
          </p:cNvPr>
          <p:cNvCxnSpPr>
            <a:cxnSpLocks/>
          </p:cNvCxnSpPr>
          <p:nvPr/>
        </p:nvCxnSpPr>
        <p:spPr>
          <a:xfrm>
            <a:off x="1069144" y="4009292"/>
            <a:ext cx="43187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1EF80A9-DF22-4DB6-8D0E-B472D42FC08C}"/>
              </a:ext>
            </a:extLst>
          </p:cNvPr>
          <p:cNvCxnSpPr>
            <a:cxnSpLocks/>
          </p:cNvCxnSpPr>
          <p:nvPr/>
        </p:nvCxnSpPr>
        <p:spPr>
          <a:xfrm>
            <a:off x="1069144" y="4712677"/>
            <a:ext cx="43187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762B210-8CF8-4762-A996-FF9BF6BBD6F1}"/>
              </a:ext>
            </a:extLst>
          </p:cNvPr>
          <p:cNvCxnSpPr/>
          <p:nvPr/>
        </p:nvCxnSpPr>
        <p:spPr>
          <a:xfrm>
            <a:off x="5387926" y="4009292"/>
            <a:ext cx="0" cy="703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1063E7A-0A6B-405B-99A0-7DAD7D23873B}"/>
              </a:ext>
            </a:extLst>
          </p:cNvPr>
          <p:cNvCxnSpPr/>
          <p:nvPr/>
        </p:nvCxnSpPr>
        <p:spPr>
          <a:xfrm>
            <a:off x="1069144" y="4009292"/>
            <a:ext cx="0" cy="703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71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36056" y="199304"/>
            <a:ext cx="1090425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36056" y="931069"/>
            <a:ext cx="10904256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16531" marR="0" lvl="0" indent="-31653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Calibri"/>
              <a:buChar char="o"/>
            </a:pPr>
            <a:r>
              <a:rPr lang="fr-FR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Collective </a:t>
            </a:r>
            <a:r>
              <a:rPr lang="fr-FR" sz="2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authority</a:t>
            </a:r>
            <a:r>
              <a:rPr lang="fr-FR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fr-FR" sz="240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fr-FR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servers (CA servers), </a:t>
            </a:r>
            <a:r>
              <a:rPr lang="fr-FR" sz="240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fr-FR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providers (DPs), 1 </a:t>
            </a:r>
            <a:r>
              <a:rPr lang="fr-FR" sz="2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querier</a:t>
            </a:r>
            <a:r>
              <a:rPr lang="fr-FR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16531" marR="0" lvl="0" indent="-148891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Courier New"/>
              <a:buNone/>
            </a:pP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6531" marR="0" lvl="0" indent="-316531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Calibri"/>
              <a:buChar char="o"/>
            </a:pPr>
            <a:r>
              <a:rPr lang="fr-FR" sz="2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</a:t>
            </a:r>
            <a:r>
              <a:rPr lang="fr-FR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</a:t>
            </a:r>
            <a:r>
              <a:rPr lang="fr-FR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fr-FR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CA </a:t>
            </a:r>
            <a:r>
              <a:rPr lang="fr-FR" sz="2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maintaining</a:t>
            </a:r>
            <a:r>
              <a:rPr lang="fr-FR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Courier New"/>
              <a:buNone/>
            </a:pPr>
            <a:r>
              <a:rPr lang="fr-FR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Blockchain. (</a:t>
            </a:r>
            <a:r>
              <a:rPr lang="fr-FR" dirty="0" err="1">
                <a:latin typeface="Calibri"/>
                <a:ea typeface="Calibri"/>
                <a:cs typeface="Calibri"/>
                <a:sym typeface="Calibri"/>
              </a:rPr>
              <a:t>VNs</a:t>
            </a: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 CA)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Courier New"/>
              <a:buNone/>
            </a:pP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6531" marR="0" lvl="0" indent="-316531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Calibri"/>
              <a:buChar char="o"/>
            </a:pPr>
            <a:r>
              <a:rPr lang="fr-FR" dirty="0" err="1"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fr-FR" dirty="0" err="1"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 has been </a:t>
            </a:r>
            <a:r>
              <a:rPr lang="fr-FR" dirty="0" err="1">
                <a:latin typeface="Calibri"/>
                <a:ea typeface="Calibri"/>
                <a:cs typeface="Calibri"/>
                <a:sym typeface="Calibri"/>
              </a:rPr>
              <a:t>processed</a:t>
            </a: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 by the </a:t>
            </a:r>
            <a:r>
              <a:rPr lang="fr-FR" dirty="0" err="1">
                <a:latin typeface="Calibri"/>
                <a:ea typeface="Calibri"/>
                <a:cs typeface="Calibri"/>
                <a:sym typeface="Calibri"/>
              </a:rPr>
              <a:t>VNs</a:t>
            </a:r>
            <a:endParaRPr lang="fr-FR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None/>
            </a:pP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fr-FR" dirty="0" err="1">
                <a:latin typeface="Calibri"/>
                <a:ea typeface="Calibri"/>
                <a:cs typeface="Calibri"/>
                <a:sym typeface="Calibri"/>
              </a:rPr>
              <a:t>they</a:t>
            </a: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 insert data </a:t>
            </a:r>
            <a:r>
              <a:rPr lang="fr-FR" dirty="0" err="1">
                <a:latin typeface="Calibri"/>
                <a:ea typeface="Calibri"/>
                <a:cs typeface="Calibri"/>
                <a:sym typeface="Calibri"/>
              </a:rPr>
              <a:t>inside</a:t>
            </a: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fr-FR" dirty="0" err="1">
                <a:latin typeface="Calibri"/>
                <a:ea typeface="Calibri"/>
                <a:cs typeface="Calibri"/>
                <a:sym typeface="Calibri"/>
              </a:rPr>
              <a:t>Skipkchain</a:t>
            </a: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Courier New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Shape 59"/>
          <p:cNvGrpSpPr/>
          <p:nvPr/>
        </p:nvGrpSpPr>
        <p:grpSpPr>
          <a:xfrm>
            <a:off x="6666599" y="1687020"/>
            <a:ext cx="4070367" cy="2879127"/>
            <a:chOff x="822190" y="1502012"/>
            <a:chExt cx="4059325" cy="3347601"/>
          </a:xfrm>
        </p:grpSpPr>
        <p:pic>
          <p:nvPicPr>
            <p:cNvPr id="60" name="Shape 6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3198" y="247056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Shape 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60860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Shape 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3198" y="4132976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Shape 6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92436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Shape 64"/>
            <p:cNvCxnSpPr>
              <a:stCxn id="60" idx="3"/>
            </p:cNvCxnSpPr>
            <p:nvPr/>
          </p:nvCxnSpPr>
          <p:spPr>
            <a:xfrm>
              <a:off x="3156573" y="2828883"/>
              <a:ext cx="532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65" name="Shape 65"/>
            <p:cNvCxnSpPr>
              <a:endCxn id="63" idx="0"/>
            </p:cNvCxnSpPr>
            <p:nvPr/>
          </p:nvCxnSpPr>
          <p:spPr>
            <a:xfrm>
              <a:off x="3689123" y="2828794"/>
              <a:ext cx="0" cy="479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" name="Shape 66"/>
            <p:cNvCxnSpPr/>
            <p:nvPr/>
          </p:nvCxnSpPr>
          <p:spPr>
            <a:xfrm rot="10800000" flipH="1">
              <a:off x="3156573" y="449129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3689122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68" name="Shape 68"/>
            <p:cNvCxnSpPr/>
            <p:nvPr/>
          </p:nvCxnSpPr>
          <p:spPr>
            <a:xfrm rot="10800000" flipH="1">
              <a:off x="2030648" y="2828881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2022326" y="2828882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0" name="Shape 70"/>
            <p:cNvCxnSpPr/>
            <p:nvPr/>
          </p:nvCxnSpPr>
          <p:spPr>
            <a:xfrm rot="10800000" flipH="1">
              <a:off x="2022326" y="450474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2022326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72" name="Shape 72"/>
            <p:cNvCxnSpPr>
              <a:endCxn id="63" idx="1"/>
            </p:cNvCxnSpPr>
            <p:nvPr/>
          </p:nvCxnSpPr>
          <p:spPr>
            <a:xfrm>
              <a:off x="2354436" y="3666813"/>
              <a:ext cx="103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73" name="Shape 73"/>
            <p:cNvCxnSpPr>
              <a:stCxn id="62" idx="0"/>
              <a:endCxn id="60" idx="2"/>
            </p:cNvCxnSpPr>
            <p:nvPr/>
          </p:nvCxnSpPr>
          <p:spPr>
            <a:xfrm rot="10800000">
              <a:off x="2859886" y="3187376"/>
              <a:ext cx="0" cy="945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pic>
          <p:nvPicPr>
            <p:cNvPr id="74" name="Shape 7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05807" y="3109028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Shape 7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05807" y="369488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Shape 7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31624" y="3165265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Shape 7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31624" y="3718943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Shape 7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22031" y="161545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9" name="Shape 79"/>
            <p:cNvCxnSpPr>
              <a:stCxn id="78" idx="2"/>
              <a:endCxn id="60" idx="0"/>
            </p:cNvCxnSpPr>
            <p:nvPr/>
          </p:nvCxnSpPr>
          <p:spPr>
            <a:xfrm>
              <a:off x="2859885" y="2053546"/>
              <a:ext cx="0" cy="41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" name="Shape 80"/>
            <p:cNvCxnSpPr>
              <a:stCxn id="74" idx="1"/>
              <a:endCxn id="63" idx="3"/>
            </p:cNvCxnSpPr>
            <p:nvPr/>
          </p:nvCxnSpPr>
          <p:spPr>
            <a:xfrm flipH="1">
              <a:off x="3985807" y="3328075"/>
              <a:ext cx="420000" cy="338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" name="Shape 81"/>
            <p:cNvCxnSpPr>
              <a:stCxn id="75" idx="1"/>
              <a:endCxn id="63" idx="3"/>
            </p:cNvCxnSpPr>
            <p:nvPr/>
          </p:nvCxnSpPr>
          <p:spPr>
            <a:xfrm rot="10800000">
              <a:off x="3985807" y="3667029"/>
              <a:ext cx="420000" cy="24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" name="Shape 82"/>
            <p:cNvCxnSpPr>
              <a:stCxn id="61" idx="1"/>
            </p:cNvCxnSpPr>
            <p:nvPr/>
          </p:nvCxnSpPr>
          <p:spPr>
            <a:xfrm rot="10800000">
              <a:off x="1363360" y="3415413"/>
              <a:ext cx="397500" cy="251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" name="Shape 83"/>
            <p:cNvCxnSpPr>
              <a:stCxn id="61" idx="1"/>
              <a:endCxn id="77" idx="3"/>
            </p:cNvCxnSpPr>
            <p:nvPr/>
          </p:nvCxnSpPr>
          <p:spPr>
            <a:xfrm flipH="1">
              <a:off x="1407160" y="3666813"/>
              <a:ext cx="353700" cy="27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72140" y="1763279"/>
              <a:ext cx="521565" cy="4226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5" name="Shape 85"/>
            <p:cNvCxnSpPr>
              <a:stCxn id="84" idx="1"/>
              <a:endCxn id="60" idx="0"/>
            </p:cNvCxnSpPr>
            <p:nvPr/>
          </p:nvCxnSpPr>
          <p:spPr>
            <a:xfrm flipH="1">
              <a:off x="2859740" y="1974579"/>
              <a:ext cx="1112400" cy="49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6" name="Shape 86"/>
            <p:cNvSpPr txBox="1"/>
            <p:nvPr/>
          </p:nvSpPr>
          <p:spPr>
            <a:xfrm>
              <a:off x="4088228" y="1660529"/>
              <a:ext cx="330785" cy="270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fr-FR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931624" y="1615452"/>
              <a:ext cx="3949891" cy="3234161"/>
            </a:xfrm>
            <a:prstGeom prst="rect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875897" y="1528311"/>
              <a:ext cx="1478338" cy="11966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" name="Shape 89"/>
            <p:cNvCxnSpPr/>
            <p:nvPr/>
          </p:nvCxnSpPr>
          <p:spPr>
            <a:xfrm flipH="1">
              <a:off x="2351723" y="1615452"/>
              <a:ext cx="2512" cy="1070979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" name="Shape 90"/>
            <p:cNvCxnSpPr/>
            <p:nvPr/>
          </p:nvCxnSpPr>
          <p:spPr>
            <a:xfrm rot="10800000">
              <a:off x="931624" y="2724912"/>
              <a:ext cx="1406696" cy="0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pic>
          <p:nvPicPr>
            <p:cNvPr id="91" name="Shape 9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22190" y="1502013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Shape 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15564" y="1502012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Shape 9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8623" y="2085539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4" name="Shape 94"/>
            <p:cNvCxnSpPr>
              <a:stCxn id="91" idx="3"/>
              <a:endCxn id="92" idx="1"/>
            </p:cNvCxnSpPr>
            <p:nvPr/>
          </p:nvCxnSpPr>
          <p:spPr>
            <a:xfrm>
              <a:off x="1298938" y="1714207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Shape 95"/>
            <p:cNvCxnSpPr>
              <a:stCxn id="93" idx="0"/>
              <a:endCxn id="92" idx="2"/>
            </p:cNvCxnSpPr>
            <p:nvPr/>
          </p:nvCxnSpPr>
          <p:spPr>
            <a:xfrm rot="10800000" flipH="1">
              <a:off x="1356997" y="1926539"/>
              <a:ext cx="2967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" name="Shape 96"/>
            <p:cNvCxnSpPr>
              <a:stCxn id="93" idx="0"/>
              <a:endCxn id="91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97" name="Shape 9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14078" y="2122860"/>
            <a:ext cx="409361" cy="3325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1318773" y="2022927"/>
            <a:ext cx="1067210" cy="28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</a:t>
            </a:r>
            <a:r>
              <a:rPr lang="fr-F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06406" y="2685587"/>
            <a:ext cx="445062" cy="37403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11320004" y="2627164"/>
            <a:ext cx="992640" cy="28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23521" y="3279992"/>
            <a:ext cx="503094" cy="3719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10953288" y="3237737"/>
            <a:ext cx="319071" cy="30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1367251" y="3329825"/>
            <a:ext cx="778191" cy="34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Querier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857" y="3944745"/>
            <a:ext cx="461566" cy="508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1402028" y="3985389"/>
            <a:ext cx="702778" cy="42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-FR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Shape 106"/>
          <p:cNvCxnSpPr/>
          <p:nvPr/>
        </p:nvCxnSpPr>
        <p:spPr>
          <a:xfrm flipH="1">
            <a:off x="6415341" y="2835495"/>
            <a:ext cx="1604331" cy="1836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Shape 107"/>
          <p:cNvCxnSpPr/>
          <p:nvPr/>
        </p:nvCxnSpPr>
        <p:spPr>
          <a:xfrm rot="10800000">
            <a:off x="8007981" y="1450554"/>
            <a:ext cx="21514" cy="13941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Shape 108"/>
          <p:cNvCxnSpPr/>
          <p:nvPr/>
        </p:nvCxnSpPr>
        <p:spPr>
          <a:xfrm rot="10800000" flipH="1">
            <a:off x="6405564" y="1450554"/>
            <a:ext cx="6388" cy="142058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Shape 109"/>
          <p:cNvCxnSpPr/>
          <p:nvPr/>
        </p:nvCxnSpPr>
        <p:spPr>
          <a:xfrm flipH="1">
            <a:off x="6402120" y="1450554"/>
            <a:ext cx="1616618" cy="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Shape 110"/>
          <p:cNvCxnSpPr/>
          <p:nvPr/>
        </p:nvCxnSpPr>
        <p:spPr>
          <a:xfrm>
            <a:off x="7432484" y="2122846"/>
            <a:ext cx="780600" cy="666900"/>
          </a:xfrm>
          <a:prstGeom prst="straightConnector1">
            <a:avLst/>
          </a:prstGeom>
          <a:noFill/>
          <a:ln w="76200" cap="flat" cmpd="sng">
            <a:solidFill>
              <a:srgbClr val="AEABAB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D4696-84BA-46A0-9142-1021BF28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Step</a:t>
            </a:r>
            <a:r>
              <a:rPr lang="fr-FR" sz="4500" b="0" dirty="0"/>
              <a:t> 1: </a:t>
            </a:r>
            <a:r>
              <a:rPr lang="fr-FR" sz="4500" b="0" dirty="0" err="1"/>
              <a:t>Query</a:t>
            </a:r>
            <a:endParaRPr lang="fr-FR" sz="45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4B19BC-014B-42B9-AED9-7CA9B8817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" name="Shape 59">
            <a:extLst>
              <a:ext uri="{FF2B5EF4-FFF2-40B4-BE49-F238E27FC236}">
                <a16:creationId xmlns:a16="http://schemas.microsoft.com/office/drawing/2014/main" id="{F42291C4-A0C8-4A3A-A78B-7E99A74A0129}"/>
              </a:ext>
            </a:extLst>
          </p:cNvPr>
          <p:cNvGrpSpPr/>
          <p:nvPr/>
        </p:nvGrpSpPr>
        <p:grpSpPr>
          <a:xfrm>
            <a:off x="2377441" y="1266900"/>
            <a:ext cx="6654017" cy="4486785"/>
            <a:chOff x="822190" y="1502012"/>
            <a:chExt cx="4059325" cy="3347601"/>
          </a:xfrm>
        </p:grpSpPr>
        <p:pic>
          <p:nvPicPr>
            <p:cNvPr id="5" name="Shape 60">
              <a:extLst>
                <a:ext uri="{FF2B5EF4-FFF2-40B4-BE49-F238E27FC236}">
                  <a16:creationId xmlns:a16="http://schemas.microsoft.com/office/drawing/2014/main" id="{4AE498C1-37F4-4ACA-B33A-DE7F2E19AC7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63198" y="247056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61">
              <a:extLst>
                <a:ext uri="{FF2B5EF4-FFF2-40B4-BE49-F238E27FC236}">
                  <a16:creationId xmlns:a16="http://schemas.microsoft.com/office/drawing/2014/main" id="{155F6310-69C1-4888-A78E-1A90B826255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60860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62">
              <a:extLst>
                <a:ext uri="{FF2B5EF4-FFF2-40B4-BE49-F238E27FC236}">
                  <a16:creationId xmlns:a16="http://schemas.microsoft.com/office/drawing/2014/main" id="{8E69B17B-2D26-4A2E-BDCF-438C5EB9FBD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63198" y="4132976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Shape 63">
              <a:extLst>
                <a:ext uri="{FF2B5EF4-FFF2-40B4-BE49-F238E27FC236}">
                  <a16:creationId xmlns:a16="http://schemas.microsoft.com/office/drawing/2014/main" id="{9EE3E02A-120D-43F4-AEBA-BAD9F17A7D8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392436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Shape 64">
              <a:extLst>
                <a:ext uri="{FF2B5EF4-FFF2-40B4-BE49-F238E27FC236}">
                  <a16:creationId xmlns:a16="http://schemas.microsoft.com/office/drawing/2014/main" id="{94ED60DB-E9CE-4705-A590-0F8A9C4B4D9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156573" y="2828883"/>
              <a:ext cx="532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0" name="Shape 65">
              <a:extLst>
                <a:ext uri="{FF2B5EF4-FFF2-40B4-BE49-F238E27FC236}">
                  <a16:creationId xmlns:a16="http://schemas.microsoft.com/office/drawing/2014/main" id="{47B7F8AA-5A62-428B-95D7-4EFDFBD876A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689123" y="2828794"/>
              <a:ext cx="0" cy="479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Shape 66">
              <a:extLst>
                <a:ext uri="{FF2B5EF4-FFF2-40B4-BE49-F238E27FC236}">
                  <a16:creationId xmlns:a16="http://schemas.microsoft.com/office/drawing/2014/main" id="{95E0A2D2-14E0-47E2-B227-5499E904AA1E}"/>
                </a:ext>
              </a:extLst>
            </p:cNvPr>
            <p:cNvCxnSpPr/>
            <p:nvPr/>
          </p:nvCxnSpPr>
          <p:spPr>
            <a:xfrm rot="10800000" flipH="1">
              <a:off x="3156573" y="449129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2" name="Shape 67">
              <a:extLst>
                <a:ext uri="{FF2B5EF4-FFF2-40B4-BE49-F238E27FC236}">
                  <a16:creationId xmlns:a16="http://schemas.microsoft.com/office/drawing/2014/main" id="{6B34DD8C-76D2-4DB0-BACD-E604AE89266F}"/>
                </a:ext>
              </a:extLst>
            </p:cNvPr>
            <p:cNvCxnSpPr/>
            <p:nvPr/>
          </p:nvCxnSpPr>
          <p:spPr>
            <a:xfrm>
              <a:off x="3689122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" name="Shape 68">
              <a:extLst>
                <a:ext uri="{FF2B5EF4-FFF2-40B4-BE49-F238E27FC236}">
                  <a16:creationId xmlns:a16="http://schemas.microsoft.com/office/drawing/2014/main" id="{A3E7934B-03C8-41B4-97BE-CB0B92324271}"/>
                </a:ext>
              </a:extLst>
            </p:cNvPr>
            <p:cNvCxnSpPr/>
            <p:nvPr/>
          </p:nvCxnSpPr>
          <p:spPr>
            <a:xfrm rot="10800000" flipH="1">
              <a:off x="2030648" y="2828881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Shape 69">
              <a:extLst>
                <a:ext uri="{FF2B5EF4-FFF2-40B4-BE49-F238E27FC236}">
                  <a16:creationId xmlns:a16="http://schemas.microsoft.com/office/drawing/2014/main" id="{8F12737F-9D5E-44E5-99C2-C77E43F90E71}"/>
                </a:ext>
              </a:extLst>
            </p:cNvPr>
            <p:cNvCxnSpPr/>
            <p:nvPr/>
          </p:nvCxnSpPr>
          <p:spPr>
            <a:xfrm>
              <a:off x="2022326" y="2828882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" name="Shape 70">
              <a:extLst>
                <a:ext uri="{FF2B5EF4-FFF2-40B4-BE49-F238E27FC236}">
                  <a16:creationId xmlns:a16="http://schemas.microsoft.com/office/drawing/2014/main" id="{E3FA7C83-5F45-4A53-8E6C-53512CA4A0AC}"/>
                </a:ext>
              </a:extLst>
            </p:cNvPr>
            <p:cNvCxnSpPr/>
            <p:nvPr/>
          </p:nvCxnSpPr>
          <p:spPr>
            <a:xfrm rot="10800000" flipH="1">
              <a:off x="2022326" y="450474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" name="Shape 71">
              <a:extLst>
                <a:ext uri="{FF2B5EF4-FFF2-40B4-BE49-F238E27FC236}">
                  <a16:creationId xmlns:a16="http://schemas.microsoft.com/office/drawing/2014/main" id="{2A962026-8D22-4A7C-884A-6A1534B59E7B}"/>
                </a:ext>
              </a:extLst>
            </p:cNvPr>
            <p:cNvCxnSpPr/>
            <p:nvPr/>
          </p:nvCxnSpPr>
          <p:spPr>
            <a:xfrm>
              <a:off x="2022326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7" name="Shape 72">
              <a:extLst>
                <a:ext uri="{FF2B5EF4-FFF2-40B4-BE49-F238E27FC236}">
                  <a16:creationId xmlns:a16="http://schemas.microsoft.com/office/drawing/2014/main" id="{066DFF86-A84E-48E0-AC80-D922039D5E0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354436" y="3666813"/>
              <a:ext cx="103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Shape 73">
              <a:extLst>
                <a:ext uri="{FF2B5EF4-FFF2-40B4-BE49-F238E27FC236}">
                  <a16:creationId xmlns:a16="http://schemas.microsoft.com/office/drawing/2014/main" id="{11A78458-29CB-474E-A979-C2AD384ED50F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rot="10800000">
              <a:off x="2859886" y="3187376"/>
              <a:ext cx="0" cy="945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pic>
          <p:nvPicPr>
            <p:cNvPr id="19" name="Shape 74">
              <a:extLst>
                <a:ext uri="{FF2B5EF4-FFF2-40B4-BE49-F238E27FC236}">
                  <a16:creationId xmlns:a16="http://schemas.microsoft.com/office/drawing/2014/main" id="{1A1096AD-33DC-466D-B5A4-79C6B929582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5807" y="3109028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Shape 75">
              <a:extLst>
                <a:ext uri="{FF2B5EF4-FFF2-40B4-BE49-F238E27FC236}">
                  <a16:creationId xmlns:a16="http://schemas.microsoft.com/office/drawing/2014/main" id="{537EEF12-E08D-46DD-B974-5DD849F092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5807" y="369488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76">
              <a:extLst>
                <a:ext uri="{FF2B5EF4-FFF2-40B4-BE49-F238E27FC236}">
                  <a16:creationId xmlns:a16="http://schemas.microsoft.com/office/drawing/2014/main" id="{380C2ECA-D380-4E14-BE76-1752313A6AE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1624" y="3165265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Shape 77">
              <a:extLst>
                <a:ext uri="{FF2B5EF4-FFF2-40B4-BE49-F238E27FC236}">
                  <a16:creationId xmlns:a16="http://schemas.microsoft.com/office/drawing/2014/main" id="{CAD779CD-C66F-442C-B7E2-E06BCBEC0C8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1624" y="3718943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78">
              <a:extLst>
                <a:ext uri="{FF2B5EF4-FFF2-40B4-BE49-F238E27FC236}">
                  <a16:creationId xmlns:a16="http://schemas.microsoft.com/office/drawing/2014/main" id="{2EA7C625-3B40-4588-8127-4DADB790962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2031" y="161545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" name="Shape 79">
              <a:extLst>
                <a:ext uri="{FF2B5EF4-FFF2-40B4-BE49-F238E27FC236}">
                  <a16:creationId xmlns:a16="http://schemas.microsoft.com/office/drawing/2014/main" id="{5470D57F-8A68-49AF-903E-CFE13B8DEDE9}"/>
                </a:ext>
              </a:extLst>
            </p:cNvPr>
            <p:cNvCxnSpPr>
              <a:cxnSpLocks/>
              <a:stCxn id="23" idx="2"/>
              <a:endCxn id="5" idx="0"/>
            </p:cNvCxnSpPr>
            <p:nvPr/>
          </p:nvCxnSpPr>
          <p:spPr>
            <a:xfrm>
              <a:off x="2859885" y="2053546"/>
              <a:ext cx="0" cy="41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Shape 80">
              <a:extLst>
                <a:ext uri="{FF2B5EF4-FFF2-40B4-BE49-F238E27FC236}">
                  <a16:creationId xmlns:a16="http://schemas.microsoft.com/office/drawing/2014/main" id="{EA100390-4F59-4CC7-B2A8-89E0A9E841C6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flipH="1">
              <a:off x="3985807" y="3328075"/>
              <a:ext cx="420000" cy="338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Shape 81">
              <a:extLst>
                <a:ext uri="{FF2B5EF4-FFF2-40B4-BE49-F238E27FC236}">
                  <a16:creationId xmlns:a16="http://schemas.microsoft.com/office/drawing/2014/main" id="{35CD1EF5-F7CC-474E-BBD3-47F6646B20EF}"/>
                </a:ext>
              </a:extLst>
            </p:cNvPr>
            <p:cNvCxnSpPr>
              <a:cxnSpLocks/>
              <a:stCxn id="20" idx="1"/>
              <a:endCxn id="8" idx="3"/>
            </p:cNvCxnSpPr>
            <p:nvPr/>
          </p:nvCxnSpPr>
          <p:spPr>
            <a:xfrm rot="10800000">
              <a:off x="3985807" y="3667029"/>
              <a:ext cx="420000" cy="24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Shape 82">
              <a:extLst>
                <a:ext uri="{FF2B5EF4-FFF2-40B4-BE49-F238E27FC236}">
                  <a16:creationId xmlns:a16="http://schemas.microsoft.com/office/drawing/2014/main" id="{DED1B8B1-19EF-4417-9920-AD2EB53B11B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1363360" y="3415413"/>
              <a:ext cx="397500" cy="251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Shape 83">
              <a:extLst>
                <a:ext uri="{FF2B5EF4-FFF2-40B4-BE49-F238E27FC236}">
                  <a16:creationId xmlns:a16="http://schemas.microsoft.com/office/drawing/2014/main" id="{BD1BFB50-E93F-409B-A04D-6652A9AE5BF6}"/>
                </a:ext>
              </a:extLst>
            </p:cNvPr>
            <p:cNvCxnSpPr>
              <a:cxnSpLocks/>
              <a:stCxn id="6" idx="1"/>
              <a:endCxn id="22" idx="3"/>
            </p:cNvCxnSpPr>
            <p:nvPr/>
          </p:nvCxnSpPr>
          <p:spPr>
            <a:xfrm flipH="1">
              <a:off x="1407160" y="3666813"/>
              <a:ext cx="353700" cy="27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9" name="Shape 84">
              <a:extLst>
                <a:ext uri="{FF2B5EF4-FFF2-40B4-BE49-F238E27FC236}">
                  <a16:creationId xmlns:a16="http://schemas.microsoft.com/office/drawing/2014/main" id="{8CBBA5EF-0313-46C7-8F89-BC50023A0D0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72140" y="1763279"/>
              <a:ext cx="521565" cy="4226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85">
              <a:extLst>
                <a:ext uri="{FF2B5EF4-FFF2-40B4-BE49-F238E27FC236}">
                  <a16:creationId xmlns:a16="http://schemas.microsoft.com/office/drawing/2014/main" id="{129DF832-7292-4921-B431-DF3296A697C3}"/>
                </a:ext>
              </a:extLst>
            </p:cNvPr>
            <p:cNvCxnSpPr>
              <a:cxnSpLocks/>
              <a:stCxn id="29" idx="1"/>
              <a:endCxn id="5" idx="0"/>
            </p:cNvCxnSpPr>
            <p:nvPr/>
          </p:nvCxnSpPr>
          <p:spPr>
            <a:xfrm flipH="1">
              <a:off x="2859740" y="1974579"/>
              <a:ext cx="1112400" cy="49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" name="Shape 86">
              <a:extLst>
                <a:ext uri="{FF2B5EF4-FFF2-40B4-BE49-F238E27FC236}">
                  <a16:creationId xmlns:a16="http://schemas.microsoft.com/office/drawing/2014/main" id="{BD820582-5009-4F56-83F5-4214EF8D6017}"/>
                </a:ext>
              </a:extLst>
            </p:cNvPr>
            <p:cNvSpPr txBox="1"/>
            <p:nvPr/>
          </p:nvSpPr>
          <p:spPr>
            <a:xfrm>
              <a:off x="4103290" y="1763025"/>
              <a:ext cx="330785" cy="270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fr-FR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87">
              <a:extLst>
                <a:ext uri="{FF2B5EF4-FFF2-40B4-BE49-F238E27FC236}">
                  <a16:creationId xmlns:a16="http://schemas.microsoft.com/office/drawing/2014/main" id="{1F6ABB78-3672-4D59-98D7-A95BC6A85A2C}"/>
                </a:ext>
              </a:extLst>
            </p:cNvPr>
            <p:cNvSpPr/>
            <p:nvPr/>
          </p:nvSpPr>
          <p:spPr>
            <a:xfrm>
              <a:off x="931624" y="1615452"/>
              <a:ext cx="3949891" cy="3234161"/>
            </a:xfrm>
            <a:prstGeom prst="rect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88">
              <a:extLst>
                <a:ext uri="{FF2B5EF4-FFF2-40B4-BE49-F238E27FC236}">
                  <a16:creationId xmlns:a16="http://schemas.microsoft.com/office/drawing/2014/main" id="{8BCE25E7-735A-411C-8E31-DF62C577AFBC}"/>
                </a:ext>
              </a:extLst>
            </p:cNvPr>
            <p:cNvSpPr/>
            <p:nvPr/>
          </p:nvSpPr>
          <p:spPr>
            <a:xfrm>
              <a:off x="875897" y="1528311"/>
              <a:ext cx="1478338" cy="11966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" name="Shape 89">
              <a:extLst>
                <a:ext uri="{FF2B5EF4-FFF2-40B4-BE49-F238E27FC236}">
                  <a16:creationId xmlns:a16="http://schemas.microsoft.com/office/drawing/2014/main" id="{55C3254B-1DD0-403E-9A5E-409E601643BA}"/>
                </a:ext>
              </a:extLst>
            </p:cNvPr>
            <p:cNvCxnSpPr/>
            <p:nvPr/>
          </p:nvCxnSpPr>
          <p:spPr>
            <a:xfrm flipH="1">
              <a:off x="2351723" y="1615452"/>
              <a:ext cx="2512" cy="1070979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Shape 90">
              <a:extLst>
                <a:ext uri="{FF2B5EF4-FFF2-40B4-BE49-F238E27FC236}">
                  <a16:creationId xmlns:a16="http://schemas.microsoft.com/office/drawing/2014/main" id="{578D0A4B-82E8-40D3-B2D4-88AE8136557B}"/>
                </a:ext>
              </a:extLst>
            </p:cNvPr>
            <p:cNvCxnSpPr/>
            <p:nvPr/>
          </p:nvCxnSpPr>
          <p:spPr>
            <a:xfrm rot="10800000">
              <a:off x="931624" y="2724912"/>
              <a:ext cx="1406696" cy="0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pic>
          <p:nvPicPr>
            <p:cNvPr id="36" name="Shape 91">
              <a:extLst>
                <a:ext uri="{FF2B5EF4-FFF2-40B4-BE49-F238E27FC236}">
                  <a16:creationId xmlns:a16="http://schemas.microsoft.com/office/drawing/2014/main" id="{101B5441-253F-4AE8-B92B-2D48B71D60D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2190" y="1502013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Shape 92">
              <a:extLst>
                <a:ext uri="{FF2B5EF4-FFF2-40B4-BE49-F238E27FC236}">
                  <a16:creationId xmlns:a16="http://schemas.microsoft.com/office/drawing/2014/main" id="{64412A91-0758-4884-95E3-DA3846F275B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15564" y="1502012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Shape 93">
              <a:extLst>
                <a:ext uri="{FF2B5EF4-FFF2-40B4-BE49-F238E27FC236}">
                  <a16:creationId xmlns:a16="http://schemas.microsoft.com/office/drawing/2014/main" id="{91C7EF4C-7B2B-42FC-A4BA-4327DAC1049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18623" y="2085539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" name="Shape 94">
              <a:extLst>
                <a:ext uri="{FF2B5EF4-FFF2-40B4-BE49-F238E27FC236}">
                  <a16:creationId xmlns:a16="http://schemas.microsoft.com/office/drawing/2014/main" id="{00B7F218-30DE-41CC-BFB8-D5BD471D26B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1298938" y="1714207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Shape 95">
              <a:extLst>
                <a:ext uri="{FF2B5EF4-FFF2-40B4-BE49-F238E27FC236}">
                  <a16:creationId xmlns:a16="http://schemas.microsoft.com/office/drawing/2014/main" id="{779F7E8B-1F66-4D16-A82A-97CAD0FFFA1A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rot="10800000" flipH="1">
              <a:off x="1356997" y="1926539"/>
              <a:ext cx="2967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" name="Shape 96">
              <a:extLst>
                <a:ext uri="{FF2B5EF4-FFF2-40B4-BE49-F238E27FC236}">
                  <a16:creationId xmlns:a16="http://schemas.microsoft.com/office/drawing/2014/main" id="{A03F9FF2-6301-4E53-9D8E-CCEF7D0A578B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" name="Shape 102">
            <a:extLst>
              <a:ext uri="{FF2B5EF4-FFF2-40B4-BE49-F238E27FC236}">
                <a16:creationId xmlns:a16="http://schemas.microsoft.com/office/drawing/2014/main" id="{E8A5CEBD-7998-438D-B6CD-14F81C6E8DA6}"/>
              </a:ext>
            </a:extLst>
          </p:cNvPr>
          <p:cNvSpPr txBox="1"/>
          <p:nvPr/>
        </p:nvSpPr>
        <p:spPr>
          <a:xfrm>
            <a:off x="7591110" y="3392482"/>
            <a:ext cx="319071" cy="30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Shape 110">
            <a:extLst>
              <a:ext uri="{FF2B5EF4-FFF2-40B4-BE49-F238E27FC236}">
                <a16:creationId xmlns:a16="http://schemas.microsoft.com/office/drawing/2014/main" id="{9143A240-E875-4A56-8B5E-93257817D396}"/>
              </a:ext>
            </a:extLst>
          </p:cNvPr>
          <p:cNvCxnSpPr>
            <a:cxnSpLocks/>
          </p:cNvCxnSpPr>
          <p:nvPr/>
        </p:nvCxnSpPr>
        <p:spPr>
          <a:xfrm>
            <a:off x="4070306" y="2277591"/>
            <a:ext cx="780600" cy="666900"/>
          </a:xfrm>
          <a:prstGeom prst="straightConnector1">
            <a:avLst/>
          </a:prstGeom>
          <a:noFill/>
          <a:ln w="76200" cap="flat" cmpd="sng">
            <a:solidFill>
              <a:srgbClr val="AEABAB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40D9D364-6193-4849-90DF-EC8C736790A1}"/>
              </a:ext>
            </a:extLst>
          </p:cNvPr>
          <p:cNvSpPr txBox="1"/>
          <p:nvPr/>
        </p:nvSpPr>
        <p:spPr>
          <a:xfrm>
            <a:off x="7540817" y="2183488"/>
            <a:ext cx="18141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/>
              <a:t>Query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16036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0116 L -0.01667 0.00116 C -0.05052 0.00533 -0.02188 -0.00023 -0.04206 0.00741 C -0.05469 0.01227 -0.04727 0.00556 -0.06289 0.01551 C -0.06732 0.01852 -0.07123 0.02292 -0.07552 0.02593 C -0.08438 0.03172 -0.09362 0.03542 -0.10208 0.04236 C -0.1056 0.04491 -0.10899 0.04815 -0.1125 0.05047 C -0.11719 0.05348 -0.13177 0.0544 -0.13333 0.05463 C -0.14753 0.05556 -0.16172 0.05602 -0.17591 0.05672 C -0.18047 0.05926 -0.17852 0.05718 -0.18177 0.06274 L -0.11823 0.18982 L -0.18177 0.39098 L -0.29948 0.27593 L -0.37552 -0.02939 L -0.37552 -0.02939 " pathEditMode="relative" ptsTypes="AAAAAAAAAAA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D4696-84BA-46A0-9142-1021BF28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Step</a:t>
            </a:r>
            <a:r>
              <a:rPr lang="fr-FR" sz="4500" b="0" dirty="0"/>
              <a:t> 2: </a:t>
            </a:r>
            <a:r>
              <a:rPr lang="fr-FR" sz="4500" b="0" dirty="0" err="1"/>
              <a:t>Processing</a:t>
            </a:r>
            <a:endParaRPr lang="fr-FR" sz="4500" b="0" dirty="0"/>
          </a:p>
        </p:txBody>
      </p:sp>
      <p:grpSp>
        <p:nvGrpSpPr>
          <p:cNvPr id="4" name="Shape 59">
            <a:extLst>
              <a:ext uri="{FF2B5EF4-FFF2-40B4-BE49-F238E27FC236}">
                <a16:creationId xmlns:a16="http://schemas.microsoft.com/office/drawing/2014/main" id="{F42291C4-A0C8-4A3A-A78B-7E99A74A0129}"/>
              </a:ext>
            </a:extLst>
          </p:cNvPr>
          <p:cNvGrpSpPr/>
          <p:nvPr/>
        </p:nvGrpSpPr>
        <p:grpSpPr>
          <a:xfrm>
            <a:off x="2377441" y="1266900"/>
            <a:ext cx="6654017" cy="4486785"/>
            <a:chOff x="822190" y="1502012"/>
            <a:chExt cx="4059325" cy="3347601"/>
          </a:xfrm>
        </p:grpSpPr>
        <p:pic>
          <p:nvPicPr>
            <p:cNvPr id="5" name="Shape 60">
              <a:extLst>
                <a:ext uri="{FF2B5EF4-FFF2-40B4-BE49-F238E27FC236}">
                  <a16:creationId xmlns:a16="http://schemas.microsoft.com/office/drawing/2014/main" id="{4AE498C1-37F4-4ACA-B33A-DE7F2E19AC7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63198" y="247056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61">
              <a:extLst>
                <a:ext uri="{FF2B5EF4-FFF2-40B4-BE49-F238E27FC236}">
                  <a16:creationId xmlns:a16="http://schemas.microsoft.com/office/drawing/2014/main" id="{155F6310-69C1-4888-A78E-1A90B826255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60860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62">
              <a:extLst>
                <a:ext uri="{FF2B5EF4-FFF2-40B4-BE49-F238E27FC236}">
                  <a16:creationId xmlns:a16="http://schemas.microsoft.com/office/drawing/2014/main" id="{8E69B17B-2D26-4A2E-BDCF-438C5EB9FBD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63198" y="4132976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Shape 63">
              <a:extLst>
                <a:ext uri="{FF2B5EF4-FFF2-40B4-BE49-F238E27FC236}">
                  <a16:creationId xmlns:a16="http://schemas.microsoft.com/office/drawing/2014/main" id="{9EE3E02A-120D-43F4-AEBA-BAD9F17A7D8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392436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Shape 64">
              <a:extLst>
                <a:ext uri="{FF2B5EF4-FFF2-40B4-BE49-F238E27FC236}">
                  <a16:creationId xmlns:a16="http://schemas.microsoft.com/office/drawing/2014/main" id="{94ED60DB-E9CE-4705-A590-0F8A9C4B4D9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156573" y="2828883"/>
              <a:ext cx="532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0" name="Shape 65">
              <a:extLst>
                <a:ext uri="{FF2B5EF4-FFF2-40B4-BE49-F238E27FC236}">
                  <a16:creationId xmlns:a16="http://schemas.microsoft.com/office/drawing/2014/main" id="{47B7F8AA-5A62-428B-95D7-4EFDFBD876A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689123" y="2828794"/>
              <a:ext cx="0" cy="479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Shape 66">
              <a:extLst>
                <a:ext uri="{FF2B5EF4-FFF2-40B4-BE49-F238E27FC236}">
                  <a16:creationId xmlns:a16="http://schemas.microsoft.com/office/drawing/2014/main" id="{95E0A2D2-14E0-47E2-B227-5499E904AA1E}"/>
                </a:ext>
              </a:extLst>
            </p:cNvPr>
            <p:cNvCxnSpPr/>
            <p:nvPr/>
          </p:nvCxnSpPr>
          <p:spPr>
            <a:xfrm rot="10800000" flipH="1">
              <a:off x="3156573" y="449129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2" name="Shape 67">
              <a:extLst>
                <a:ext uri="{FF2B5EF4-FFF2-40B4-BE49-F238E27FC236}">
                  <a16:creationId xmlns:a16="http://schemas.microsoft.com/office/drawing/2014/main" id="{6B34DD8C-76D2-4DB0-BACD-E604AE89266F}"/>
                </a:ext>
              </a:extLst>
            </p:cNvPr>
            <p:cNvCxnSpPr/>
            <p:nvPr/>
          </p:nvCxnSpPr>
          <p:spPr>
            <a:xfrm>
              <a:off x="3689122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" name="Shape 68">
              <a:extLst>
                <a:ext uri="{FF2B5EF4-FFF2-40B4-BE49-F238E27FC236}">
                  <a16:creationId xmlns:a16="http://schemas.microsoft.com/office/drawing/2014/main" id="{A3E7934B-03C8-41B4-97BE-CB0B92324271}"/>
                </a:ext>
              </a:extLst>
            </p:cNvPr>
            <p:cNvCxnSpPr/>
            <p:nvPr/>
          </p:nvCxnSpPr>
          <p:spPr>
            <a:xfrm rot="10800000" flipH="1">
              <a:off x="2030648" y="2828881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Shape 69">
              <a:extLst>
                <a:ext uri="{FF2B5EF4-FFF2-40B4-BE49-F238E27FC236}">
                  <a16:creationId xmlns:a16="http://schemas.microsoft.com/office/drawing/2014/main" id="{8F12737F-9D5E-44E5-99C2-C77E43F90E71}"/>
                </a:ext>
              </a:extLst>
            </p:cNvPr>
            <p:cNvCxnSpPr/>
            <p:nvPr/>
          </p:nvCxnSpPr>
          <p:spPr>
            <a:xfrm>
              <a:off x="2022326" y="2828882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" name="Shape 70">
              <a:extLst>
                <a:ext uri="{FF2B5EF4-FFF2-40B4-BE49-F238E27FC236}">
                  <a16:creationId xmlns:a16="http://schemas.microsoft.com/office/drawing/2014/main" id="{E3FA7C83-5F45-4A53-8E6C-53512CA4A0AC}"/>
                </a:ext>
              </a:extLst>
            </p:cNvPr>
            <p:cNvCxnSpPr/>
            <p:nvPr/>
          </p:nvCxnSpPr>
          <p:spPr>
            <a:xfrm rot="10800000" flipH="1">
              <a:off x="2022326" y="450474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" name="Shape 71">
              <a:extLst>
                <a:ext uri="{FF2B5EF4-FFF2-40B4-BE49-F238E27FC236}">
                  <a16:creationId xmlns:a16="http://schemas.microsoft.com/office/drawing/2014/main" id="{2A962026-8D22-4A7C-884A-6A1534B59E7B}"/>
                </a:ext>
              </a:extLst>
            </p:cNvPr>
            <p:cNvCxnSpPr/>
            <p:nvPr/>
          </p:nvCxnSpPr>
          <p:spPr>
            <a:xfrm>
              <a:off x="2022326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7" name="Shape 72">
              <a:extLst>
                <a:ext uri="{FF2B5EF4-FFF2-40B4-BE49-F238E27FC236}">
                  <a16:creationId xmlns:a16="http://schemas.microsoft.com/office/drawing/2014/main" id="{066DFF86-A84E-48E0-AC80-D922039D5E0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354436" y="3666813"/>
              <a:ext cx="103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Shape 73">
              <a:extLst>
                <a:ext uri="{FF2B5EF4-FFF2-40B4-BE49-F238E27FC236}">
                  <a16:creationId xmlns:a16="http://schemas.microsoft.com/office/drawing/2014/main" id="{11A78458-29CB-474E-A979-C2AD384ED50F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rot="10800000">
              <a:off x="2859886" y="3187376"/>
              <a:ext cx="0" cy="945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pic>
          <p:nvPicPr>
            <p:cNvPr id="19" name="Shape 74">
              <a:extLst>
                <a:ext uri="{FF2B5EF4-FFF2-40B4-BE49-F238E27FC236}">
                  <a16:creationId xmlns:a16="http://schemas.microsoft.com/office/drawing/2014/main" id="{1A1096AD-33DC-466D-B5A4-79C6B929582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5807" y="3109028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Shape 75">
              <a:extLst>
                <a:ext uri="{FF2B5EF4-FFF2-40B4-BE49-F238E27FC236}">
                  <a16:creationId xmlns:a16="http://schemas.microsoft.com/office/drawing/2014/main" id="{537EEF12-E08D-46DD-B974-5DD849F092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5807" y="369488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76">
              <a:extLst>
                <a:ext uri="{FF2B5EF4-FFF2-40B4-BE49-F238E27FC236}">
                  <a16:creationId xmlns:a16="http://schemas.microsoft.com/office/drawing/2014/main" id="{380C2ECA-D380-4E14-BE76-1752313A6AE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1624" y="3165265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Shape 77">
              <a:extLst>
                <a:ext uri="{FF2B5EF4-FFF2-40B4-BE49-F238E27FC236}">
                  <a16:creationId xmlns:a16="http://schemas.microsoft.com/office/drawing/2014/main" id="{CAD779CD-C66F-442C-B7E2-E06BCBEC0C8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1624" y="3718943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78">
              <a:extLst>
                <a:ext uri="{FF2B5EF4-FFF2-40B4-BE49-F238E27FC236}">
                  <a16:creationId xmlns:a16="http://schemas.microsoft.com/office/drawing/2014/main" id="{2EA7C625-3B40-4588-8127-4DADB790962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2031" y="161545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" name="Shape 79">
              <a:extLst>
                <a:ext uri="{FF2B5EF4-FFF2-40B4-BE49-F238E27FC236}">
                  <a16:creationId xmlns:a16="http://schemas.microsoft.com/office/drawing/2014/main" id="{5470D57F-8A68-49AF-903E-CFE13B8DEDE9}"/>
                </a:ext>
              </a:extLst>
            </p:cNvPr>
            <p:cNvCxnSpPr>
              <a:cxnSpLocks/>
              <a:stCxn id="23" idx="2"/>
              <a:endCxn id="5" idx="0"/>
            </p:cNvCxnSpPr>
            <p:nvPr/>
          </p:nvCxnSpPr>
          <p:spPr>
            <a:xfrm>
              <a:off x="2859885" y="2053546"/>
              <a:ext cx="0" cy="41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Shape 80">
              <a:extLst>
                <a:ext uri="{FF2B5EF4-FFF2-40B4-BE49-F238E27FC236}">
                  <a16:creationId xmlns:a16="http://schemas.microsoft.com/office/drawing/2014/main" id="{EA100390-4F59-4CC7-B2A8-89E0A9E841C6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flipH="1">
              <a:off x="3985807" y="3328075"/>
              <a:ext cx="420000" cy="338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Shape 81">
              <a:extLst>
                <a:ext uri="{FF2B5EF4-FFF2-40B4-BE49-F238E27FC236}">
                  <a16:creationId xmlns:a16="http://schemas.microsoft.com/office/drawing/2014/main" id="{35CD1EF5-F7CC-474E-BBD3-47F6646B20EF}"/>
                </a:ext>
              </a:extLst>
            </p:cNvPr>
            <p:cNvCxnSpPr>
              <a:cxnSpLocks/>
              <a:stCxn id="20" idx="1"/>
              <a:endCxn id="8" idx="3"/>
            </p:cNvCxnSpPr>
            <p:nvPr/>
          </p:nvCxnSpPr>
          <p:spPr>
            <a:xfrm rot="10800000">
              <a:off x="3985807" y="3667029"/>
              <a:ext cx="420000" cy="24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Shape 82">
              <a:extLst>
                <a:ext uri="{FF2B5EF4-FFF2-40B4-BE49-F238E27FC236}">
                  <a16:creationId xmlns:a16="http://schemas.microsoft.com/office/drawing/2014/main" id="{DED1B8B1-19EF-4417-9920-AD2EB53B11B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1363360" y="3415413"/>
              <a:ext cx="397500" cy="251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Shape 83">
              <a:extLst>
                <a:ext uri="{FF2B5EF4-FFF2-40B4-BE49-F238E27FC236}">
                  <a16:creationId xmlns:a16="http://schemas.microsoft.com/office/drawing/2014/main" id="{BD1BFB50-E93F-409B-A04D-6652A9AE5BF6}"/>
                </a:ext>
              </a:extLst>
            </p:cNvPr>
            <p:cNvCxnSpPr>
              <a:cxnSpLocks/>
              <a:stCxn id="6" idx="1"/>
              <a:endCxn id="22" idx="3"/>
            </p:cNvCxnSpPr>
            <p:nvPr/>
          </p:nvCxnSpPr>
          <p:spPr>
            <a:xfrm flipH="1">
              <a:off x="1407160" y="3666813"/>
              <a:ext cx="353700" cy="27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9" name="Shape 84">
              <a:extLst>
                <a:ext uri="{FF2B5EF4-FFF2-40B4-BE49-F238E27FC236}">
                  <a16:creationId xmlns:a16="http://schemas.microsoft.com/office/drawing/2014/main" id="{8CBBA5EF-0313-46C7-8F89-BC50023A0D0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72140" y="1763279"/>
              <a:ext cx="521565" cy="4226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85">
              <a:extLst>
                <a:ext uri="{FF2B5EF4-FFF2-40B4-BE49-F238E27FC236}">
                  <a16:creationId xmlns:a16="http://schemas.microsoft.com/office/drawing/2014/main" id="{129DF832-7292-4921-B431-DF3296A697C3}"/>
                </a:ext>
              </a:extLst>
            </p:cNvPr>
            <p:cNvCxnSpPr>
              <a:cxnSpLocks/>
              <a:stCxn id="29" idx="1"/>
              <a:endCxn id="5" idx="0"/>
            </p:cNvCxnSpPr>
            <p:nvPr/>
          </p:nvCxnSpPr>
          <p:spPr>
            <a:xfrm flipH="1">
              <a:off x="2859740" y="1974579"/>
              <a:ext cx="1112400" cy="49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" name="Shape 86">
              <a:extLst>
                <a:ext uri="{FF2B5EF4-FFF2-40B4-BE49-F238E27FC236}">
                  <a16:creationId xmlns:a16="http://schemas.microsoft.com/office/drawing/2014/main" id="{BD820582-5009-4F56-83F5-4214EF8D6017}"/>
                </a:ext>
              </a:extLst>
            </p:cNvPr>
            <p:cNvSpPr txBox="1"/>
            <p:nvPr/>
          </p:nvSpPr>
          <p:spPr>
            <a:xfrm>
              <a:off x="4103290" y="1763025"/>
              <a:ext cx="330785" cy="270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fr-FR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87">
              <a:extLst>
                <a:ext uri="{FF2B5EF4-FFF2-40B4-BE49-F238E27FC236}">
                  <a16:creationId xmlns:a16="http://schemas.microsoft.com/office/drawing/2014/main" id="{1F6ABB78-3672-4D59-98D7-A95BC6A85A2C}"/>
                </a:ext>
              </a:extLst>
            </p:cNvPr>
            <p:cNvSpPr/>
            <p:nvPr/>
          </p:nvSpPr>
          <p:spPr>
            <a:xfrm>
              <a:off x="931624" y="1615452"/>
              <a:ext cx="3949891" cy="3234161"/>
            </a:xfrm>
            <a:prstGeom prst="rect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88">
              <a:extLst>
                <a:ext uri="{FF2B5EF4-FFF2-40B4-BE49-F238E27FC236}">
                  <a16:creationId xmlns:a16="http://schemas.microsoft.com/office/drawing/2014/main" id="{8BCE25E7-735A-411C-8E31-DF62C577AFBC}"/>
                </a:ext>
              </a:extLst>
            </p:cNvPr>
            <p:cNvSpPr/>
            <p:nvPr/>
          </p:nvSpPr>
          <p:spPr>
            <a:xfrm>
              <a:off x="875897" y="1528311"/>
              <a:ext cx="1478338" cy="11966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" name="Shape 89">
              <a:extLst>
                <a:ext uri="{FF2B5EF4-FFF2-40B4-BE49-F238E27FC236}">
                  <a16:creationId xmlns:a16="http://schemas.microsoft.com/office/drawing/2014/main" id="{55C3254B-1DD0-403E-9A5E-409E601643BA}"/>
                </a:ext>
              </a:extLst>
            </p:cNvPr>
            <p:cNvCxnSpPr/>
            <p:nvPr/>
          </p:nvCxnSpPr>
          <p:spPr>
            <a:xfrm flipH="1">
              <a:off x="2351723" y="1615452"/>
              <a:ext cx="2512" cy="1070979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Shape 90">
              <a:extLst>
                <a:ext uri="{FF2B5EF4-FFF2-40B4-BE49-F238E27FC236}">
                  <a16:creationId xmlns:a16="http://schemas.microsoft.com/office/drawing/2014/main" id="{578D0A4B-82E8-40D3-B2D4-88AE8136557B}"/>
                </a:ext>
              </a:extLst>
            </p:cNvPr>
            <p:cNvCxnSpPr/>
            <p:nvPr/>
          </p:nvCxnSpPr>
          <p:spPr>
            <a:xfrm rot="10800000">
              <a:off x="931624" y="2724912"/>
              <a:ext cx="1406696" cy="0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pic>
          <p:nvPicPr>
            <p:cNvPr id="36" name="Shape 91">
              <a:extLst>
                <a:ext uri="{FF2B5EF4-FFF2-40B4-BE49-F238E27FC236}">
                  <a16:creationId xmlns:a16="http://schemas.microsoft.com/office/drawing/2014/main" id="{101B5441-253F-4AE8-B92B-2D48B71D60D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2190" y="1502013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Shape 92">
              <a:extLst>
                <a:ext uri="{FF2B5EF4-FFF2-40B4-BE49-F238E27FC236}">
                  <a16:creationId xmlns:a16="http://schemas.microsoft.com/office/drawing/2014/main" id="{64412A91-0758-4884-95E3-DA3846F275B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15564" y="1502012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Shape 93">
              <a:extLst>
                <a:ext uri="{FF2B5EF4-FFF2-40B4-BE49-F238E27FC236}">
                  <a16:creationId xmlns:a16="http://schemas.microsoft.com/office/drawing/2014/main" id="{91C7EF4C-7B2B-42FC-A4BA-4327DAC1049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18623" y="2085539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" name="Shape 94">
              <a:extLst>
                <a:ext uri="{FF2B5EF4-FFF2-40B4-BE49-F238E27FC236}">
                  <a16:creationId xmlns:a16="http://schemas.microsoft.com/office/drawing/2014/main" id="{00B7F218-30DE-41CC-BFB8-D5BD471D26B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1298938" y="1714207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Shape 95">
              <a:extLst>
                <a:ext uri="{FF2B5EF4-FFF2-40B4-BE49-F238E27FC236}">
                  <a16:creationId xmlns:a16="http://schemas.microsoft.com/office/drawing/2014/main" id="{779F7E8B-1F66-4D16-A82A-97CAD0FFFA1A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rot="10800000" flipH="1">
              <a:off x="1356997" y="1926539"/>
              <a:ext cx="2967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" name="Shape 96">
              <a:extLst>
                <a:ext uri="{FF2B5EF4-FFF2-40B4-BE49-F238E27FC236}">
                  <a16:creationId xmlns:a16="http://schemas.microsoft.com/office/drawing/2014/main" id="{A03F9FF2-6301-4E53-9D8E-CCEF7D0A578B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" name="Shape 102">
            <a:extLst>
              <a:ext uri="{FF2B5EF4-FFF2-40B4-BE49-F238E27FC236}">
                <a16:creationId xmlns:a16="http://schemas.microsoft.com/office/drawing/2014/main" id="{E8A5CEBD-7998-438D-B6CD-14F81C6E8DA6}"/>
              </a:ext>
            </a:extLst>
          </p:cNvPr>
          <p:cNvSpPr txBox="1"/>
          <p:nvPr/>
        </p:nvSpPr>
        <p:spPr>
          <a:xfrm>
            <a:off x="7591110" y="3392482"/>
            <a:ext cx="319071" cy="30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Shape 110">
            <a:extLst>
              <a:ext uri="{FF2B5EF4-FFF2-40B4-BE49-F238E27FC236}">
                <a16:creationId xmlns:a16="http://schemas.microsoft.com/office/drawing/2014/main" id="{9143A240-E875-4A56-8B5E-93257817D396}"/>
              </a:ext>
            </a:extLst>
          </p:cNvPr>
          <p:cNvCxnSpPr>
            <a:cxnSpLocks/>
          </p:cNvCxnSpPr>
          <p:nvPr/>
        </p:nvCxnSpPr>
        <p:spPr>
          <a:xfrm>
            <a:off x="4070306" y="2277591"/>
            <a:ext cx="780600" cy="666900"/>
          </a:xfrm>
          <a:prstGeom prst="straightConnector1">
            <a:avLst/>
          </a:prstGeom>
          <a:noFill/>
          <a:ln w="76200" cap="flat" cmpd="sng">
            <a:solidFill>
              <a:srgbClr val="AEABAB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804B9E32-A2FB-4882-9BF6-ED6E229FF433}"/>
              </a:ext>
            </a:extLst>
          </p:cNvPr>
          <p:cNvSpPr txBox="1"/>
          <p:nvPr/>
        </p:nvSpPr>
        <p:spPr>
          <a:xfrm>
            <a:off x="2377441" y="3165231"/>
            <a:ext cx="12673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Data at DPs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6183543-2E3C-41DA-9277-CAAC4B713789}"/>
              </a:ext>
            </a:extLst>
          </p:cNvPr>
          <p:cNvSpPr txBox="1"/>
          <p:nvPr/>
        </p:nvSpPr>
        <p:spPr>
          <a:xfrm>
            <a:off x="2229656" y="4942221"/>
            <a:ext cx="12284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Data at DPs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1EFF2F8-1D5F-476B-8C18-447A89543A46}"/>
              </a:ext>
            </a:extLst>
          </p:cNvPr>
          <p:cNvSpPr txBox="1"/>
          <p:nvPr/>
        </p:nvSpPr>
        <p:spPr>
          <a:xfrm>
            <a:off x="5119584" y="1066675"/>
            <a:ext cx="12673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Data at DPs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201CCEA-B617-4073-990A-4F0BB4ABCD03}"/>
              </a:ext>
            </a:extLst>
          </p:cNvPr>
          <p:cNvSpPr txBox="1"/>
          <p:nvPr/>
        </p:nvSpPr>
        <p:spPr>
          <a:xfrm>
            <a:off x="8091233" y="3044197"/>
            <a:ext cx="12673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Data at DPs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4249DB4-8FA2-49AB-AA00-53FA7CA7409B}"/>
              </a:ext>
            </a:extLst>
          </p:cNvPr>
          <p:cNvSpPr txBox="1"/>
          <p:nvPr/>
        </p:nvSpPr>
        <p:spPr>
          <a:xfrm>
            <a:off x="8103346" y="4879507"/>
            <a:ext cx="12673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Data at DPs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693FC25-830C-4D65-948F-EDAA489E4B42}"/>
              </a:ext>
            </a:extLst>
          </p:cNvPr>
          <p:cNvSpPr txBox="1"/>
          <p:nvPr/>
        </p:nvSpPr>
        <p:spPr>
          <a:xfrm>
            <a:off x="2377441" y="2843706"/>
            <a:ext cx="12673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Range Proof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4E64D6A-BA3F-4077-A729-E1A9FFB8879B}"/>
              </a:ext>
            </a:extLst>
          </p:cNvPr>
          <p:cNvSpPr txBox="1"/>
          <p:nvPr/>
        </p:nvSpPr>
        <p:spPr>
          <a:xfrm>
            <a:off x="2229657" y="5249999"/>
            <a:ext cx="12284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Range Proof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2D31C93-E8FB-485A-B95C-DBFDD879478F}"/>
              </a:ext>
            </a:extLst>
          </p:cNvPr>
          <p:cNvSpPr txBox="1"/>
          <p:nvPr/>
        </p:nvSpPr>
        <p:spPr>
          <a:xfrm>
            <a:off x="8097560" y="5187284"/>
            <a:ext cx="12673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Range Proof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2646386-4DA0-49CB-9799-F279354484EB}"/>
              </a:ext>
            </a:extLst>
          </p:cNvPr>
          <p:cNvSpPr txBox="1"/>
          <p:nvPr/>
        </p:nvSpPr>
        <p:spPr>
          <a:xfrm>
            <a:off x="8097560" y="2741265"/>
            <a:ext cx="12673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Range Proof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7DD7280-F12A-4D95-9B58-38F99FED9DB9}"/>
              </a:ext>
            </a:extLst>
          </p:cNvPr>
          <p:cNvSpPr txBox="1"/>
          <p:nvPr/>
        </p:nvSpPr>
        <p:spPr>
          <a:xfrm>
            <a:off x="5119584" y="767682"/>
            <a:ext cx="12673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Range Proof</a:t>
            </a:r>
          </a:p>
        </p:txBody>
      </p:sp>
    </p:spTree>
    <p:extLst>
      <p:ext uri="{BB962C8B-B14F-4D97-AF65-F5344CB8AC3E}">
        <p14:creationId xmlns:p14="http://schemas.microsoft.com/office/powerpoint/2010/main" val="34253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D4696-84BA-46A0-9142-1021BF28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500" b="0" dirty="0" err="1"/>
              <a:t>Step</a:t>
            </a:r>
            <a:r>
              <a:rPr lang="fr-FR" sz="4500" b="0" dirty="0"/>
              <a:t> 2: </a:t>
            </a:r>
            <a:r>
              <a:rPr lang="fr-FR" sz="4500" b="0" dirty="0" err="1"/>
              <a:t>Processing</a:t>
            </a:r>
            <a:endParaRPr lang="fr-FR" sz="4500" b="0" dirty="0"/>
          </a:p>
        </p:txBody>
      </p:sp>
      <p:grpSp>
        <p:nvGrpSpPr>
          <p:cNvPr id="4" name="Shape 59">
            <a:extLst>
              <a:ext uri="{FF2B5EF4-FFF2-40B4-BE49-F238E27FC236}">
                <a16:creationId xmlns:a16="http://schemas.microsoft.com/office/drawing/2014/main" id="{F42291C4-A0C8-4A3A-A78B-7E99A74A0129}"/>
              </a:ext>
            </a:extLst>
          </p:cNvPr>
          <p:cNvGrpSpPr/>
          <p:nvPr/>
        </p:nvGrpSpPr>
        <p:grpSpPr>
          <a:xfrm>
            <a:off x="2377441" y="1266900"/>
            <a:ext cx="6654017" cy="4486785"/>
            <a:chOff x="822190" y="1502012"/>
            <a:chExt cx="4059325" cy="3347601"/>
          </a:xfrm>
        </p:grpSpPr>
        <p:pic>
          <p:nvPicPr>
            <p:cNvPr id="5" name="Shape 60">
              <a:extLst>
                <a:ext uri="{FF2B5EF4-FFF2-40B4-BE49-F238E27FC236}">
                  <a16:creationId xmlns:a16="http://schemas.microsoft.com/office/drawing/2014/main" id="{4AE498C1-37F4-4ACA-B33A-DE7F2E19AC7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63198" y="247056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Shape 61">
              <a:extLst>
                <a:ext uri="{FF2B5EF4-FFF2-40B4-BE49-F238E27FC236}">
                  <a16:creationId xmlns:a16="http://schemas.microsoft.com/office/drawing/2014/main" id="{155F6310-69C1-4888-A78E-1A90B826255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760860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62">
              <a:extLst>
                <a:ext uri="{FF2B5EF4-FFF2-40B4-BE49-F238E27FC236}">
                  <a16:creationId xmlns:a16="http://schemas.microsoft.com/office/drawing/2014/main" id="{8E69B17B-2D26-4A2E-BDCF-438C5EB9FBD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563198" y="4132976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Shape 63">
              <a:extLst>
                <a:ext uri="{FF2B5EF4-FFF2-40B4-BE49-F238E27FC236}">
                  <a16:creationId xmlns:a16="http://schemas.microsoft.com/office/drawing/2014/main" id="{9EE3E02A-120D-43F4-AEBA-BAD9F17A7D8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392436" y="3308494"/>
              <a:ext cx="593375" cy="7166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Shape 64">
              <a:extLst>
                <a:ext uri="{FF2B5EF4-FFF2-40B4-BE49-F238E27FC236}">
                  <a16:creationId xmlns:a16="http://schemas.microsoft.com/office/drawing/2014/main" id="{94ED60DB-E9CE-4705-A590-0F8A9C4B4D9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156573" y="2828883"/>
              <a:ext cx="532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0" name="Shape 65">
              <a:extLst>
                <a:ext uri="{FF2B5EF4-FFF2-40B4-BE49-F238E27FC236}">
                  <a16:creationId xmlns:a16="http://schemas.microsoft.com/office/drawing/2014/main" id="{47B7F8AA-5A62-428B-95D7-4EFDFBD876A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689123" y="2828794"/>
              <a:ext cx="0" cy="479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Shape 66">
              <a:extLst>
                <a:ext uri="{FF2B5EF4-FFF2-40B4-BE49-F238E27FC236}">
                  <a16:creationId xmlns:a16="http://schemas.microsoft.com/office/drawing/2014/main" id="{95E0A2D2-14E0-47E2-B227-5499E904AA1E}"/>
                </a:ext>
              </a:extLst>
            </p:cNvPr>
            <p:cNvCxnSpPr/>
            <p:nvPr/>
          </p:nvCxnSpPr>
          <p:spPr>
            <a:xfrm rot="10800000" flipH="1">
              <a:off x="3156573" y="449129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2" name="Shape 67">
              <a:extLst>
                <a:ext uri="{FF2B5EF4-FFF2-40B4-BE49-F238E27FC236}">
                  <a16:creationId xmlns:a16="http://schemas.microsoft.com/office/drawing/2014/main" id="{6B34DD8C-76D2-4DB0-BACD-E604AE89266F}"/>
                </a:ext>
              </a:extLst>
            </p:cNvPr>
            <p:cNvCxnSpPr/>
            <p:nvPr/>
          </p:nvCxnSpPr>
          <p:spPr>
            <a:xfrm>
              <a:off x="3689122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" name="Shape 68">
              <a:extLst>
                <a:ext uri="{FF2B5EF4-FFF2-40B4-BE49-F238E27FC236}">
                  <a16:creationId xmlns:a16="http://schemas.microsoft.com/office/drawing/2014/main" id="{A3E7934B-03C8-41B4-97BE-CB0B92324271}"/>
                </a:ext>
              </a:extLst>
            </p:cNvPr>
            <p:cNvCxnSpPr/>
            <p:nvPr/>
          </p:nvCxnSpPr>
          <p:spPr>
            <a:xfrm rot="10800000" flipH="1">
              <a:off x="2030648" y="2828881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Shape 69">
              <a:extLst>
                <a:ext uri="{FF2B5EF4-FFF2-40B4-BE49-F238E27FC236}">
                  <a16:creationId xmlns:a16="http://schemas.microsoft.com/office/drawing/2014/main" id="{8F12737F-9D5E-44E5-99C2-C77E43F90E71}"/>
                </a:ext>
              </a:extLst>
            </p:cNvPr>
            <p:cNvCxnSpPr/>
            <p:nvPr/>
          </p:nvCxnSpPr>
          <p:spPr>
            <a:xfrm>
              <a:off x="2022326" y="2828882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" name="Shape 70">
              <a:extLst>
                <a:ext uri="{FF2B5EF4-FFF2-40B4-BE49-F238E27FC236}">
                  <a16:creationId xmlns:a16="http://schemas.microsoft.com/office/drawing/2014/main" id="{E3FA7C83-5F45-4A53-8E6C-53512CA4A0AC}"/>
                </a:ext>
              </a:extLst>
            </p:cNvPr>
            <p:cNvCxnSpPr/>
            <p:nvPr/>
          </p:nvCxnSpPr>
          <p:spPr>
            <a:xfrm rot="10800000" flipH="1">
              <a:off x="2022326" y="4504743"/>
              <a:ext cx="532550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" name="Shape 71">
              <a:extLst>
                <a:ext uri="{FF2B5EF4-FFF2-40B4-BE49-F238E27FC236}">
                  <a16:creationId xmlns:a16="http://schemas.microsoft.com/office/drawing/2014/main" id="{2A962026-8D22-4A7C-884A-6A1534B59E7B}"/>
                </a:ext>
              </a:extLst>
            </p:cNvPr>
            <p:cNvCxnSpPr/>
            <p:nvPr/>
          </p:nvCxnSpPr>
          <p:spPr>
            <a:xfrm>
              <a:off x="2022326" y="4018406"/>
              <a:ext cx="1" cy="4796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7" name="Shape 72">
              <a:extLst>
                <a:ext uri="{FF2B5EF4-FFF2-40B4-BE49-F238E27FC236}">
                  <a16:creationId xmlns:a16="http://schemas.microsoft.com/office/drawing/2014/main" id="{066DFF86-A84E-48E0-AC80-D922039D5E0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354436" y="3666813"/>
              <a:ext cx="103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Shape 73">
              <a:extLst>
                <a:ext uri="{FF2B5EF4-FFF2-40B4-BE49-F238E27FC236}">
                  <a16:creationId xmlns:a16="http://schemas.microsoft.com/office/drawing/2014/main" id="{11A78458-29CB-474E-A979-C2AD384ED50F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rot="10800000">
              <a:off x="2859886" y="3187376"/>
              <a:ext cx="0" cy="945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pic>
          <p:nvPicPr>
            <p:cNvPr id="19" name="Shape 74">
              <a:extLst>
                <a:ext uri="{FF2B5EF4-FFF2-40B4-BE49-F238E27FC236}">
                  <a16:creationId xmlns:a16="http://schemas.microsoft.com/office/drawing/2014/main" id="{1A1096AD-33DC-466D-B5A4-79C6B929582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5807" y="3109028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Shape 75">
              <a:extLst>
                <a:ext uri="{FF2B5EF4-FFF2-40B4-BE49-F238E27FC236}">
                  <a16:creationId xmlns:a16="http://schemas.microsoft.com/office/drawing/2014/main" id="{537EEF12-E08D-46DD-B974-5DD849F092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5807" y="369488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76">
              <a:extLst>
                <a:ext uri="{FF2B5EF4-FFF2-40B4-BE49-F238E27FC236}">
                  <a16:creationId xmlns:a16="http://schemas.microsoft.com/office/drawing/2014/main" id="{380C2ECA-D380-4E14-BE76-1752313A6AE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1624" y="3165265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Shape 77">
              <a:extLst>
                <a:ext uri="{FF2B5EF4-FFF2-40B4-BE49-F238E27FC236}">
                  <a16:creationId xmlns:a16="http://schemas.microsoft.com/office/drawing/2014/main" id="{CAD779CD-C66F-442C-B7E2-E06BCBEC0C8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1624" y="3718943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78">
              <a:extLst>
                <a:ext uri="{FF2B5EF4-FFF2-40B4-BE49-F238E27FC236}">
                  <a16:creationId xmlns:a16="http://schemas.microsoft.com/office/drawing/2014/main" id="{2EA7C625-3B40-4588-8127-4DADB790962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2031" y="1615452"/>
              <a:ext cx="475708" cy="43809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" name="Shape 79">
              <a:extLst>
                <a:ext uri="{FF2B5EF4-FFF2-40B4-BE49-F238E27FC236}">
                  <a16:creationId xmlns:a16="http://schemas.microsoft.com/office/drawing/2014/main" id="{5470D57F-8A68-49AF-903E-CFE13B8DEDE9}"/>
                </a:ext>
              </a:extLst>
            </p:cNvPr>
            <p:cNvCxnSpPr>
              <a:cxnSpLocks/>
              <a:stCxn id="23" idx="2"/>
              <a:endCxn id="5" idx="0"/>
            </p:cNvCxnSpPr>
            <p:nvPr/>
          </p:nvCxnSpPr>
          <p:spPr>
            <a:xfrm>
              <a:off x="2859885" y="2053546"/>
              <a:ext cx="0" cy="41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Shape 80">
              <a:extLst>
                <a:ext uri="{FF2B5EF4-FFF2-40B4-BE49-F238E27FC236}">
                  <a16:creationId xmlns:a16="http://schemas.microsoft.com/office/drawing/2014/main" id="{EA100390-4F59-4CC7-B2A8-89E0A9E841C6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flipH="1">
              <a:off x="3985807" y="3328075"/>
              <a:ext cx="420000" cy="338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Shape 81">
              <a:extLst>
                <a:ext uri="{FF2B5EF4-FFF2-40B4-BE49-F238E27FC236}">
                  <a16:creationId xmlns:a16="http://schemas.microsoft.com/office/drawing/2014/main" id="{35CD1EF5-F7CC-474E-BBD3-47F6646B20EF}"/>
                </a:ext>
              </a:extLst>
            </p:cNvPr>
            <p:cNvCxnSpPr>
              <a:cxnSpLocks/>
              <a:stCxn id="20" idx="1"/>
              <a:endCxn id="8" idx="3"/>
            </p:cNvCxnSpPr>
            <p:nvPr/>
          </p:nvCxnSpPr>
          <p:spPr>
            <a:xfrm rot="10800000">
              <a:off x="3985807" y="3667029"/>
              <a:ext cx="420000" cy="24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Shape 82">
              <a:extLst>
                <a:ext uri="{FF2B5EF4-FFF2-40B4-BE49-F238E27FC236}">
                  <a16:creationId xmlns:a16="http://schemas.microsoft.com/office/drawing/2014/main" id="{DED1B8B1-19EF-4417-9920-AD2EB53B11B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1363360" y="3415413"/>
              <a:ext cx="397500" cy="251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Shape 83">
              <a:extLst>
                <a:ext uri="{FF2B5EF4-FFF2-40B4-BE49-F238E27FC236}">
                  <a16:creationId xmlns:a16="http://schemas.microsoft.com/office/drawing/2014/main" id="{BD1BFB50-E93F-409B-A04D-6652A9AE5BF6}"/>
                </a:ext>
              </a:extLst>
            </p:cNvPr>
            <p:cNvCxnSpPr>
              <a:cxnSpLocks/>
              <a:stCxn id="6" idx="1"/>
              <a:endCxn id="22" idx="3"/>
            </p:cNvCxnSpPr>
            <p:nvPr/>
          </p:nvCxnSpPr>
          <p:spPr>
            <a:xfrm flipH="1">
              <a:off x="1407160" y="3666813"/>
              <a:ext cx="353700" cy="27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9" name="Shape 84">
              <a:extLst>
                <a:ext uri="{FF2B5EF4-FFF2-40B4-BE49-F238E27FC236}">
                  <a16:creationId xmlns:a16="http://schemas.microsoft.com/office/drawing/2014/main" id="{8CBBA5EF-0313-46C7-8F89-BC50023A0D0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72140" y="1763279"/>
              <a:ext cx="521565" cy="4226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85">
              <a:extLst>
                <a:ext uri="{FF2B5EF4-FFF2-40B4-BE49-F238E27FC236}">
                  <a16:creationId xmlns:a16="http://schemas.microsoft.com/office/drawing/2014/main" id="{129DF832-7292-4921-B431-DF3296A697C3}"/>
                </a:ext>
              </a:extLst>
            </p:cNvPr>
            <p:cNvCxnSpPr>
              <a:cxnSpLocks/>
              <a:stCxn id="29" idx="1"/>
              <a:endCxn id="5" idx="0"/>
            </p:cNvCxnSpPr>
            <p:nvPr/>
          </p:nvCxnSpPr>
          <p:spPr>
            <a:xfrm flipH="1">
              <a:off x="2859740" y="1974579"/>
              <a:ext cx="1112400" cy="49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" name="Shape 86">
              <a:extLst>
                <a:ext uri="{FF2B5EF4-FFF2-40B4-BE49-F238E27FC236}">
                  <a16:creationId xmlns:a16="http://schemas.microsoft.com/office/drawing/2014/main" id="{BD820582-5009-4F56-83F5-4214EF8D6017}"/>
                </a:ext>
              </a:extLst>
            </p:cNvPr>
            <p:cNvSpPr txBox="1"/>
            <p:nvPr/>
          </p:nvSpPr>
          <p:spPr>
            <a:xfrm>
              <a:off x="4103290" y="1763025"/>
              <a:ext cx="330785" cy="270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fr-FR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87">
              <a:extLst>
                <a:ext uri="{FF2B5EF4-FFF2-40B4-BE49-F238E27FC236}">
                  <a16:creationId xmlns:a16="http://schemas.microsoft.com/office/drawing/2014/main" id="{1F6ABB78-3672-4D59-98D7-A95BC6A85A2C}"/>
                </a:ext>
              </a:extLst>
            </p:cNvPr>
            <p:cNvSpPr/>
            <p:nvPr/>
          </p:nvSpPr>
          <p:spPr>
            <a:xfrm>
              <a:off x="931624" y="1615452"/>
              <a:ext cx="3949891" cy="3234161"/>
            </a:xfrm>
            <a:prstGeom prst="rect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88">
              <a:extLst>
                <a:ext uri="{FF2B5EF4-FFF2-40B4-BE49-F238E27FC236}">
                  <a16:creationId xmlns:a16="http://schemas.microsoft.com/office/drawing/2014/main" id="{8BCE25E7-735A-411C-8E31-DF62C577AFBC}"/>
                </a:ext>
              </a:extLst>
            </p:cNvPr>
            <p:cNvSpPr/>
            <p:nvPr/>
          </p:nvSpPr>
          <p:spPr>
            <a:xfrm>
              <a:off x="875897" y="1528311"/>
              <a:ext cx="1478338" cy="11966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" name="Shape 89">
              <a:extLst>
                <a:ext uri="{FF2B5EF4-FFF2-40B4-BE49-F238E27FC236}">
                  <a16:creationId xmlns:a16="http://schemas.microsoft.com/office/drawing/2014/main" id="{55C3254B-1DD0-403E-9A5E-409E601643BA}"/>
                </a:ext>
              </a:extLst>
            </p:cNvPr>
            <p:cNvCxnSpPr/>
            <p:nvPr/>
          </p:nvCxnSpPr>
          <p:spPr>
            <a:xfrm flipH="1">
              <a:off x="2351723" y="1615452"/>
              <a:ext cx="2512" cy="1070979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Shape 90">
              <a:extLst>
                <a:ext uri="{FF2B5EF4-FFF2-40B4-BE49-F238E27FC236}">
                  <a16:creationId xmlns:a16="http://schemas.microsoft.com/office/drawing/2014/main" id="{578D0A4B-82E8-40D3-B2D4-88AE8136557B}"/>
                </a:ext>
              </a:extLst>
            </p:cNvPr>
            <p:cNvCxnSpPr/>
            <p:nvPr/>
          </p:nvCxnSpPr>
          <p:spPr>
            <a:xfrm rot="10800000">
              <a:off x="931624" y="2724912"/>
              <a:ext cx="1406696" cy="0"/>
            </a:xfrm>
            <a:prstGeom prst="straightConnector1">
              <a:avLst/>
            </a:prstGeom>
            <a:noFill/>
            <a:ln w="12700" cap="flat" cmpd="sng">
              <a:solidFill>
                <a:srgbClr val="D0CECE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pic>
          <p:nvPicPr>
            <p:cNvPr id="36" name="Shape 91">
              <a:extLst>
                <a:ext uri="{FF2B5EF4-FFF2-40B4-BE49-F238E27FC236}">
                  <a16:creationId xmlns:a16="http://schemas.microsoft.com/office/drawing/2014/main" id="{101B5441-253F-4AE8-B92B-2D48B71D60D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22190" y="1502013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Shape 92">
              <a:extLst>
                <a:ext uri="{FF2B5EF4-FFF2-40B4-BE49-F238E27FC236}">
                  <a16:creationId xmlns:a16="http://schemas.microsoft.com/office/drawing/2014/main" id="{64412A91-0758-4884-95E3-DA3846F275B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15564" y="1502012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Shape 93">
              <a:extLst>
                <a:ext uri="{FF2B5EF4-FFF2-40B4-BE49-F238E27FC236}">
                  <a16:creationId xmlns:a16="http://schemas.microsoft.com/office/drawing/2014/main" id="{91C7EF4C-7B2B-42FC-A4BA-4327DAC1049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18623" y="2085539"/>
              <a:ext cx="476748" cy="42438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" name="Shape 94">
              <a:extLst>
                <a:ext uri="{FF2B5EF4-FFF2-40B4-BE49-F238E27FC236}">
                  <a16:creationId xmlns:a16="http://schemas.microsoft.com/office/drawing/2014/main" id="{00B7F218-30DE-41CC-BFB8-D5BD471D26B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1298938" y="1714207"/>
              <a:ext cx="1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" name="Shape 95">
              <a:extLst>
                <a:ext uri="{FF2B5EF4-FFF2-40B4-BE49-F238E27FC236}">
                  <a16:creationId xmlns:a16="http://schemas.microsoft.com/office/drawing/2014/main" id="{779F7E8B-1F66-4D16-A82A-97CAD0FFFA1A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rot="10800000" flipH="1">
              <a:off x="1356997" y="1926539"/>
              <a:ext cx="2967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" name="Shape 96">
              <a:extLst>
                <a:ext uri="{FF2B5EF4-FFF2-40B4-BE49-F238E27FC236}">
                  <a16:creationId xmlns:a16="http://schemas.microsoft.com/office/drawing/2014/main" id="{A03F9FF2-6301-4E53-9D8E-CCEF7D0A578B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rot="10800000">
              <a:off x="1060597" y="1926539"/>
              <a:ext cx="296400" cy="159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" name="Shape 102">
            <a:extLst>
              <a:ext uri="{FF2B5EF4-FFF2-40B4-BE49-F238E27FC236}">
                <a16:creationId xmlns:a16="http://schemas.microsoft.com/office/drawing/2014/main" id="{E8A5CEBD-7998-438D-B6CD-14F81C6E8DA6}"/>
              </a:ext>
            </a:extLst>
          </p:cNvPr>
          <p:cNvSpPr txBox="1"/>
          <p:nvPr/>
        </p:nvSpPr>
        <p:spPr>
          <a:xfrm>
            <a:off x="7591110" y="3392482"/>
            <a:ext cx="319071" cy="30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Shape 110">
            <a:extLst>
              <a:ext uri="{FF2B5EF4-FFF2-40B4-BE49-F238E27FC236}">
                <a16:creationId xmlns:a16="http://schemas.microsoft.com/office/drawing/2014/main" id="{9143A240-E875-4A56-8B5E-93257817D396}"/>
              </a:ext>
            </a:extLst>
          </p:cNvPr>
          <p:cNvCxnSpPr>
            <a:cxnSpLocks/>
          </p:cNvCxnSpPr>
          <p:nvPr/>
        </p:nvCxnSpPr>
        <p:spPr>
          <a:xfrm>
            <a:off x="4070306" y="2277591"/>
            <a:ext cx="780600" cy="666900"/>
          </a:xfrm>
          <a:prstGeom prst="straightConnector1">
            <a:avLst/>
          </a:prstGeom>
          <a:noFill/>
          <a:ln w="76200" cap="flat" cmpd="sng">
            <a:solidFill>
              <a:srgbClr val="AEABAB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959BC5D-1FBC-4FE6-8D06-A075CBEF41AF}"/>
              </a:ext>
            </a:extLst>
          </p:cNvPr>
          <p:cNvSpPr txBox="1"/>
          <p:nvPr/>
        </p:nvSpPr>
        <p:spPr>
          <a:xfrm>
            <a:off x="5120515" y="2303264"/>
            <a:ext cx="11937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Range Proof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CF11FDF-366B-4F30-9E21-829D8AA699C4}"/>
              </a:ext>
            </a:extLst>
          </p:cNvPr>
          <p:cNvSpPr txBox="1"/>
          <p:nvPr/>
        </p:nvSpPr>
        <p:spPr>
          <a:xfrm>
            <a:off x="3838620" y="3368903"/>
            <a:ext cx="11937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Range Proof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51D1A80-9557-4C67-A676-A779CDB3E022}"/>
              </a:ext>
            </a:extLst>
          </p:cNvPr>
          <p:cNvSpPr txBox="1"/>
          <p:nvPr/>
        </p:nvSpPr>
        <p:spPr>
          <a:xfrm>
            <a:off x="3838620" y="3054430"/>
            <a:ext cx="11937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Range Proof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A642565-DC33-40E1-AF43-725B2AA620B3}"/>
              </a:ext>
            </a:extLst>
          </p:cNvPr>
          <p:cNvSpPr txBox="1"/>
          <p:nvPr/>
        </p:nvSpPr>
        <p:spPr>
          <a:xfrm>
            <a:off x="6509481" y="3411913"/>
            <a:ext cx="11937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Range Proof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BF3E66C-AB0E-4BDC-8DD2-1EBB2B182BB4}"/>
              </a:ext>
            </a:extLst>
          </p:cNvPr>
          <p:cNvSpPr txBox="1"/>
          <p:nvPr/>
        </p:nvSpPr>
        <p:spPr>
          <a:xfrm>
            <a:off x="6509481" y="3117780"/>
            <a:ext cx="11937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Range Proof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6C284CB-88E4-4CD0-B527-F4C9F4A67B8A}"/>
              </a:ext>
            </a:extLst>
          </p:cNvPr>
          <p:cNvSpPr txBox="1"/>
          <p:nvPr/>
        </p:nvSpPr>
        <p:spPr>
          <a:xfrm>
            <a:off x="6511286" y="2830199"/>
            <a:ext cx="11696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Data at DPs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EA0EE1F-C71F-4D66-BC12-9954F1206853}"/>
              </a:ext>
            </a:extLst>
          </p:cNvPr>
          <p:cNvSpPr txBox="1"/>
          <p:nvPr/>
        </p:nvSpPr>
        <p:spPr>
          <a:xfrm>
            <a:off x="5114605" y="1996993"/>
            <a:ext cx="11696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Data at DPs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6725462-CFA2-46A0-8BD4-80966145FFAD}"/>
              </a:ext>
            </a:extLst>
          </p:cNvPr>
          <p:cNvSpPr txBox="1"/>
          <p:nvPr/>
        </p:nvSpPr>
        <p:spPr>
          <a:xfrm>
            <a:off x="3838620" y="2743584"/>
            <a:ext cx="11696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Data at DPs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2FBE06F-031E-4C6A-A542-D63159351EC6}"/>
              </a:ext>
            </a:extLst>
          </p:cNvPr>
          <p:cNvSpPr txBox="1"/>
          <p:nvPr/>
        </p:nvSpPr>
        <p:spPr>
          <a:xfrm>
            <a:off x="1848975" y="923020"/>
            <a:ext cx="15160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Range </a:t>
            </a:r>
            <a:r>
              <a:rPr lang="fr-FR" dirty="0" err="1"/>
              <a:t>Proofs</a:t>
            </a:r>
            <a:r>
              <a:rPr lang="fr-FR" dirty="0"/>
              <a:t> x5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0E59E43-E6D9-4CF0-B960-4FD6E81A4B85}"/>
              </a:ext>
            </a:extLst>
          </p:cNvPr>
          <p:cNvSpPr txBox="1"/>
          <p:nvPr/>
        </p:nvSpPr>
        <p:spPr>
          <a:xfrm>
            <a:off x="3497267" y="964533"/>
            <a:ext cx="15590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Range </a:t>
            </a:r>
            <a:r>
              <a:rPr lang="fr-FR" dirty="0" err="1"/>
              <a:t>Proofs</a:t>
            </a:r>
            <a:r>
              <a:rPr lang="fr-FR" dirty="0"/>
              <a:t> x5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71C7908-58EB-4408-8A30-E2730654117E}"/>
              </a:ext>
            </a:extLst>
          </p:cNvPr>
          <p:cNvSpPr txBox="1"/>
          <p:nvPr/>
        </p:nvSpPr>
        <p:spPr>
          <a:xfrm>
            <a:off x="1353089" y="2211367"/>
            <a:ext cx="1514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Range </a:t>
            </a:r>
            <a:r>
              <a:rPr lang="fr-FR" dirty="0" err="1"/>
              <a:t>Proofs</a:t>
            </a:r>
            <a:r>
              <a:rPr lang="fr-FR" dirty="0"/>
              <a:t> x5</a:t>
            </a:r>
          </a:p>
        </p:txBody>
      </p:sp>
    </p:spTree>
    <p:extLst>
      <p:ext uri="{BB962C8B-B14F-4D97-AF65-F5344CB8AC3E}">
        <p14:creationId xmlns:p14="http://schemas.microsoft.com/office/powerpoint/2010/main" val="5913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slide_template_white">
  <a:themeElements>
    <a:clrScheme name="Bleu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2015</Words>
  <Application>Microsoft Office PowerPoint</Application>
  <PresentationFormat>Grand écran</PresentationFormat>
  <Paragraphs>456</Paragraphs>
  <Slides>36</Slides>
  <Notes>22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CMMI10</vt:lpstr>
      <vt:lpstr>CMR10</vt:lpstr>
      <vt:lpstr>CMTI10</vt:lpstr>
      <vt:lpstr>Courier New</vt:lpstr>
      <vt:lpstr>Noto Sans Symbols</vt:lpstr>
      <vt:lpstr>Times New Roman</vt:lpstr>
      <vt:lpstr>slide_template_white</vt:lpstr>
      <vt:lpstr>Acrobat Document</vt:lpstr>
      <vt:lpstr>Distributed Proof Verification using Distributed Ledger</vt:lpstr>
      <vt:lpstr>Outline</vt:lpstr>
      <vt:lpstr>Goals of the Project</vt:lpstr>
      <vt:lpstr>What is UnLynx v2.0</vt:lpstr>
      <vt:lpstr>What is UnLynx v2.0</vt:lpstr>
      <vt:lpstr>System design</vt:lpstr>
      <vt:lpstr>Step 1: Query</vt:lpstr>
      <vt:lpstr>Step 2: Processing</vt:lpstr>
      <vt:lpstr>Step 2: Processing</vt:lpstr>
      <vt:lpstr>Step 3: Proof Verification </vt:lpstr>
      <vt:lpstr>Step 3: Proof Verification </vt:lpstr>
      <vt:lpstr>Step 4: Block Insertion</vt:lpstr>
      <vt:lpstr>Step 4: Block Insertion</vt:lpstr>
      <vt:lpstr>Lemal Threat Model</vt:lpstr>
      <vt:lpstr>Blockchain/SkipChain Overview</vt:lpstr>
      <vt:lpstr>Lemal Skipchain</vt:lpstr>
      <vt:lpstr>Lemal Skipchain (2)</vt:lpstr>
      <vt:lpstr>Example (1)</vt:lpstr>
      <vt:lpstr>Example (2)</vt:lpstr>
      <vt:lpstr>Example (3)</vt:lpstr>
      <vt:lpstr>Proof Processing</vt:lpstr>
      <vt:lpstr>How do we store the Proofs ?</vt:lpstr>
      <vt:lpstr>Proof Processing</vt:lpstr>
      <vt:lpstr>Block Insertion</vt:lpstr>
      <vt:lpstr>Block Insertion</vt:lpstr>
      <vt:lpstr>Block Insertion</vt:lpstr>
      <vt:lpstr>Block Insertion</vt:lpstr>
      <vt:lpstr>Additional features</vt:lpstr>
      <vt:lpstr>Evaluation</vt:lpstr>
      <vt:lpstr>Variation with DPs</vt:lpstr>
      <vt:lpstr>Variation with Servers</vt:lpstr>
      <vt:lpstr>Variation with Verifying Nodes</vt:lpstr>
      <vt:lpstr>Variation with Threshold</vt:lpstr>
      <vt:lpstr>Proof sizes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Proof Verification using Distributed Ledger</dc:title>
  <dc:creator>max premi</dc:creator>
  <cp:lastModifiedBy>max premi</cp:lastModifiedBy>
  <cp:revision>103</cp:revision>
  <dcterms:modified xsi:type="dcterms:W3CDTF">2018-06-21T12:15:29Z</dcterms:modified>
</cp:coreProperties>
</file>