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1" r:id="rId2"/>
  </p:sldMasterIdLst>
  <p:notesMasterIdLst>
    <p:notesMasterId r:id="rId25"/>
  </p:notesMasterIdLst>
  <p:sldIdLst>
    <p:sldId id="258" r:id="rId3"/>
    <p:sldId id="281" r:id="rId4"/>
    <p:sldId id="259" r:id="rId5"/>
    <p:sldId id="262" r:id="rId6"/>
    <p:sldId id="261" r:id="rId7"/>
    <p:sldId id="283" r:id="rId8"/>
    <p:sldId id="263" r:id="rId9"/>
    <p:sldId id="264" r:id="rId10"/>
    <p:sldId id="286" r:id="rId11"/>
    <p:sldId id="273" r:id="rId12"/>
    <p:sldId id="274" r:id="rId13"/>
    <p:sldId id="269" r:id="rId14"/>
    <p:sldId id="278" r:id="rId15"/>
    <p:sldId id="270" r:id="rId16"/>
    <p:sldId id="279" r:id="rId17"/>
    <p:sldId id="271" r:id="rId18"/>
    <p:sldId id="285" r:id="rId19"/>
    <p:sldId id="284" r:id="rId20"/>
    <p:sldId id="266" r:id="rId21"/>
    <p:sldId id="272" r:id="rId22"/>
    <p:sldId id="267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Max P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8474-97D2-4EEA-8FB4-823BFCA28CD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178B-5CCF-4246-B1CC-D230EF1E3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493713"/>
            <a:ext cx="637857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student in CS</a:t>
            </a:r>
          </a:p>
        </p:txBody>
      </p:sp>
    </p:spTree>
    <p:extLst>
      <p:ext uri="{BB962C8B-B14F-4D97-AF65-F5344CB8AC3E}">
        <p14:creationId xmlns:p14="http://schemas.microsoft.com/office/powerpoint/2010/main" val="1370517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 </a:t>
            </a:r>
            <a:r>
              <a:rPr lang="fr-FR" dirty="0" err="1"/>
              <a:t>again</a:t>
            </a:r>
            <a:r>
              <a:rPr lang="fr-FR" dirty="0"/>
              <a:t>. \</a:t>
            </a:r>
            <a:r>
              <a:rPr lang="fr-FR" dirty="0" err="1"/>
              <a:t>cdot</a:t>
            </a:r>
            <a:r>
              <a:rPr lang="fr-FR" dirty="0"/>
              <a:t> </a:t>
            </a:r>
            <a:r>
              <a:rPr lang="fr-FR" dirty="0" err="1"/>
              <a:t>everywhere</a:t>
            </a:r>
            <a:r>
              <a:rPr lang="fr-FR" dirty="0"/>
              <a:t> </a:t>
            </a:r>
            <a:r>
              <a:rPr lang="fr-FR" dirty="0" err="1"/>
              <a:t>consistency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9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Unlynx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real-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and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0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6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There are </a:t>
            </a:r>
            <a:r>
              <a:rPr lang="fr-FR" i="1" dirty="0"/>
              <a:t>M</a:t>
            </a:r>
            <a:r>
              <a:rPr lang="fr-FR" dirty="0"/>
              <a:t> multiplication </a:t>
            </a:r>
            <a:r>
              <a:rPr lang="fr-FR" dirty="0" err="1"/>
              <a:t>gates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0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(((St sure at least one have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revealing</a:t>
            </a:r>
            <a:r>
              <a:rPr lang="fr-FR" dirty="0"/>
              <a:t> pk)))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06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 more </a:t>
            </a:r>
            <a:r>
              <a:rPr lang="fr-FR" dirty="0" err="1"/>
              <a:t>synthetic</a:t>
            </a:r>
            <a:r>
              <a:rPr lang="fr-FR" dirty="0"/>
              <a:t>. </a:t>
            </a:r>
            <a:r>
              <a:rPr lang="fr-FR" dirty="0" err="1"/>
              <a:t>I’ll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in the middle.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502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91BDC-BB66-46F7-B5F7-98CEA8F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647373-336E-4DFE-A625-005C3CD9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8121B4-3E6D-4D3B-BC66-EE48A4AD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0C8B1-674B-4874-9326-61B203B6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6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2B488A-E269-4AD3-9B55-AFB0DD10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C6B949-EB2E-410A-B858-BCAA1BC7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559B-CA32-4679-AA0F-40D5C783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6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6C3B9-24F0-45AB-9152-CDB4F74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F040B-ADC5-45E9-B134-BF1A0E4F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78BE5-64D6-4210-8145-C092A979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81E85-08E0-47E6-91E4-0EBA4A36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E787D-F1B2-4538-8591-A3ABD94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7CD7C-27F9-4CE2-A95C-C5517D71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5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62E9-87B5-4111-B2E7-921C8C7B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CBE824-8BF8-4641-B62E-51AAB77F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EC5F20-FD7E-4724-84E8-335C75A4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20BF8-EF0F-4606-92C1-AF1E61F8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5D2F9F-B59B-481A-B9D8-5DCA6599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2D954-5D7A-426C-B211-01F31075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8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C3ABF-E823-4708-87E2-452A6519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8B70C-235C-4EA2-A509-1D80790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04851-4796-42A2-ADBA-49D81BD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1EA0F-2DE7-4422-ACA0-818C828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9184E-EFBF-448C-AA67-EBD46761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3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7AEF59-17BE-4A08-9212-187F8E6D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19EC4C-DB63-4D9D-85DC-9D4191EC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205C9-E9F6-46FF-BC4D-6D0EF4F3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DFBFF-9715-4B55-884C-15BDDA29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7F40E-29F6-4C7D-9A0F-BD89FE0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4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20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24741-C9B3-41D0-9482-606A94415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50FED-5387-4652-B555-7A4B7048D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6605D-6E41-4A00-93F6-ECC47A3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34971-285E-4C12-BBA8-D00DF62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F4E88-3723-4352-8575-94E124F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71292-62B0-4E68-A097-B3D03443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96B4F-E931-4B96-869A-48F6D0A1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8784E-78A5-4EA6-804D-F067383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C8726-2465-4461-BA7E-78ECF87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6A050-22CC-4CA9-B4E4-F73AABE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4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7C8AF-C83A-4F7A-BDA3-C785D1D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9D349-51AA-4912-B63D-5F471AA2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90F93-AA79-4150-B065-9DE8A8EC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36073-C363-4022-A104-14E05D02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6BEEC-210A-4CE5-9A25-6AC44BE4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F90BE-B931-405E-9213-E947599F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33846-6445-4896-931B-E84C8DF4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58D71-394E-43B9-B135-B5E4DD64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A6430-D65B-4C65-8B66-B887161A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C3D13-7C90-45A8-969F-DF41A28A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C3B1A-A78F-4E17-AC11-0DB42AF2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4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1A156-F252-4806-BDD1-EF48D8E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19E5C3-377A-41F5-B77F-88E3C474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8AD699-6FBF-4AD4-9125-3A4E8E9A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C1B2E0-CFC3-44CB-82C3-85C00E38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7799E-84BE-4228-A3F5-8ADFA158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75DE0B-468C-4B3A-B944-AA2C7428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F9BEAE-E870-48C8-92E6-2EA8976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E8EBE-7DD7-4B1E-AD14-E3952BC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056" y="199304"/>
            <a:ext cx="10904257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056" y="9310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168400" y="6180503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algn="ctr"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LCA1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11555941" y="355536"/>
            <a:ext cx="636059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chemeClr val="tx2"/>
                </a:solidFill>
              </a:rPr>
              <a:pPr algn="ctr"/>
              <a:t>‹N°›</a:t>
            </a:fld>
            <a:endParaRPr lang="en-US" sz="1661" b="1" dirty="0">
              <a:solidFill>
                <a:schemeClr val="tx2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1" y="7620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1" y="60198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Final Presentation</a:t>
            </a:r>
          </a:p>
          <a:p>
            <a:r>
              <a:rPr lang="en-US" sz="1477" baseline="0" dirty="0"/>
              <a:t>Lausanne, 25.01.2018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65" y="6108801"/>
            <a:ext cx="190000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BA913E-0558-48AC-9700-42740F1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2AA2FF-C328-42A0-9D1B-D019A096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F009D-3D27-43AB-8FF6-FBBE7BDF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43D-932B-4C35-8775-912B1E74D6B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02D38-C100-4DB9-A315-FB2C080EB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73C75-6E33-4CEB-8D29-BF36AB431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</p:spPr>
        <p:txBody>
          <a:bodyPr/>
          <a:lstStyle/>
          <a:p>
            <a:r>
              <a:rPr lang="en-US" sz="4800" dirty="0"/>
              <a:t>Decentralized Data Sharing System based on Secure Multi-party Computation</a:t>
            </a:r>
            <a:endParaRPr lang="en-US" sz="443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 Premi, Master Semester Project (12 credits) 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Supervised by :David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Froelicher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 Juan Ramon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Troncoso-Pastoriza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DB439-EBC5-4AD8-BCE5-6FDEC18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Adaptation to </a:t>
            </a:r>
            <a:r>
              <a:rPr lang="fr-FR" sz="4500" b="0" dirty="0" err="1"/>
              <a:t>Unlynx</a:t>
            </a:r>
            <a:r>
              <a:rPr lang="fr-FR" sz="4500" b="0" dirty="0"/>
              <a:t> </a:t>
            </a:r>
            <a:r>
              <a:rPr lang="fr-FR" sz="4500" b="0" dirty="0" err="1"/>
              <a:t>threat</a:t>
            </a:r>
            <a:r>
              <a:rPr lang="fr-FR" sz="4500" b="0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Challenge: </a:t>
                </a:r>
                <a:r>
                  <a:rPr lang="fr-FR" dirty="0" err="1"/>
                  <a:t>compute</a:t>
                </a:r>
                <a:r>
                  <a:rPr lang="fr-FR" dirty="0"/>
                  <a:t> the signatures for the servers,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revealing</a:t>
                </a:r>
                <a:r>
                  <a:rPr lang="fr-FR" dirty="0"/>
                  <a:t> the </a:t>
                </a:r>
                <a:r>
                  <a:rPr lang="fr-FR" dirty="0" err="1"/>
                  <a:t>private</a:t>
                </a:r>
                <a:r>
                  <a:rPr lang="fr-FR" dirty="0"/>
                  <a:t> key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Key Switch like </a:t>
                </a:r>
                <a:r>
                  <a:rPr lang="fr-FR" dirty="0" err="1"/>
                  <a:t>sequential</a:t>
                </a:r>
                <a:r>
                  <a:rPr lang="fr-FR" dirty="0"/>
                  <a:t> computation</a:t>
                </a:r>
              </a:p>
              <a:p>
                <a:pPr lvl="2"/>
                <a:r>
                  <a:rPr lang="fr-FR" dirty="0"/>
                  <a:t>No </a:t>
                </a:r>
                <a:r>
                  <a:rPr lang="fr-FR" dirty="0" err="1"/>
                  <a:t>protocol</a:t>
                </a:r>
                <a:r>
                  <a:rPr lang="fr-FR" dirty="0"/>
                  <a:t> for </a:t>
                </a:r>
                <a:r>
                  <a:rPr lang="fr-FR" dirty="0" err="1"/>
                  <a:t>computing</a:t>
                </a:r>
                <a:r>
                  <a:rPr lang="fr-FR" dirty="0"/>
                  <a:t>  collectively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 err="1"/>
                  <a:t>Other</a:t>
                </a:r>
                <a:r>
                  <a:rPr lang="fr-FR" dirty="0"/>
                  <a:t> </a:t>
                </a:r>
                <a:r>
                  <a:rPr lang="fr-FR" dirty="0" err="1"/>
                  <a:t>choice</a:t>
                </a:r>
                <a:r>
                  <a:rPr lang="fr-FR" dirty="0"/>
                  <a:t>, </a:t>
                </a:r>
                <a:r>
                  <a:rPr lang="fr-FR" dirty="0" err="1"/>
                  <a:t>make</a:t>
                </a:r>
                <a:r>
                  <a:rPr lang="fr-FR" dirty="0"/>
                  <a:t> all servers </a:t>
                </a:r>
                <a:r>
                  <a:rPr lang="fr-FR" dirty="0" err="1"/>
                  <a:t>compute</a:t>
                </a:r>
                <a:r>
                  <a:rPr lang="fr-FR" dirty="0"/>
                  <a:t> </a:t>
                </a:r>
                <a:r>
                  <a:rPr lang="fr-FR" dirty="0" err="1"/>
                  <a:t>their</a:t>
                </a:r>
                <a:r>
                  <a:rPr lang="fr-FR" dirty="0"/>
                  <a:t> </a:t>
                </a:r>
                <a:r>
                  <a:rPr lang="fr-FR" dirty="0" err="1"/>
                  <a:t>own</a:t>
                </a:r>
                <a:r>
                  <a:rPr lang="fr-FR" dirty="0"/>
                  <a:t> </a:t>
                </a:r>
                <a:r>
                  <a:rPr lang="fr-FR" dirty="0" err="1"/>
                  <a:t>private</a:t>
                </a:r>
                <a:r>
                  <a:rPr lang="fr-FR" dirty="0"/>
                  <a:t> key, and all </a:t>
                </a:r>
                <a:r>
                  <a:rPr lang="fr-FR" dirty="0" err="1"/>
                  <a:t>verify</a:t>
                </a:r>
                <a:r>
                  <a:rPr lang="fr-FR" dirty="0"/>
                  <a:t> the input of the data provider. At least 1 server </a:t>
                </a:r>
                <a:r>
                  <a:rPr lang="fr-FR" dirty="0" err="1"/>
                  <a:t>did</a:t>
                </a:r>
                <a:r>
                  <a:rPr lang="fr-FR" dirty="0"/>
                  <a:t> not collude and key </a:t>
                </a:r>
                <a:r>
                  <a:rPr lang="fr-FR" dirty="0" err="1"/>
                  <a:t>kept</a:t>
                </a:r>
                <a:r>
                  <a:rPr lang="fr-FR" dirty="0"/>
                  <a:t> secret.</a:t>
                </a:r>
              </a:p>
              <a:p>
                <a:pPr marL="422041" lvl="1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If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could</a:t>
                </a:r>
                <a:r>
                  <a:rPr lang="fr-FR" dirty="0"/>
                  <a:t> trust all servers, </a:t>
                </a:r>
                <a:r>
                  <a:rPr lang="fr-FR" dirty="0" err="1"/>
                  <a:t>each</a:t>
                </a:r>
                <a:r>
                  <a:rPr lang="fr-FR" dirty="0"/>
                  <a:t> server </a:t>
                </a:r>
                <a:r>
                  <a:rPr lang="fr-FR" dirty="0" err="1"/>
                  <a:t>would</a:t>
                </a:r>
                <a:r>
                  <a:rPr lang="fr-FR" dirty="0"/>
                  <a:t> have </a:t>
                </a:r>
                <a:r>
                  <a:rPr lang="fr-FR" dirty="0" err="1"/>
                  <a:t>verified</a:t>
                </a:r>
                <a:r>
                  <a:rPr lang="fr-FR" dirty="0"/>
                  <a:t> the data </a:t>
                </a:r>
                <a:r>
                  <a:rPr lang="fr-FR" dirty="0" err="1"/>
                  <a:t>coming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« </a:t>
                </a:r>
                <a:r>
                  <a:rPr lang="fr-FR" dirty="0" err="1"/>
                  <a:t>their</a:t>
                </a:r>
                <a:r>
                  <a:rPr lang="fr-FR" dirty="0"/>
                  <a:t> » data provider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0" t="-862" r="-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85BED06-5E63-4E1B-AE3A-ECCF6310C2A9}"/>
              </a:ext>
            </a:extLst>
          </p:cNvPr>
          <p:cNvCxnSpPr/>
          <p:nvPr/>
        </p:nvCxnSpPr>
        <p:spPr bwMode="auto">
          <a:xfrm>
            <a:off x="1026942" y="3165231"/>
            <a:ext cx="0" cy="7596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59C16EF-A085-4134-8397-FF9D1D90BF3E}"/>
              </a:ext>
            </a:extLst>
          </p:cNvPr>
          <p:cNvCxnSpPr/>
          <p:nvPr/>
        </p:nvCxnSpPr>
        <p:spPr bwMode="auto">
          <a:xfrm>
            <a:off x="1026942" y="3165231"/>
            <a:ext cx="1041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D03553C-DF8C-4BD6-8E6E-1BFBD7A42DE4}"/>
              </a:ext>
            </a:extLst>
          </p:cNvPr>
          <p:cNvCxnSpPr/>
          <p:nvPr/>
        </p:nvCxnSpPr>
        <p:spPr bwMode="auto">
          <a:xfrm>
            <a:off x="1026942" y="3924887"/>
            <a:ext cx="1041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B65DC53-E5AE-4A3F-8244-407806AAF729}"/>
              </a:ext>
            </a:extLst>
          </p:cNvPr>
          <p:cNvCxnSpPr/>
          <p:nvPr/>
        </p:nvCxnSpPr>
        <p:spPr bwMode="auto">
          <a:xfrm flipV="1">
            <a:off x="11437034" y="3165231"/>
            <a:ext cx="0" cy="7596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99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3C45D-3CDC-4D87-B5C8-E1AF874E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Setup to compare the </a:t>
            </a:r>
            <a:r>
              <a:rPr lang="fr-FR" sz="4500" b="0" dirty="0" err="1"/>
              <a:t>systems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B67AB-3B37-4C7C-9205-83FC8DA7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3 setups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:</a:t>
            </a:r>
          </a:p>
          <a:p>
            <a:pPr lvl="1"/>
            <a:r>
              <a:rPr lang="fr-FR" i="1" dirty="0" err="1"/>
              <a:t>Prio</a:t>
            </a:r>
            <a:endParaRPr lang="fr-FR" i="1" dirty="0"/>
          </a:p>
          <a:p>
            <a:pPr lvl="1"/>
            <a:r>
              <a:rPr lang="fr-FR" i="1" dirty="0" err="1"/>
              <a:t>Trusted</a:t>
            </a:r>
            <a:r>
              <a:rPr lang="fr-FR" i="1" dirty="0"/>
              <a:t> </a:t>
            </a:r>
            <a:r>
              <a:rPr lang="fr-FR" i="1" dirty="0" err="1"/>
              <a:t>Unlynx</a:t>
            </a:r>
            <a:r>
              <a:rPr lang="fr-FR" i="1" dirty="0"/>
              <a:t> </a:t>
            </a:r>
            <a:r>
              <a:rPr lang="fr-FR" dirty="0"/>
              <a:t>: </a:t>
            </a:r>
            <a:r>
              <a:rPr lang="en-US" dirty="0" err="1"/>
              <a:t>Unlynx</a:t>
            </a:r>
            <a:r>
              <a:rPr lang="en-US" dirty="0"/>
              <a:t> system with </a:t>
            </a:r>
            <a:r>
              <a:rPr lang="en-US" dirty="0" err="1"/>
              <a:t>Prio’s</a:t>
            </a:r>
            <a:r>
              <a:rPr lang="en-US" dirty="0"/>
              <a:t> threat model</a:t>
            </a:r>
          </a:p>
          <a:p>
            <a:pPr lvl="1"/>
            <a:r>
              <a:rPr lang="en-US" i="1" dirty="0" err="1"/>
              <a:t>Unlynx</a:t>
            </a:r>
            <a:endParaRPr lang="en-US" i="1" dirty="0"/>
          </a:p>
          <a:p>
            <a:pPr lvl="1"/>
            <a:endParaRPr lang="fr-FR" i="1" dirty="0"/>
          </a:p>
          <a:p>
            <a:r>
              <a:rPr lang="fr-FR" i="1" dirty="0" err="1"/>
              <a:t>Trusted</a:t>
            </a:r>
            <a:r>
              <a:rPr lang="fr-FR" i="1" dirty="0"/>
              <a:t> </a:t>
            </a:r>
            <a:r>
              <a:rPr lang="fr-FR" i="1" dirty="0" err="1"/>
              <a:t>Unlynx</a:t>
            </a:r>
            <a:r>
              <a:rPr lang="fr-FR" i="1" dirty="0"/>
              <a:t> </a:t>
            </a:r>
            <a:r>
              <a:rPr lang="fr-FR" dirty="0"/>
              <a:t>DPs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prove</a:t>
            </a:r>
            <a:r>
              <a:rPr lang="fr-FR" dirty="0"/>
              <a:t> to one server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Unlynx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DPs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one input</a:t>
            </a:r>
          </a:p>
          <a:p>
            <a:endParaRPr lang="fr-FR" dirty="0"/>
          </a:p>
          <a:p>
            <a:r>
              <a:rPr lang="fr-FR" dirty="0" err="1"/>
              <a:t>Done</a:t>
            </a:r>
            <a:r>
              <a:rPr lang="fr-FR" dirty="0"/>
              <a:t> to compare </a:t>
            </a:r>
            <a:r>
              <a:rPr lang="fr-FR" i="1" dirty="0" err="1"/>
              <a:t>Prio</a:t>
            </a:r>
            <a:r>
              <a:rPr lang="fr-FR" dirty="0"/>
              <a:t> and </a:t>
            </a:r>
            <a:r>
              <a:rPr lang="fr-FR" i="1" dirty="0" err="1"/>
              <a:t>Unlynx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exact </a:t>
            </a:r>
            <a:r>
              <a:rPr lang="fr-FR" dirty="0" err="1"/>
              <a:t>same</a:t>
            </a:r>
            <a:r>
              <a:rPr lang="fr-FR" dirty="0"/>
              <a:t> settings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25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C41CE-95AE-4858-ABC6-71E25B30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data providers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/>
              <p:nvPr/>
            </p:nvSpPr>
            <p:spPr>
              <a:xfrm>
                <a:off x="5781822" y="1392701"/>
                <a:ext cx="641017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dirty="0"/>
                  <a:t>Prio</a:t>
                </a:r>
                <a:r>
                  <a:rPr lang="fr-FR" sz="2000" dirty="0"/>
                  <a:t> : 64 bits inputs, </a:t>
                </a:r>
                <a:r>
                  <a:rPr lang="fr-FR" sz="2000" i="1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5</a:t>
                </a:r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Initialisation </a:t>
                </a:r>
                <a:r>
                  <a:rPr lang="fr-FR" sz="2000" dirty="0" err="1"/>
                  <a:t>negligible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i="1" dirty="0" err="1"/>
                  <a:t>Unlynx</a:t>
                </a:r>
                <a:r>
                  <a:rPr lang="fr-FR" sz="2000" dirty="0"/>
                  <a:t> DP proof </a:t>
                </a:r>
                <a:r>
                  <a:rPr lang="fr-FR" sz="2000" dirty="0" err="1"/>
                  <a:t>creation</a:t>
                </a:r>
                <a:r>
                  <a:rPr lang="fr-FR" sz="2000" dirty="0"/>
                  <a:t> 5 times </a:t>
                </a:r>
                <a:r>
                  <a:rPr lang="fr-FR" sz="2000" dirty="0" err="1"/>
                  <a:t>higher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Aggregation</a:t>
                </a:r>
                <a:r>
                  <a:rPr lang="fr-FR" sz="2000" dirty="0"/>
                  <a:t>, key switch do not change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22" y="1392701"/>
                <a:ext cx="6410178" cy="3785652"/>
              </a:xfrm>
              <a:prstGeom prst="rect">
                <a:avLst/>
              </a:prstGeom>
              <a:blipFill>
                <a:blip r:embed="rId3"/>
                <a:stretch>
                  <a:fillRect l="-951" t="-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1E2D849-BCFA-43B4-BE71-5A8A09D7AA99}"/>
              </a:ext>
            </a:extLst>
          </p:cNvPr>
          <p:cNvSpPr txBox="1"/>
          <p:nvPr/>
        </p:nvSpPr>
        <p:spPr>
          <a:xfrm>
            <a:off x="5781822" y="5598942"/>
            <a:ext cx="629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Test </a:t>
            </a:r>
            <a:r>
              <a:rPr lang="fr-FR" sz="1200" dirty="0" err="1"/>
              <a:t>ran</a:t>
            </a:r>
            <a:r>
              <a:rPr lang="fr-FR" sz="1200" dirty="0"/>
              <a:t> on VMWare, Ubuntu64 bits v17.10, 6.1 GB RAM, 2 </a:t>
            </a:r>
            <a:r>
              <a:rPr lang="fr-FR" sz="1200" dirty="0" err="1"/>
              <a:t>cores</a:t>
            </a:r>
            <a:r>
              <a:rPr lang="fr-FR" sz="1200" dirty="0"/>
              <a:t> Intel I5-4590 @3.3Ghz.</a:t>
            </a:r>
          </a:p>
          <a:p>
            <a:r>
              <a:rPr lang="fr-FR" sz="1200" dirty="0"/>
              <a:t>10 runs. Single </a:t>
            </a:r>
            <a:r>
              <a:rPr lang="fr-FR" sz="1200" dirty="0" err="1"/>
              <a:t>Threaded</a:t>
            </a:r>
            <a:r>
              <a:rPr lang="fr-FR" sz="1200" dirty="0"/>
              <a:t> </a:t>
            </a:r>
            <a:r>
              <a:rPr lang="fr-FR" sz="1200" dirty="0" err="1"/>
              <a:t>implementaiton</a:t>
            </a:r>
            <a:r>
              <a:rPr lang="fr-FR" sz="12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867912-C42E-4C65-9CA3-092E6C8A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056"/>
            <a:ext cx="5617026" cy="5617026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2946D0-8525-4C05-BEE1-1FC51F45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9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²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85A3B3C-CBAE-429E-B87D-98CEE3B2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39" y="-811003"/>
            <a:ext cx="7901121" cy="79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1A9E2-F508-409E-A8B0-DE5E1384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/>
              <p:nvPr/>
            </p:nvSpPr>
            <p:spPr>
              <a:xfrm>
                <a:off x="5669281" y="916902"/>
                <a:ext cx="641017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dirty="0"/>
                  <a:t>Prio</a:t>
                </a:r>
                <a:r>
                  <a:rPr lang="fr-FR" sz="2000" dirty="0"/>
                  <a:t> : 64 bits inputs, </a:t>
                </a:r>
                <a:r>
                  <a:rPr lang="fr-FR" sz="2000" i="1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data providers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10. Data are </a:t>
                </a:r>
                <a:r>
                  <a:rPr lang="fr-FR" sz="2000" dirty="0" err="1"/>
                  <a:t>assumed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be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evenly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distributed</a:t>
                </a:r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DP proof  constant for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/>
                  <a:t>, </a:t>
                </a:r>
                <a:r>
                  <a:rPr lang="fr-FR" sz="2000" dirty="0" err="1"/>
                  <a:t>linear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growth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Prio</a:t>
                </a:r>
                <a:r>
                  <a:rPr lang="fr-FR" sz="2000" dirty="0"/>
                  <a:t>,  </a:t>
                </a:r>
                <a:r>
                  <a:rPr lang="fr-FR" sz="2000" dirty="0" err="1"/>
                  <a:t>decreases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endParaRPr lang="fr-FR" sz="20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Aggregation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shares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faster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ciphers</a:t>
                </a:r>
                <a:endParaRPr lang="fr-FR" sz="2000" dirty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i="1" dirty="0" err="1"/>
                  <a:t>trusted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Unlynx</a:t>
                </a:r>
                <a:r>
                  <a:rPr lang="fr-FR" sz="2000" i="1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servers.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large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 </a:t>
                </a:r>
                <a:r>
                  <a:rPr lang="fr-FR" sz="2000" i="1" dirty="0" err="1"/>
                  <a:t>Prio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outperformed</a:t>
                </a:r>
                <a:r>
                  <a:rPr lang="fr-FR" sz="2000" dirty="0"/>
                  <a:t> by </a:t>
                </a:r>
                <a:r>
                  <a:rPr lang="fr-FR" sz="2000" i="1" dirty="0" err="1"/>
                  <a:t>Unlynx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1" y="916902"/>
                <a:ext cx="6410178" cy="4401205"/>
              </a:xfrm>
              <a:prstGeom prst="rect">
                <a:avLst/>
              </a:prstGeom>
              <a:blipFill>
                <a:blip r:embed="rId2"/>
                <a:stretch>
                  <a:fillRect l="-951" t="-5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99DC677-1B02-4DEC-A26C-F8EDA57C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884"/>
            <a:ext cx="5440680" cy="5440680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9CA3C-6D25-4461-A79A-ADCA35BE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34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C64584-7FBC-493B-B61F-0F523DD1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28" y="-736194"/>
            <a:ext cx="7911744" cy="7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/>
            <a:r>
              <a:rPr lang="fr-FR" sz="2500" kern="0" dirty="0"/>
              <a:t>Input range </a:t>
            </a:r>
            <a:r>
              <a:rPr lang="fr-FR" sz="2500" kern="0" dirty="0" err="1"/>
              <a:t>designed</a:t>
            </a:r>
            <a:r>
              <a:rPr lang="fr-FR" sz="2500" kern="0" dirty="0"/>
              <a:t> </a:t>
            </a:r>
            <a:r>
              <a:rPr lang="fr-FR" sz="2500" kern="0" dirty="0" err="1"/>
              <a:t>is</a:t>
            </a:r>
            <a:r>
              <a:rPr lang="fr-FR" sz="2500" kern="0" dirty="0"/>
              <a:t> </a:t>
            </a:r>
            <a:r>
              <a:rPr lang="fr-FR" sz="2500" kern="0" dirty="0" err="1"/>
              <a:t>better</a:t>
            </a:r>
            <a:r>
              <a:rPr lang="fr-FR" sz="2500" kern="0" dirty="0"/>
              <a:t> </a:t>
            </a:r>
            <a:r>
              <a:rPr lang="fr-FR" sz="2500" kern="0" dirty="0" err="1"/>
              <a:t>with</a:t>
            </a:r>
            <a:r>
              <a:rPr lang="fr-FR" sz="2500" kern="0" dirty="0"/>
              <a:t> </a:t>
            </a:r>
            <a:r>
              <a:rPr lang="fr-FR" sz="2500" kern="0" dirty="0" err="1"/>
              <a:t>same</a:t>
            </a:r>
            <a:r>
              <a:rPr lang="fr-FR" sz="2500" kern="0" dirty="0"/>
              <a:t> </a:t>
            </a:r>
            <a:r>
              <a:rPr lang="fr-FR" sz="2500" kern="0" dirty="0" err="1"/>
              <a:t>threat</a:t>
            </a:r>
            <a:r>
              <a:rPr lang="fr-FR" sz="2500" kern="0" dirty="0"/>
              <a:t> model</a:t>
            </a:r>
          </a:p>
          <a:p>
            <a:pPr lvl="1" defTabSz="914400"/>
            <a:r>
              <a:rPr lang="en-US" sz="2400" kern="0" dirty="0"/>
              <a:t>MPC scales badly with number of servers</a:t>
            </a:r>
          </a:p>
          <a:p>
            <a:pPr lvl="1" defTabSz="914400"/>
            <a:r>
              <a:rPr lang="en-US" sz="2400" kern="0" dirty="0" err="1"/>
              <a:t>Prio</a:t>
            </a:r>
            <a:r>
              <a:rPr lang="en-US" sz="2400" kern="0" dirty="0"/>
              <a:t> still implements interesting ideas (AFEs)</a:t>
            </a:r>
          </a:p>
          <a:p>
            <a:pPr lvl="1" defTabSz="914400"/>
            <a:endParaRPr lang="fr-FR" sz="2200" kern="0" dirty="0"/>
          </a:p>
          <a:p>
            <a:pPr defTabSz="914400"/>
            <a:r>
              <a:rPr lang="fr-FR" sz="2500" dirty="0" err="1"/>
              <a:t>What</a:t>
            </a:r>
            <a:r>
              <a:rPr lang="fr-FR" sz="2500" dirty="0"/>
              <a:t> have been </a:t>
            </a:r>
            <a:r>
              <a:rPr lang="fr-FR" sz="2500" dirty="0" err="1"/>
              <a:t>done</a:t>
            </a:r>
            <a:r>
              <a:rPr lang="fr-FR" sz="2500" dirty="0"/>
              <a:t>:</a:t>
            </a:r>
          </a:p>
          <a:p>
            <a:pPr lvl="1"/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Prio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Unlynx’s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Design and </a:t>
            </a:r>
            <a:r>
              <a:rPr lang="fr-FR" dirty="0" err="1"/>
              <a:t>implement</a:t>
            </a:r>
            <a:r>
              <a:rPr lang="fr-FR" dirty="0"/>
              <a:t> an input validation </a:t>
            </a:r>
            <a:r>
              <a:rPr lang="fr-FR" dirty="0" err="1"/>
              <a:t>algorithm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Compare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settings.</a:t>
            </a:r>
          </a:p>
          <a:p>
            <a:pPr lvl="1"/>
            <a:r>
              <a:rPr lang="fr-FR" dirty="0" err="1"/>
              <a:t>Discuss</a:t>
            </a:r>
            <a:r>
              <a:rPr lang="fr-FR" dirty="0"/>
              <a:t> the guidelines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privacy-preserving</a:t>
            </a:r>
            <a:r>
              <a:rPr lang="fr-FR" dirty="0"/>
              <a:t> data sharing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allying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advantages</a:t>
            </a:r>
            <a:r>
              <a:rPr lang="fr-FR" dirty="0"/>
              <a:t>. </a:t>
            </a:r>
            <a:endParaRPr lang="fr-FR" sz="2500" dirty="0"/>
          </a:p>
          <a:p>
            <a:pPr defTabSz="914400"/>
            <a:r>
              <a:rPr lang="fr-FR" sz="2500" dirty="0"/>
              <a:t>But </a:t>
            </a:r>
            <a:r>
              <a:rPr lang="fr-FR" sz="2500" i="1" dirty="0" err="1"/>
              <a:t>Prio</a:t>
            </a:r>
            <a:r>
              <a:rPr lang="fr-FR" sz="2500" i="1" dirty="0"/>
              <a:t>/</a:t>
            </a:r>
            <a:r>
              <a:rPr lang="fr-FR" sz="2500" i="1" dirty="0" err="1"/>
              <a:t>trusted</a:t>
            </a:r>
            <a:r>
              <a:rPr lang="fr-FR" sz="2500" i="1" dirty="0"/>
              <a:t> </a:t>
            </a:r>
            <a:r>
              <a:rPr lang="fr-FR" sz="2500" i="1" dirty="0" err="1"/>
              <a:t>Unlynx</a:t>
            </a:r>
            <a:r>
              <a:rPr lang="fr-FR" sz="2500" dirty="0"/>
              <a:t> </a:t>
            </a:r>
            <a:r>
              <a:rPr lang="fr-FR" sz="2500" dirty="0" err="1"/>
              <a:t>threat</a:t>
            </a:r>
            <a:r>
              <a:rPr lang="fr-FR" sz="2500" dirty="0"/>
              <a:t> model </a:t>
            </a:r>
            <a:r>
              <a:rPr lang="fr-FR" sz="2500" dirty="0" err="1"/>
              <a:t>is</a:t>
            </a:r>
            <a:r>
              <a:rPr lang="fr-FR" sz="2500" dirty="0"/>
              <a:t> </a:t>
            </a:r>
            <a:r>
              <a:rPr lang="fr-FR" sz="2500" dirty="0" err="1"/>
              <a:t>too</a:t>
            </a:r>
            <a:r>
              <a:rPr lang="fr-FR" sz="2500" dirty="0"/>
              <a:t> </a:t>
            </a:r>
            <a:r>
              <a:rPr lang="fr-FR" sz="2500" dirty="0" err="1"/>
              <a:t>weak</a:t>
            </a:r>
            <a:endParaRPr lang="fr-FR" sz="2500" dirty="0"/>
          </a:p>
          <a:p>
            <a:pPr defTabSz="914400"/>
            <a:endParaRPr lang="fr-FR" sz="2500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7071" y="3339906"/>
            <a:ext cx="405618" cy="405618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965F60B-A132-4901-BD94-6BF7538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4891" y="3745524"/>
            <a:ext cx="405618" cy="405618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2919059C-AA3F-48C5-BA65-85120909C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7874" y="4134389"/>
            <a:ext cx="405618" cy="405618"/>
          </a:xfrm>
          <a:prstGeom prst="rect">
            <a:avLst/>
          </a:prstGeom>
        </p:spPr>
      </p:pic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C850C864-B8D5-429F-81EE-4B82D754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504" y="4540007"/>
            <a:ext cx="405618" cy="4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88B89-FA54-45F9-90ED-0B9D836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dirty="0"/>
              <a:t>Future </a:t>
            </a:r>
            <a:r>
              <a:rPr lang="fr-FR" sz="4500" dirty="0" err="1"/>
              <a:t>work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41D1E-6915-47B6-8D8F-C3E55033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Solutions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Unlynx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Offline </a:t>
            </a:r>
            <a:r>
              <a:rPr lang="fr-FR" dirty="0" err="1"/>
              <a:t>verification</a:t>
            </a:r>
            <a:r>
              <a:rPr lang="fr-FR" dirty="0"/>
              <a:t>, </a:t>
            </a:r>
            <a:r>
              <a:rPr lang="fr-FR" dirty="0" err="1"/>
              <a:t>reject</a:t>
            </a:r>
            <a:r>
              <a:rPr lang="fr-FR" dirty="0"/>
              <a:t> if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inputs fail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servers </a:t>
            </a:r>
            <a:r>
              <a:rPr lang="fr-FR" dirty="0" err="1"/>
              <a:t>validating</a:t>
            </a:r>
            <a:r>
              <a:rPr lang="fr-FR" dirty="0"/>
              <a:t> the inputs</a:t>
            </a:r>
          </a:p>
          <a:p>
            <a:pPr lvl="1"/>
            <a:r>
              <a:rPr lang="fr-FR" dirty="0"/>
              <a:t>Change the signature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collectivelly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signatures</a:t>
            </a:r>
          </a:p>
          <a:p>
            <a:pPr lvl="1"/>
            <a:endParaRPr lang="fr-FR" dirty="0"/>
          </a:p>
          <a:p>
            <a:r>
              <a:rPr lang="fr-FR" dirty="0"/>
              <a:t>Solutions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Prio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Prio’s</a:t>
            </a:r>
            <a:r>
              <a:rPr lang="fr-FR" dirty="0"/>
              <a:t> SNIP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ciphertexts</a:t>
            </a:r>
            <a:endParaRPr lang="fr-FR" dirty="0"/>
          </a:p>
          <a:p>
            <a:pPr lvl="2"/>
            <a:r>
              <a:rPr lang="en-US" dirty="0"/>
              <a:t>Servers could publish the share of a ciphertext, to keep the </a:t>
            </a:r>
            <a:r>
              <a:rPr lang="en-US" dirty="0" err="1"/>
              <a:t>Anytrust</a:t>
            </a:r>
            <a:r>
              <a:rPr lang="en-US" dirty="0"/>
              <a:t> setting</a:t>
            </a:r>
          </a:p>
          <a:p>
            <a:pPr lvl="1"/>
            <a:endParaRPr lang="fr-FR" dirty="0"/>
          </a:p>
          <a:p>
            <a:r>
              <a:rPr lang="en-US" dirty="0"/>
              <a:t>AFEs can extend classical aggregation functions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32D3E-9679-4BE2-A584-086C430E4C00}"/>
              </a:ext>
            </a:extLst>
          </p:cNvPr>
          <p:cNvSpPr txBox="1"/>
          <p:nvPr/>
        </p:nvSpPr>
        <p:spPr>
          <a:xfrm>
            <a:off x="7934178" y="545379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https://github.com/lca1/unlynx/tree/max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0CACD50-FE64-466F-A40B-329A70A34A42}"/>
              </a:ext>
            </a:extLst>
          </p:cNvPr>
          <p:cNvCxnSpPr>
            <a:cxnSpLocks/>
          </p:cNvCxnSpPr>
          <p:nvPr/>
        </p:nvCxnSpPr>
        <p:spPr bwMode="auto">
          <a:xfrm>
            <a:off x="7821637" y="5387926"/>
            <a:ext cx="0" cy="4961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236DE68-EE0C-43AC-A76C-E5C9333B3D60}"/>
              </a:ext>
            </a:extLst>
          </p:cNvPr>
          <p:cNvCxnSpPr/>
          <p:nvPr/>
        </p:nvCxnSpPr>
        <p:spPr bwMode="auto">
          <a:xfrm>
            <a:off x="7821637" y="5387926"/>
            <a:ext cx="43703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B02A09-0DD4-4D29-A7F7-7FA96FE2B7B9}"/>
              </a:ext>
            </a:extLst>
          </p:cNvPr>
          <p:cNvCxnSpPr/>
          <p:nvPr/>
        </p:nvCxnSpPr>
        <p:spPr bwMode="auto">
          <a:xfrm>
            <a:off x="7821637" y="5884069"/>
            <a:ext cx="43703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803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58D96-FF15-4DA5-8392-EF9C9C3E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Range changes </a:t>
            </a:r>
            <a:r>
              <a:rPr lang="fr-FR" sz="4500" b="0" dirty="0" err="1"/>
              <a:t>explanation</a:t>
            </a:r>
            <a:endParaRPr lang="fr-FR" sz="4500" b="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7CA712-32B0-4BFE-9A20-19F331D37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2" y="1737013"/>
            <a:ext cx="10909970" cy="33411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3BA87B61-6DFB-4B97-A883-5CB1FEB0A89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0342" y="778697"/>
                <a:ext cx="10904256" cy="4953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16531" indent="-31653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10000"/>
                  <a:buFont typeface="Courier New" charset="0"/>
                  <a:buChar char="o"/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1pPr>
                <a:lvl2pPr marL="685817" indent="-263776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1055103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charset="2"/>
                  <a:buChar char="§"/>
                  <a:defRPr sz="1800" 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477145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1899186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321228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743268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165310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587351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47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defTabSz="914400"/>
                <a:r>
                  <a:rPr lang="fr-FR" sz="2500" kern="0" dirty="0"/>
                  <a:t>Why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5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500" b="0" i="1" kern="0" smtClean="0">
                            <a:latin typeface="Cambria Math" panose="02040503050406030204" pitchFamily="18" charset="0"/>
                          </a:rPr>
                          <m:t>0,16</m:t>
                        </m:r>
                      </m:e>
                      <m:sup>
                        <m:r>
                          <a:rPr lang="fr-FR" sz="2500" b="0" i="1" kern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fr-FR" sz="2500" b="0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500" b="0" i="0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500" kern="0" dirty="0"/>
                  <a:t>? Traffic size !</a:t>
                </a:r>
              </a:p>
              <a:p>
                <a:pPr defTabSz="914400"/>
                <a:r>
                  <a:rPr lang="fr-FR" sz="2500" kern="0" dirty="0" err="1"/>
                  <a:t>Unlynx</a:t>
                </a:r>
                <a:r>
                  <a:rPr lang="fr-FR" sz="2500" kern="0" dirty="0"/>
                  <a:t> for 1 input data: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3BA87B61-6DFB-4B97-A883-5CB1FEB0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342" y="778697"/>
                <a:ext cx="10904256" cy="4953000"/>
              </a:xfrm>
              <a:prstGeom prst="rect">
                <a:avLst/>
              </a:prstGeom>
              <a:blipFill>
                <a:blip r:embed="rId3"/>
                <a:stretch>
                  <a:fillRect l="-950" t="-985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06760-BD50-49AB-A1C8-FBEBE61B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on MPC Beaver triple.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MPC triple, </a:t>
                </a:r>
                <a14:m>
                  <m:oMath xmlns:m="http://schemas.openxmlformats.org/officeDocument/2006/math"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200" dirty="0" err="1"/>
                  <a:t>shared</a:t>
                </a:r>
                <a:r>
                  <a:rPr lang="fr-FR" altLang="fr-FR" sz="2200" dirty="0"/>
                  <a:t> </a:t>
                </a:r>
                <a:r>
                  <a:rPr lang="fr-FR" altLang="fr-FR" sz="2200" dirty="0" err="1"/>
                  <a:t>into</a:t>
                </a:r>
                <a:r>
                  <a:rPr lang="fr-FR" altLang="fr-FR" sz="2200" dirty="0"/>
                  <a:t> </a:t>
                </a:r>
                <a:r>
                  <a:rPr lang="fr-FR" altLang="fr-FR" sz="2200" i="1" dirty="0"/>
                  <a:t>m </a:t>
                </a:r>
                <a:r>
                  <a:rPr lang="fr-FR" altLang="fr-FR" sz="2200" dirty="0" err="1"/>
                  <a:t>shares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2200" i="1" dirty="0"/>
                  <a:t>; </a:t>
                </a:r>
                <a:r>
                  <a:rPr lang="fr-FR" altLang="fr-FR" sz="2200" dirty="0"/>
                  <a:t>each </a:t>
                </a:r>
                <a:r>
                  <a:rPr lang="fr-FR" altLang="fr-FR" sz="2200" dirty="0" err="1"/>
                  <a:t>compute</a:t>
                </a:r>
                <a:r>
                  <a:rPr lang="fr-FR" altLang="fr-FR" sz="2200" dirty="0"/>
                  <a:t> : </a:t>
                </a:r>
                <a:endParaRPr lang="fr-FR" altLang="fr-FR" sz="22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dirty="0"/>
              </a:p>
              <a:p>
                <a:pPr marL="358792" lvl="1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19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Broadcast </a:t>
                </a:r>
                <a:r>
                  <a:rPr lang="fr-FR" altLang="fr-FR" sz="2200" dirty="0" err="1"/>
                  <a:t>these</a:t>
                </a:r>
                <a:r>
                  <a:rPr lang="fr-FR" altLang="fr-FR" sz="2200" dirty="0"/>
                  <a:t> to </a:t>
                </a:r>
                <a:r>
                  <a:rPr lang="fr-FR" altLang="fr-FR" sz="2200" dirty="0" err="1"/>
                  <a:t>reconstruct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altLang="fr-FR" sz="2200" dirty="0"/>
                  <a:t> &amp;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altLang="fr-FR" sz="2200" dirty="0"/>
                  <a:t>.</a:t>
                </a:r>
              </a:p>
              <a:p>
                <a:pPr marL="0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22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 err="1"/>
                  <a:t>Calculate</a:t>
                </a:r>
                <a:endParaRPr lang="fr-FR" altLang="fr-FR" sz="2200" dirty="0"/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1900" dirty="0"/>
                  <a:t>  </a:t>
                </a: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9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3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4D577-ACE2-421C-A612-C4A2723C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Outline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1E4F0-9362-4906-921C-69CFECF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000" dirty="0"/>
              <a:t>Goals of the </a:t>
            </a:r>
            <a:r>
              <a:rPr lang="fr-FR" sz="3000" dirty="0" err="1"/>
              <a:t>project</a:t>
            </a:r>
            <a:endParaRPr lang="fr-FR" sz="3000" dirty="0"/>
          </a:p>
          <a:p>
            <a:r>
              <a:rPr lang="fr-FR" sz="3000" dirty="0" err="1"/>
              <a:t>Systems</a:t>
            </a:r>
            <a:r>
              <a:rPr lang="fr-FR" sz="3000" dirty="0"/>
              <a:t> Design</a:t>
            </a:r>
          </a:p>
          <a:p>
            <a:r>
              <a:rPr lang="fr-FR" sz="3000" dirty="0" err="1"/>
              <a:t>Systems</a:t>
            </a:r>
            <a:r>
              <a:rPr lang="fr-FR" sz="3000" dirty="0"/>
              <a:t> </a:t>
            </a:r>
            <a:r>
              <a:rPr lang="fr-FR" sz="3000" dirty="0" err="1"/>
              <a:t>Comparison</a:t>
            </a:r>
            <a:endParaRPr lang="fr-FR" sz="3000" dirty="0"/>
          </a:p>
          <a:p>
            <a:r>
              <a:rPr lang="fr-FR" sz="3000" dirty="0" err="1"/>
              <a:t>Prio’s</a:t>
            </a:r>
            <a:r>
              <a:rPr lang="fr-FR" sz="3000" dirty="0"/>
              <a:t> Input Range </a:t>
            </a:r>
            <a:r>
              <a:rPr lang="fr-FR" sz="3000" dirty="0" err="1"/>
              <a:t>explanation</a:t>
            </a:r>
            <a:endParaRPr lang="fr-FR" sz="3000" dirty="0"/>
          </a:p>
          <a:p>
            <a:r>
              <a:rPr lang="fr-FR" sz="3000" dirty="0"/>
              <a:t>Novel </a:t>
            </a:r>
            <a:r>
              <a:rPr lang="fr-FR" sz="3000" dirty="0" err="1"/>
              <a:t>Unlynx</a:t>
            </a:r>
            <a:r>
              <a:rPr lang="fr-FR" sz="3000" dirty="0"/>
              <a:t> Input Range </a:t>
            </a:r>
            <a:r>
              <a:rPr lang="fr-FR" sz="3000" dirty="0" err="1"/>
              <a:t>Implementation</a:t>
            </a:r>
            <a:endParaRPr lang="fr-FR" sz="3000" dirty="0"/>
          </a:p>
          <a:p>
            <a:r>
              <a:rPr lang="fr-FR" sz="3000" dirty="0" err="1"/>
              <a:t>Systems</a:t>
            </a:r>
            <a:r>
              <a:rPr lang="fr-FR" sz="3000" dirty="0"/>
              <a:t> </a:t>
            </a:r>
            <a:r>
              <a:rPr lang="fr-FR" sz="3000" dirty="0" err="1"/>
              <a:t>Comparison</a:t>
            </a:r>
            <a:r>
              <a:rPr lang="fr-FR" sz="3000" dirty="0"/>
              <a:t> </a:t>
            </a:r>
            <a:r>
              <a:rPr lang="fr-FR" sz="3000" dirty="0" err="1"/>
              <a:t>with</a:t>
            </a:r>
            <a:r>
              <a:rPr lang="fr-FR" sz="3000" dirty="0"/>
              <a:t> Input Range</a:t>
            </a:r>
          </a:p>
          <a:p>
            <a:r>
              <a:rPr lang="fr-FR" sz="3000" dirty="0"/>
              <a:t>Conclusion</a:t>
            </a:r>
          </a:p>
          <a:p>
            <a:r>
              <a:rPr lang="fr-FR" sz="3000" dirty="0"/>
              <a:t>Future Work</a:t>
            </a:r>
          </a:p>
          <a:p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6242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C0439-CE37-47C9-A123-2B557F9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for Input range </a:t>
            </a:r>
            <a:r>
              <a:rPr lang="fr-FR" sz="4000" b="0" dirty="0" err="1"/>
              <a:t>algorithm</a:t>
            </a:r>
            <a:endParaRPr lang="fr-FR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Data provider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[0,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Server has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𝑠𝑖𝑔𝑛𝑎𝑡𝑢𝑟𝑒𝑠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FR" b="0" dirty="0"/>
              </a:p>
              <a:p>
                <a:r>
                  <a:rPr lang="fr-FR" b="0" dirty="0"/>
                  <a:t>Data provider: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Picks</a:t>
                </a:r>
                <a:r>
                  <a:rPr lang="fr-FR" dirty="0"/>
                  <a:t> 3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Sends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 err="1"/>
                  <a:t>Also</a:t>
                </a:r>
                <a:r>
                  <a:rPr lang="fr-FR" dirty="0"/>
                  <a:t>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Input </a:t>
                </a:r>
                <a:r>
                  <a:rPr lang="fr-FR" dirty="0" err="1"/>
                  <a:t>valid</a:t>
                </a:r>
                <a:r>
                  <a:rPr lang="fr-FR" dirty="0"/>
                  <a:t> if and </a:t>
                </a:r>
                <a:r>
                  <a:rPr lang="fr-FR" dirty="0" err="1"/>
                  <a:t>only</a:t>
                </a:r>
                <a:r>
                  <a:rPr lang="fr-FR" dirty="0"/>
                  <a:t> if: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4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9FBC-5A7D-4EE5-B253-C4DBF43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AFE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AFEs permit an </a:t>
                </a:r>
                <a:r>
                  <a:rPr lang="fr-FR" dirty="0" err="1"/>
                  <a:t>aggregation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by </a:t>
                </a:r>
                <a:r>
                  <a:rPr lang="fr-FR" dirty="0" err="1"/>
                  <a:t>summing</a:t>
                </a:r>
                <a:r>
                  <a:rPr lang="fr-FR" dirty="0"/>
                  <a:t> the </a:t>
                </a:r>
                <a:r>
                  <a:rPr lang="fr-FR" dirty="0" err="1"/>
                  <a:t>encoding</a:t>
                </a:r>
                <a:r>
                  <a:rPr lang="fr-FR" dirty="0"/>
                  <a:t>.</a:t>
                </a:r>
              </a:p>
              <a:p>
                <a:r>
                  <a:rPr lang="fr-FR" dirty="0"/>
                  <a:t>3 </a:t>
                </a:r>
                <a:r>
                  <a:rPr lang="fr-FR" dirty="0" err="1"/>
                  <a:t>Functions</a:t>
                </a:r>
                <a:r>
                  <a:rPr lang="fr-FR" dirty="0"/>
                  <a:t> : Encode, </a:t>
                </a:r>
                <a:r>
                  <a:rPr lang="fr-FR" dirty="0" err="1"/>
                  <a:t>Decode</a:t>
                </a:r>
                <a:r>
                  <a:rPr lang="fr-FR" dirty="0"/>
                  <a:t> and </a:t>
                </a:r>
                <a:r>
                  <a:rPr lang="fr-FR" dirty="0" err="1"/>
                  <a:t>Valid</a:t>
                </a: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Valid</a:t>
                </a:r>
                <a:r>
                  <a:rPr lang="fr-FR" dirty="0"/>
                  <a:t> if </a:t>
                </a:r>
                <a:r>
                  <a:rPr lang="fr-FR" dirty="0" err="1"/>
                  <a:t>length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the </a:t>
                </a:r>
                <a:r>
                  <a:rPr lang="fr-FR" dirty="0" err="1"/>
                  <a:t>same</a:t>
                </a:r>
                <a:endParaRPr lang="fr-FR" dirty="0"/>
              </a:p>
              <a:p>
                <a:r>
                  <a:rPr lang="fr-FR" dirty="0"/>
                  <a:t>To </a:t>
                </a:r>
                <a:r>
                  <a:rPr lang="fr-FR" dirty="0" err="1"/>
                  <a:t>sum</a:t>
                </a:r>
                <a:r>
                  <a:rPr lang="fr-FR" dirty="0"/>
                  <a:t>, XOR.</a:t>
                </a:r>
              </a:p>
              <a:p>
                <a:r>
                  <a:rPr lang="fr-FR" dirty="0" err="1"/>
                  <a:t>Decode</a:t>
                </a:r>
                <a:r>
                  <a:rPr lang="fr-FR" dirty="0"/>
                  <a:t> -&gt; 0 if and </a:t>
                </a:r>
                <a:r>
                  <a:rPr lang="fr-FR" dirty="0" err="1"/>
                  <a:t>only</a:t>
                </a:r>
                <a:r>
                  <a:rPr lang="fr-FR" dirty="0"/>
                  <a:t> 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string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zero</a:t>
                </a:r>
                <a:r>
                  <a:rPr lang="fr-FR" dirty="0"/>
                  <a:t> , </a:t>
                </a:r>
                <a:r>
                  <a:rPr lang="fr-FR" dirty="0" err="1"/>
                  <a:t>else</a:t>
                </a:r>
                <a:r>
                  <a:rPr lang="fr-FR" dirty="0"/>
                  <a:t> 1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608EE64-B969-4439-890F-C0E56E2D7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6" y="2297257"/>
            <a:ext cx="789732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9FBC-5A7D-4EE5-B253-C4DBF43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AFE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More </a:t>
                </a:r>
                <a:r>
                  <a:rPr lang="fr-FR" dirty="0" err="1"/>
                  <a:t>complex</a:t>
                </a:r>
                <a:r>
                  <a:rPr lang="fr-FR" dirty="0"/>
                  <a:t>: </a:t>
                </a:r>
                <a:r>
                  <a:rPr lang="fr-FR" i="1" dirty="0"/>
                  <a:t>Variance</a:t>
                </a:r>
              </a:p>
              <a:p>
                <a:pPr lvl="1"/>
                <a:r>
                  <a:rPr lang="fr-FR" dirty="0"/>
                  <a:t>Encode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i="1" dirty="0"/>
                  <a:t> , </a:t>
                </a:r>
                <a:r>
                  <a:rPr lang="fr-FR" dirty="0" err="1"/>
                  <a:t>apply</a:t>
                </a:r>
                <a:r>
                  <a:rPr lang="fr-FR" dirty="0"/>
                  <a:t> </a:t>
                </a:r>
                <a:r>
                  <a:rPr lang="fr-FR" dirty="0" err="1"/>
                  <a:t>summation</a:t>
                </a:r>
                <a:r>
                  <a:rPr lang="fr-FR" dirty="0"/>
                  <a:t>. Var(x)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Valid check first </a:t>
                </a:r>
                <a:r>
                  <a:rPr lang="fr-FR" dirty="0" err="1"/>
                  <a:t>squared</a:t>
                </a:r>
                <a:r>
                  <a:rPr lang="fr-FR" dirty="0"/>
                  <a:t> = second</a:t>
                </a:r>
              </a:p>
              <a:p>
                <a:pPr lvl="1"/>
                <a:r>
                  <a:rPr lang="fr-FR" dirty="0" err="1"/>
                  <a:t>Reveal</a:t>
                </a:r>
                <a:r>
                  <a:rPr lang="fr-FR" dirty="0"/>
                  <a:t> the Expectation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Presented</a:t>
                </a:r>
                <a:r>
                  <a:rPr lang="fr-FR" dirty="0"/>
                  <a:t> in </a:t>
                </a:r>
                <a:r>
                  <a:rPr lang="fr-FR" dirty="0" err="1"/>
                  <a:t>Prio</a:t>
                </a:r>
                <a:r>
                  <a:rPr lang="fr-FR" dirty="0"/>
                  <a:t> : </a:t>
                </a:r>
                <a:r>
                  <a:rPr lang="fr-FR" dirty="0" err="1"/>
                  <a:t>Sum</a:t>
                </a:r>
                <a:r>
                  <a:rPr lang="fr-FR" dirty="0"/>
                  <a:t>, Var, OR , AND, set intersection/union , Frequency Count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E8E326-1AE2-4F66-AA8B-121C8A981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0109C-65E0-4536-AA5F-13BDBD93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Goals of the </a:t>
            </a:r>
            <a:r>
              <a:rPr lang="fr-FR" sz="4500" b="0" dirty="0" err="1"/>
              <a:t>project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47D12-64DF-490E-BD59-A0E11619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Compare </a:t>
            </a:r>
            <a:r>
              <a:rPr lang="en-US" sz="2600" b="1" dirty="0" err="1"/>
              <a:t>Unlynx</a:t>
            </a:r>
            <a:r>
              <a:rPr lang="en-US" sz="2600" b="1" dirty="0"/>
              <a:t> against a Secure MPC system and design an improve version of </a:t>
            </a:r>
            <a:r>
              <a:rPr lang="en-US" sz="2600" b="1" dirty="0" err="1"/>
              <a:t>Unlynx</a:t>
            </a:r>
            <a:r>
              <a:rPr lang="en-US" sz="2600" b="1" dirty="0"/>
              <a:t> from the best of both systems</a:t>
            </a:r>
          </a:p>
          <a:p>
            <a:pPr lvl="1"/>
            <a:r>
              <a:rPr lang="fr-FR" dirty="0" err="1"/>
              <a:t>Implement</a:t>
            </a:r>
            <a:r>
              <a:rPr lang="fr-FR" dirty="0"/>
              <a:t> a multi-party computation (MPC) system (</a:t>
            </a:r>
            <a:r>
              <a:rPr lang="fr-FR" dirty="0" err="1"/>
              <a:t>Prio</a:t>
            </a:r>
            <a:r>
              <a:rPr lang="fr-FR" dirty="0"/>
              <a:t> </a:t>
            </a:r>
            <a:r>
              <a:rPr lang="fr-FR" sz="1600" dirty="0"/>
              <a:t>[1] </a:t>
            </a:r>
            <a:r>
              <a:rPr lang="fr-FR" dirty="0"/>
              <a:t>)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Unlynx’s</a:t>
            </a:r>
            <a:r>
              <a:rPr lang="fr-FR" dirty="0"/>
              <a:t> </a:t>
            </a:r>
            <a:r>
              <a:rPr lang="fr-FR" sz="1600" dirty="0"/>
              <a:t>[2]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dirty="0"/>
              <a:t>Design and </a:t>
            </a:r>
            <a:r>
              <a:rPr lang="fr-FR" dirty="0" err="1"/>
              <a:t>implement</a:t>
            </a:r>
            <a:r>
              <a:rPr lang="fr-FR" dirty="0"/>
              <a:t> an input validation </a:t>
            </a:r>
            <a:r>
              <a:rPr lang="fr-FR" dirty="0" err="1"/>
              <a:t>algorithm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sz="2300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dirty="0"/>
              <a:t>Compare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least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differences</a:t>
            </a:r>
            <a:r>
              <a:rPr lang="fr-FR" dirty="0"/>
              <a:t> in settings/</a:t>
            </a:r>
            <a:r>
              <a:rPr lang="fr-FR" dirty="0" err="1"/>
              <a:t>models</a:t>
            </a:r>
            <a:r>
              <a:rPr lang="fr-FR" dirty="0"/>
              <a:t>.</a:t>
            </a:r>
          </a:p>
          <a:p>
            <a:pPr lvl="1"/>
            <a:endParaRPr lang="fr-FR" sz="2600" dirty="0"/>
          </a:p>
          <a:p>
            <a:pPr lvl="1"/>
            <a:r>
              <a:rPr lang="fr-FR" dirty="0" err="1"/>
              <a:t>Discuss</a:t>
            </a:r>
            <a:r>
              <a:rPr lang="fr-FR" dirty="0"/>
              <a:t> the guidelines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privacy-preserving</a:t>
            </a:r>
            <a:r>
              <a:rPr lang="fr-FR" dirty="0"/>
              <a:t> data sharing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allying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advantages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F7DAE8-03F5-4A2A-9D3D-23830E11CFC3}"/>
              </a:ext>
            </a:extLst>
          </p:cNvPr>
          <p:cNvSpPr txBox="1"/>
          <p:nvPr/>
        </p:nvSpPr>
        <p:spPr>
          <a:xfrm>
            <a:off x="114104" y="5519940"/>
            <a:ext cx="1194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 </a:t>
            </a:r>
            <a:r>
              <a:rPr lang="fr-FR" altLang="fr-FR" sz="1200" dirty="0">
                <a:solidFill>
                  <a:srgbClr val="000000"/>
                </a:solidFill>
              </a:rPr>
              <a:t>H. Corrigan-Gibbs &amp; D. </a:t>
            </a:r>
            <a:r>
              <a:rPr lang="fr-FR" altLang="fr-FR" sz="1200" dirty="0" err="1">
                <a:solidFill>
                  <a:srgbClr val="000000"/>
                </a:solidFill>
              </a:rPr>
              <a:t>Boneh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Prio</a:t>
            </a:r>
            <a:r>
              <a:rPr lang="fr-FR" altLang="fr-FR" sz="1200" dirty="0">
                <a:solidFill>
                  <a:srgbClr val="000000"/>
                </a:solidFill>
              </a:rPr>
              <a:t>: </a:t>
            </a:r>
            <a:r>
              <a:rPr lang="fr-FR" altLang="fr-FR" sz="1200" dirty="0" err="1">
                <a:solidFill>
                  <a:srgbClr val="000000"/>
                </a:solidFill>
              </a:rPr>
              <a:t>Private</a:t>
            </a:r>
            <a:r>
              <a:rPr lang="fr-FR" altLang="fr-FR" sz="1200" dirty="0">
                <a:solidFill>
                  <a:srgbClr val="000000"/>
                </a:solidFill>
              </a:rPr>
              <a:t>, </a:t>
            </a:r>
            <a:r>
              <a:rPr lang="fr-FR" altLang="fr-FR" sz="1200" dirty="0" err="1">
                <a:solidFill>
                  <a:srgbClr val="000000"/>
                </a:solidFill>
              </a:rPr>
              <a:t>Robust</a:t>
            </a:r>
            <a:r>
              <a:rPr lang="fr-FR" altLang="fr-FR" sz="1200" dirty="0">
                <a:solidFill>
                  <a:srgbClr val="000000"/>
                </a:solidFill>
              </a:rPr>
              <a:t>, and Scalable Computation of </a:t>
            </a:r>
            <a:r>
              <a:rPr lang="fr-FR" altLang="fr-FR" sz="1200" dirty="0" err="1">
                <a:solidFill>
                  <a:srgbClr val="000000"/>
                </a:solidFill>
              </a:rPr>
              <a:t>Aggregate</a:t>
            </a:r>
            <a:r>
              <a:rPr lang="fr-FR" altLang="fr-FR" sz="1200" dirty="0">
                <a:solidFill>
                  <a:srgbClr val="000000"/>
                </a:solidFill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</a:rPr>
              <a:t>Statistics</a:t>
            </a:r>
            <a:r>
              <a:rPr lang="fr-FR" altLang="fr-FR" sz="1200" dirty="0">
                <a:solidFill>
                  <a:srgbClr val="000000"/>
                </a:solidFill>
              </a:rPr>
              <a:t>.</a:t>
            </a:r>
            <a:r>
              <a:rPr lang="fr-FR" altLang="fr-FR" sz="1200" dirty="0"/>
              <a:t> </a:t>
            </a:r>
            <a:r>
              <a:rPr lang="fr-FR" altLang="fr-FR" sz="1200" dirty="0">
                <a:solidFill>
                  <a:srgbClr val="000000"/>
                </a:solidFill>
              </a:rPr>
              <a:t>Stanford </a:t>
            </a:r>
            <a:r>
              <a:rPr lang="fr-FR" altLang="fr-FR" sz="1200" dirty="0" err="1">
                <a:solidFill>
                  <a:srgbClr val="000000"/>
                </a:solidFill>
              </a:rPr>
              <a:t>University</a:t>
            </a:r>
            <a:endParaRPr lang="fr-FR" altLang="fr-FR" sz="1200" dirty="0">
              <a:solidFill>
                <a:srgbClr val="000000"/>
              </a:solidFill>
            </a:endParaRPr>
          </a:p>
          <a:p>
            <a:r>
              <a:rPr lang="fr-FR" altLang="fr-FR" sz="1200" dirty="0">
                <a:solidFill>
                  <a:srgbClr val="000000"/>
                </a:solidFill>
              </a:rPr>
              <a:t>[2] D. </a:t>
            </a:r>
            <a:r>
              <a:rPr lang="fr-FR" altLang="fr-FR" sz="1200" dirty="0" err="1">
                <a:solidFill>
                  <a:srgbClr val="000000"/>
                </a:solidFill>
              </a:rPr>
              <a:t>Froelicher</a:t>
            </a:r>
            <a:r>
              <a:rPr lang="fr-FR" altLang="fr-FR" sz="1200" dirty="0">
                <a:solidFill>
                  <a:srgbClr val="000000"/>
                </a:solidFill>
              </a:rPr>
              <a:t>, P. </a:t>
            </a:r>
            <a:r>
              <a:rPr lang="fr-FR" altLang="fr-FR" sz="1200" dirty="0" err="1">
                <a:solidFill>
                  <a:srgbClr val="000000"/>
                </a:solidFill>
              </a:rPr>
              <a:t>Egger</a:t>
            </a:r>
            <a:r>
              <a:rPr lang="fr-FR" altLang="fr-FR" sz="1200" dirty="0">
                <a:solidFill>
                  <a:srgbClr val="000000"/>
                </a:solidFill>
              </a:rPr>
              <a:t>, J.S Sousa, J.L </a:t>
            </a:r>
            <a:r>
              <a:rPr lang="fr-FR" altLang="fr-FR" sz="1200" dirty="0" err="1">
                <a:solidFill>
                  <a:srgbClr val="000000"/>
                </a:solidFill>
              </a:rPr>
              <a:t>Raisaro</a:t>
            </a:r>
            <a:r>
              <a:rPr lang="fr-FR" altLang="fr-FR" sz="1200" dirty="0">
                <a:solidFill>
                  <a:srgbClr val="000000"/>
                </a:solidFill>
              </a:rPr>
              <a:t>, Z. Huang, C. Mouchet, B. Ford &amp; J.P </a:t>
            </a:r>
            <a:r>
              <a:rPr lang="fr-FR" altLang="fr-FR" sz="1200" dirty="0" err="1">
                <a:solidFill>
                  <a:srgbClr val="000000"/>
                </a:solidFill>
              </a:rPr>
              <a:t>Hubaux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UnLynx</a:t>
            </a:r>
            <a:r>
              <a:rPr lang="fr-FR" altLang="fr-FR" sz="1200" dirty="0">
                <a:solidFill>
                  <a:srgbClr val="000000"/>
                </a:solidFill>
              </a:rPr>
              <a:t>: A </a:t>
            </a:r>
            <a:r>
              <a:rPr lang="fr-FR" altLang="fr-FR" sz="1200" dirty="0" err="1">
                <a:solidFill>
                  <a:srgbClr val="000000"/>
                </a:solidFill>
              </a:rPr>
              <a:t>Decentralized</a:t>
            </a:r>
            <a:r>
              <a:rPr lang="fr-FR" altLang="fr-FR" sz="1200" dirty="0">
                <a:solidFill>
                  <a:srgbClr val="000000"/>
                </a:solidFill>
              </a:rPr>
              <a:t> System for </a:t>
            </a:r>
            <a:r>
              <a:rPr lang="fr-FR" altLang="fr-FR" sz="1200" dirty="0" err="1">
                <a:solidFill>
                  <a:srgbClr val="000000"/>
                </a:solidFill>
              </a:rPr>
              <a:t>Privacy-Conscious</a:t>
            </a:r>
            <a:r>
              <a:rPr lang="fr-FR" altLang="fr-FR" sz="1200" dirty="0">
                <a:solidFill>
                  <a:srgbClr val="000000"/>
                </a:solidFill>
              </a:rPr>
              <a:t> Data </a:t>
            </a:r>
            <a:r>
              <a:rPr lang="fr-FR" altLang="fr-FR" sz="1200" dirty="0" err="1">
                <a:solidFill>
                  <a:srgbClr val="000000"/>
                </a:solidFill>
              </a:rPr>
              <a:t>Sharing.EPFL</a:t>
            </a:r>
            <a:endParaRPr lang="fr-FR" altLang="fr-FR" sz="1200" dirty="0"/>
          </a:p>
        </p:txBody>
      </p:sp>
    </p:spTree>
    <p:extLst>
      <p:ext uri="{BB962C8B-B14F-4D97-AF65-F5344CB8AC3E}">
        <p14:creationId xmlns:p14="http://schemas.microsoft.com/office/powerpoint/2010/main" val="3567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AE22-F6A2-457B-B690-2761E8D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System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292-127B-49F2-9AEE-EEE9726C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Collective </a:t>
            </a:r>
            <a:r>
              <a:rPr lang="fr-FR" dirty="0" err="1"/>
              <a:t>authority</a:t>
            </a:r>
            <a:r>
              <a:rPr lang="fr-FR" dirty="0"/>
              <a:t> of </a:t>
            </a:r>
            <a:r>
              <a:rPr lang="fr-FR" i="1" dirty="0"/>
              <a:t>m</a:t>
            </a:r>
            <a:r>
              <a:rPr lang="fr-FR" dirty="0"/>
              <a:t> servers (CA), </a:t>
            </a:r>
            <a:r>
              <a:rPr lang="fr-FR" i="1" dirty="0"/>
              <a:t>n</a:t>
            </a:r>
            <a:r>
              <a:rPr lang="fr-FR" dirty="0"/>
              <a:t> data providers (DPs), 1 </a:t>
            </a:r>
            <a:r>
              <a:rPr lang="fr-FR" dirty="0" err="1"/>
              <a:t>querier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 uses the same system, as </a:t>
            </a:r>
            <a:r>
              <a:rPr lang="en-US" dirty="0" err="1"/>
              <a:t>Unlynx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fr-FR" dirty="0" err="1"/>
              <a:t>except</a:t>
            </a:r>
            <a:r>
              <a:rPr lang="fr-FR" dirty="0"/>
              <a:t> data providers </a:t>
            </a:r>
            <a:r>
              <a:rPr lang="fr-FR" dirty="0" err="1"/>
              <a:t>hold</a:t>
            </a:r>
            <a:r>
              <a:rPr lang="fr-FR" dirty="0"/>
              <a:t> a single value.</a:t>
            </a:r>
          </a:p>
          <a:p>
            <a:endParaRPr lang="fr-FR" dirty="0"/>
          </a:p>
          <a:p>
            <a:r>
              <a:rPr lang="fr-FR" dirty="0"/>
              <a:t>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an </a:t>
            </a:r>
            <a:r>
              <a:rPr lang="fr-FR" dirty="0" err="1"/>
              <a:t>aggregation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function</a:t>
            </a:r>
            <a:r>
              <a:rPr lang="fr-FR" dirty="0"/>
              <a:t> over </a:t>
            </a:r>
            <a:r>
              <a:rPr lang="fr-FR" dirty="0" err="1"/>
              <a:t>private</a:t>
            </a:r>
            <a:r>
              <a:rPr lang="fr-FR" dirty="0"/>
              <a:t> data.</a:t>
            </a:r>
          </a:p>
          <a:p>
            <a:endParaRPr lang="fr-FR" dirty="0"/>
          </a:p>
          <a:p>
            <a:r>
              <a:rPr lang="fr-FR" dirty="0" err="1"/>
              <a:t>Approaches</a:t>
            </a:r>
            <a:r>
              <a:rPr lang="fr-FR" dirty="0"/>
              <a:t>: MPC, </a:t>
            </a:r>
            <a:r>
              <a:rPr lang="fr-FR" dirty="0" err="1"/>
              <a:t>Homomorphic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encryption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B3349-5E65-4D30-B1F4-173C326F4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50" y="1595602"/>
            <a:ext cx="5561050" cy="36239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8A2812-FAA3-4BEF-9C84-159240C3142D}"/>
              </a:ext>
            </a:extLst>
          </p:cNvPr>
          <p:cNvSpPr txBox="1"/>
          <p:nvPr/>
        </p:nvSpPr>
        <p:spPr>
          <a:xfrm>
            <a:off x="7568418" y="5090137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Collective </a:t>
            </a:r>
            <a:r>
              <a:rPr lang="fr-FR" i="1" dirty="0" err="1"/>
              <a:t>authority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m = 3 servers, and n = 10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85218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47BD6-6BEA-4D89-BB78-82312037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56" y="149578"/>
            <a:ext cx="10904257" cy="495300"/>
          </a:xfrm>
        </p:spPr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</a:t>
            </a:r>
            <a:r>
              <a:rPr lang="fr-FR" sz="4500" b="0" dirty="0" err="1"/>
              <a:t>comparison</a:t>
            </a:r>
            <a:endParaRPr lang="fr-FR" sz="45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EE106FB-3488-4E57-9EFC-71A2E725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best solution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a combination of </a:t>
            </a:r>
            <a:r>
              <a:rPr lang="fr-FR" dirty="0" err="1"/>
              <a:t>those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840A714-8C18-430F-824F-08913E52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90039"/>
              </p:ext>
            </p:extLst>
          </p:nvPr>
        </p:nvGraphicFramePr>
        <p:xfrm>
          <a:off x="-7816" y="1323940"/>
          <a:ext cx="12192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765">
                  <a:extLst>
                    <a:ext uri="{9D8B030D-6E8A-4147-A177-3AD203B41FA5}">
                      <a16:colId xmlns:a16="http://schemas.microsoft.com/office/drawing/2014/main" val="3207480340"/>
                    </a:ext>
                  </a:extLst>
                </a:gridCol>
                <a:gridCol w="6108235">
                  <a:extLst>
                    <a:ext uri="{9D8B030D-6E8A-4147-A177-3AD203B41FA5}">
                      <a16:colId xmlns:a16="http://schemas.microsoft.com/office/drawing/2014/main" val="2167722997"/>
                    </a:ext>
                  </a:extLst>
                </a:gridCol>
              </a:tblGrid>
              <a:tr h="319373"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Unlynx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Prio</a:t>
                      </a:r>
                      <a:endParaRPr lang="fr-F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787"/>
                  </a:ext>
                </a:extLst>
              </a:tr>
              <a:tr h="4096305"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Sum</a:t>
                      </a:r>
                      <a:r>
                        <a:rPr lang="fr-FR" sz="1700" dirty="0"/>
                        <a:t>, Count or Select</a:t>
                      </a:r>
                    </a:p>
                    <a:p>
                      <a:pPr marL="422042" lvl="1" indent="0">
                        <a:buFontTx/>
                        <a:buNone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Anytrust</a:t>
                      </a:r>
                      <a:r>
                        <a:rPr lang="fr-FR" sz="170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DPs </a:t>
                      </a:r>
                      <a:r>
                        <a:rPr lang="fr-FR" sz="1700" dirty="0" err="1"/>
                        <a:t>honest</a:t>
                      </a:r>
                      <a:r>
                        <a:rPr lang="fr-FR" sz="1700" dirty="0"/>
                        <a:t> but </a:t>
                      </a:r>
                      <a:r>
                        <a:rPr lang="fr-FR" sz="1700" dirty="0" err="1"/>
                        <a:t>curious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Homomorphic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encryption</a:t>
                      </a:r>
                      <a:r>
                        <a:rPr lang="fr-FR" sz="1700" dirty="0"/>
                        <a:t> EC </a:t>
                      </a:r>
                      <a:r>
                        <a:rPr lang="fr-FR" sz="1700" dirty="0" err="1"/>
                        <a:t>ElGamal</a:t>
                      </a:r>
                      <a:endParaRPr lang="fr-FR" sz="1700" dirty="0"/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Proof of </a:t>
                      </a: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 via </a:t>
                      </a:r>
                      <a:r>
                        <a:rPr lang="fr-FR" sz="1700" dirty="0" err="1"/>
                        <a:t>zero-knowledge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proofs</a:t>
                      </a:r>
                      <a:endParaRPr lang="fr-FR" sz="1700" dirty="0"/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/>
                        <a:t>Data </a:t>
                      </a:r>
                      <a:r>
                        <a:rPr lang="fr-FR" sz="1700" dirty="0" err="1"/>
                        <a:t>encrypted</a:t>
                      </a:r>
                      <a:r>
                        <a:rPr lang="fr-FR" sz="1700" dirty="0"/>
                        <a:t> at DPs</a:t>
                      </a: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 err="1"/>
                        <a:t>Static</a:t>
                      </a:r>
                      <a:r>
                        <a:rPr lang="fr-FR" sz="1700" dirty="0"/>
                        <a:t> CA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No proof for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Limited </a:t>
                      </a:r>
                      <a:r>
                        <a:rPr lang="fr-FR" sz="1700" dirty="0" err="1"/>
                        <a:t>functionality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max/min, set intersections, least-square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7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 Affine-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aggretable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encondings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AFEs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700" b="0" u="none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Privacy</a:t>
                      </a:r>
                      <a:r>
                        <a:rPr lang="fr-FR" sz="1700" dirty="0"/>
                        <a:t> -&gt; </a:t>
                      </a:r>
                      <a:r>
                        <a:rPr lang="fr-FR" sz="1700" dirty="0" err="1"/>
                        <a:t>Anytrust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 if all servers are </a:t>
                      </a:r>
                      <a:r>
                        <a:rPr lang="fr-FR" sz="1700" dirty="0" err="1"/>
                        <a:t>trusted</a:t>
                      </a:r>
                      <a:endParaRPr lang="fr-FR" sz="1700" dirty="0"/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/>
                        <a:t>Secret </a:t>
                      </a:r>
                      <a:r>
                        <a:rPr lang="fr-FR" sz="1700" dirty="0" err="1"/>
                        <a:t>shared</a:t>
                      </a:r>
                      <a:r>
                        <a:rPr lang="fr-FR" sz="1700" dirty="0"/>
                        <a:t> data</a:t>
                      </a:r>
                    </a:p>
                    <a:p>
                      <a:pPr marL="422042" lvl="1" indent="0">
                        <a:buFontTx/>
                        <a:buNone/>
                      </a:pPr>
                      <a:endParaRPr lang="fr-FR" sz="1700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Secret </a:t>
                      </a:r>
                      <a:r>
                        <a:rPr lang="fr-FR" sz="1700" dirty="0" err="1"/>
                        <a:t>shared</a:t>
                      </a:r>
                      <a:r>
                        <a:rPr lang="fr-FR" sz="1700" dirty="0"/>
                        <a:t> non-interactive proof =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Support more </a:t>
                      </a:r>
                      <a:r>
                        <a:rPr lang="fr-FR" sz="1700" dirty="0" err="1"/>
                        <a:t>aggregation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functions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/>
                        <a:t>Non-</a:t>
                      </a:r>
                      <a:r>
                        <a:rPr lang="fr-FR" sz="1700" b="0" dirty="0" err="1"/>
                        <a:t>static</a:t>
                      </a:r>
                      <a:r>
                        <a:rPr lang="fr-FR" sz="1700" b="0" dirty="0"/>
                        <a:t> CA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 err="1"/>
                        <a:t>Weaker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threat</a:t>
                      </a:r>
                      <a:r>
                        <a:rPr lang="fr-FR" sz="1700" b="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/>
                        <a:t>Bad </a:t>
                      </a:r>
                      <a:r>
                        <a:rPr lang="fr-FR" sz="1700" b="0" dirty="0" err="1"/>
                        <a:t>scaling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with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number</a:t>
                      </a:r>
                      <a:r>
                        <a:rPr lang="fr-FR" sz="1700" b="0" dirty="0"/>
                        <a:t> of servers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b="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5292"/>
                  </a:ext>
                </a:extLst>
              </a:tr>
            </a:tbl>
          </a:graphicData>
        </a:graphic>
      </p:graphicFrame>
      <p:sp>
        <p:nvSpPr>
          <p:cNvPr id="3" name="Signe Plus 2">
            <a:extLst>
              <a:ext uri="{FF2B5EF4-FFF2-40B4-BE49-F238E27FC236}">
                <a16:creationId xmlns:a16="http://schemas.microsoft.com/office/drawing/2014/main" id="{2DE2D276-C9BB-4F1A-B130-F5974EB5482F}"/>
              </a:ext>
            </a:extLst>
          </p:cNvPr>
          <p:cNvSpPr/>
          <p:nvPr/>
        </p:nvSpPr>
        <p:spPr bwMode="auto">
          <a:xfrm>
            <a:off x="135951" y="4033087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igne Plus 5">
            <a:extLst>
              <a:ext uri="{FF2B5EF4-FFF2-40B4-BE49-F238E27FC236}">
                <a16:creationId xmlns:a16="http://schemas.microsoft.com/office/drawing/2014/main" id="{452D5E4B-F63B-4073-87F7-DF0BBD5C64E7}"/>
              </a:ext>
            </a:extLst>
          </p:cNvPr>
          <p:cNvSpPr/>
          <p:nvPr/>
        </p:nvSpPr>
        <p:spPr bwMode="auto">
          <a:xfrm>
            <a:off x="125111" y="4321584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igne Plus 6">
            <a:extLst>
              <a:ext uri="{FF2B5EF4-FFF2-40B4-BE49-F238E27FC236}">
                <a16:creationId xmlns:a16="http://schemas.microsoft.com/office/drawing/2014/main" id="{EBF4F8C5-29AE-46FE-8CAA-52FBA3B1EA00}"/>
              </a:ext>
            </a:extLst>
          </p:cNvPr>
          <p:cNvSpPr/>
          <p:nvPr/>
        </p:nvSpPr>
        <p:spPr bwMode="auto">
          <a:xfrm>
            <a:off x="6150360" y="4088991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igne Plus 7">
            <a:extLst>
              <a:ext uri="{FF2B5EF4-FFF2-40B4-BE49-F238E27FC236}">
                <a16:creationId xmlns:a16="http://schemas.microsoft.com/office/drawing/2014/main" id="{83BF6123-F029-49CE-81E9-92B78DDAF7C7}"/>
              </a:ext>
            </a:extLst>
          </p:cNvPr>
          <p:cNvSpPr/>
          <p:nvPr/>
        </p:nvSpPr>
        <p:spPr bwMode="auto">
          <a:xfrm>
            <a:off x="6150360" y="4355352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78C401F0-4453-48D8-82A3-8BBF7E3F8192}"/>
              </a:ext>
            </a:extLst>
          </p:cNvPr>
          <p:cNvSpPr/>
          <p:nvPr/>
        </p:nvSpPr>
        <p:spPr bwMode="auto">
          <a:xfrm>
            <a:off x="135951" y="4607360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412B6091-1551-4938-B74A-9E04C579DB85}"/>
              </a:ext>
            </a:extLst>
          </p:cNvPr>
          <p:cNvSpPr/>
          <p:nvPr/>
        </p:nvSpPr>
        <p:spPr bwMode="auto">
          <a:xfrm>
            <a:off x="6174472" y="4849091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D75FAE1E-8C75-4244-AA0C-9346C09E5D39}"/>
              </a:ext>
            </a:extLst>
          </p:cNvPr>
          <p:cNvSpPr/>
          <p:nvPr/>
        </p:nvSpPr>
        <p:spPr bwMode="auto">
          <a:xfrm>
            <a:off x="149223" y="5123989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620A76B9-42A9-43E1-B1A8-6EB0705345B9}"/>
              </a:ext>
            </a:extLst>
          </p:cNvPr>
          <p:cNvSpPr/>
          <p:nvPr/>
        </p:nvSpPr>
        <p:spPr bwMode="auto">
          <a:xfrm>
            <a:off x="148007" y="4849091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Signe Plus 16">
            <a:extLst>
              <a:ext uri="{FF2B5EF4-FFF2-40B4-BE49-F238E27FC236}">
                <a16:creationId xmlns:a16="http://schemas.microsoft.com/office/drawing/2014/main" id="{5B84EBAE-2B89-461D-BD0F-2EC692CD5D83}"/>
              </a:ext>
            </a:extLst>
          </p:cNvPr>
          <p:cNvSpPr/>
          <p:nvPr/>
        </p:nvSpPr>
        <p:spPr bwMode="auto">
          <a:xfrm>
            <a:off x="6162416" y="4642469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Signe Moins 18">
            <a:extLst>
              <a:ext uri="{FF2B5EF4-FFF2-40B4-BE49-F238E27FC236}">
                <a16:creationId xmlns:a16="http://schemas.microsoft.com/office/drawing/2014/main" id="{057FA1C9-2C53-4D17-9CA5-A9A70C4C34DD}"/>
              </a:ext>
            </a:extLst>
          </p:cNvPr>
          <p:cNvSpPr/>
          <p:nvPr/>
        </p:nvSpPr>
        <p:spPr bwMode="auto">
          <a:xfrm>
            <a:off x="6172460" y="5082785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6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E8782-33E3-47D0-87FB-3B2F8E9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pipelines for </a:t>
            </a:r>
            <a:r>
              <a:rPr lang="fr-FR" sz="4500" b="0" dirty="0" err="1"/>
              <a:t>comparison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2911D-B62E-455E-9E64-C5028AF9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00332"/>
            <a:ext cx="10904256" cy="49837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Rectangle à coins arrondis 5">
            <a:extLst>
              <a:ext uri="{FF2B5EF4-FFF2-40B4-BE49-F238E27FC236}">
                <a16:creationId xmlns:a16="http://schemas.microsoft.com/office/drawing/2014/main" id="{A1419952-092C-4AC7-992B-8459F291A206}"/>
              </a:ext>
            </a:extLst>
          </p:cNvPr>
          <p:cNvSpPr/>
          <p:nvPr/>
        </p:nvSpPr>
        <p:spPr>
          <a:xfrm>
            <a:off x="8817339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6" name="Rectangle à coins arrondis 27">
            <a:extLst>
              <a:ext uri="{FF2B5EF4-FFF2-40B4-BE49-F238E27FC236}">
                <a16:creationId xmlns:a16="http://schemas.microsoft.com/office/drawing/2014/main" id="{99011D59-41C4-424B-9CB8-618970761CC6}"/>
              </a:ext>
            </a:extLst>
          </p:cNvPr>
          <p:cNvSpPr/>
          <p:nvPr/>
        </p:nvSpPr>
        <p:spPr>
          <a:xfrm>
            <a:off x="6679841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sp>
        <p:nvSpPr>
          <p:cNvPr id="7" name="Rectangle à coins arrondis 27">
            <a:extLst>
              <a:ext uri="{FF2B5EF4-FFF2-40B4-BE49-F238E27FC236}">
                <a16:creationId xmlns:a16="http://schemas.microsoft.com/office/drawing/2014/main" id="{1BDB3907-445C-40EB-A88B-CA19EE50E4C2}"/>
              </a:ext>
            </a:extLst>
          </p:cNvPr>
          <p:cNvSpPr/>
          <p:nvPr/>
        </p:nvSpPr>
        <p:spPr>
          <a:xfrm>
            <a:off x="6261179" y="4114762"/>
            <a:ext cx="5469533" cy="640800"/>
          </a:xfrm>
          <a:prstGeom prst="rect">
            <a:avLst/>
          </a:prstGeom>
          <a:noFill/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Decryption using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querier’s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private key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6)</a:t>
            </a:r>
          </a:p>
        </p:txBody>
      </p:sp>
      <p:cxnSp>
        <p:nvCxnSpPr>
          <p:cNvPr id="8" name="Straight Arrow Connector 169">
            <a:extLst>
              <a:ext uri="{FF2B5EF4-FFF2-40B4-BE49-F238E27FC236}">
                <a16:creationId xmlns:a16="http://schemas.microsoft.com/office/drawing/2014/main" id="{95C8E35D-0C10-4946-A2FC-2DAFD86DF269}"/>
              </a:ext>
            </a:extLst>
          </p:cNvPr>
          <p:cNvCxnSpPr>
            <a:stCxn id="19" idx="2"/>
            <a:endCxn id="7" idx="0"/>
          </p:cNvCxnSpPr>
          <p:nvPr/>
        </p:nvCxnSpPr>
        <p:spPr>
          <a:xfrm flipH="1">
            <a:off x="8995946" y="3918804"/>
            <a:ext cx="1989623" cy="19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27">
            <a:extLst>
              <a:ext uri="{FF2B5EF4-FFF2-40B4-BE49-F238E27FC236}">
                <a16:creationId xmlns:a16="http://schemas.microsoft.com/office/drawing/2014/main" id="{0FA86B01-7DC4-4F67-9162-FE8023A867E1}"/>
              </a:ext>
            </a:extLst>
          </p:cNvPr>
          <p:cNvSpPr/>
          <p:nvPr/>
        </p:nvSpPr>
        <p:spPr>
          <a:xfrm>
            <a:off x="6261179" y="1917667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1)</a:t>
            </a:r>
          </a:p>
        </p:txBody>
      </p:sp>
      <p:cxnSp>
        <p:nvCxnSpPr>
          <p:cNvPr id="10" name="Straight Arrow Connector 190">
            <a:extLst>
              <a:ext uri="{FF2B5EF4-FFF2-40B4-BE49-F238E27FC236}">
                <a16:creationId xmlns:a16="http://schemas.microsoft.com/office/drawing/2014/main" id="{8B573ABB-825A-4466-9453-794DAF99D1CB}"/>
              </a:ext>
            </a:extLst>
          </p:cNvPr>
          <p:cNvCxnSpPr>
            <a:stCxn id="5" idx="3"/>
          </p:cNvCxnSpPr>
          <p:nvPr/>
        </p:nvCxnSpPr>
        <p:spPr>
          <a:xfrm>
            <a:off x="10123184" y="3347649"/>
            <a:ext cx="333945" cy="1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114BA207-5B14-415E-84D7-C1FE350BAF7C}"/>
              </a:ext>
            </a:extLst>
          </p:cNvPr>
          <p:cNvCxnSpPr>
            <a:stCxn id="9" idx="3"/>
          </p:cNvCxnSpPr>
          <p:nvPr/>
        </p:nvCxnSpPr>
        <p:spPr>
          <a:xfrm>
            <a:off x="8109563" y="2238290"/>
            <a:ext cx="252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7">
            <a:extLst>
              <a:ext uri="{FF2B5EF4-FFF2-40B4-BE49-F238E27FC236}">
                <a16:creationId xmlns:a16="http://schemas.microsoft.com/office/drawing/2014/main" id="{E6A69F7A-44ED-46CC-8AE4-0777C09E5E0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8568485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27">
            <a:extLst>
              <a:ext uri="{FF2B5EF4-FFF2-40B4-BE49-F238E27FC236}">
                <a16:creationId xmlns:a16="http://schemas.microsoft.com/office/drawing/2014/main" id="{67D09791-135B-42BD-A320-4185AF773DB4}"/>
              </a:ext>
            </a:extLst>
          </p:cNvPr>
          <p:cNvSpPr/>
          <p:nvPr/>
        </p:nvSpPr>
        <p:spPr>
          <a:xfrm>
            <a:off x="8378074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Proofs Creation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E120A36A-6685-4B83-A67A-692856FEA343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flipH="1">
            <a:off x="7624163" y="2558913"/>
            <a:ext cx="2438027" cy="236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5BCFC-8BEB-4D08-8DA3-78E9FE3E81CC}"/>
              </a:ext>
            </a:extLst>
          </p:cNvPr>
          <p:cNvSpPr/>
          <p:nvPr/>
        </p:nvSpPr>
        <p:spPr>
          <a:xfrm>
            <a:off x="2621775" y="5067763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Undertaken by       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</a:t>
            </a:r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data providers           collective authority</a:t>
            </a:r>
          </a:p>
        </p:txBody>
      </p:sp>
      <p:sp>
        <p:nvSpPr>
          <p:cNvPr id="16" name="Rectangle à coins arrondis 27">
            <a:extLst>
              <a:ext uri="{FF2B5EF4-FFF2-40B4-BE49-F238E27FC236}">
                <a16:creationId xmlns:a16="http://schemas.microsoft.com/office/drawing/2014/main" id="{4273E975-A328-4C2E-B2FC-C9BC96741C7B}"/>
              </a:ext>
            </a:extLst>
          </p:cNvPr>
          <p:cNvSpPr>
            <a:spLocks/>
          </p:cNvSpPr>
          <p:nvPr/>
        </p:nvSpPr>
        <p:spPr>
          <a:xfrm>
            <a:off x="4001049" y="5354434"/>
            <a:ext cx="360000" cy="216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à coins arrondis 27">
            <a:extLst>
              <a:ext uri="{FF2B5EF4-FFF2-40B4-BE49-F238E27FC236}">
                <a16:creationId xmlns:a16="http://schemas.microsoft.com/office/drawing/2014/main" id="{80F86715-AC70-4747-AFA6-77AC4295F187}"/>
              </a:ext>
            </a:extLst>
          </p:cNvPr>
          <p:cNvSpPr/>
          <p:nvPr/>
        </p:nvSpPr>
        <p:spPr>
          <a:xfrm>
            <a:off x="5938392" y="5351530"/>
            <a:ext cx="360000" cy="216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à coins arrondis 27">
            <a:extLst>
              <a:ext uri="{FF2B5EF4-FFF2-40B4-BE49-F238E27FC236}">
                <a16:creationId xmlns:a16="http://schemas.microsoft.com/office/drawing/2014/main" id="{F1C57ECA-561B-46D9-993A-4CBAA6311EB5}"/>
              </a:ext>
            </a:extLst>
          </p:cNvPr>
          <p:cNvSpPr>
            <a:spLocks/>
          </p:cNvSpPr>
          <p:nvPr/>
        </p:nvSpPr>
        <p:spPr>
          <a:xfrm>
            <a:off x="2706376" y="5351530"/>
            <a:ext cx="360000" cy="221808"/>
          </a:xfrm>
          <a:prstGeom prst="rect">
            <a:avLst/>
          </a:prstGeom>
          <a:noFill/>
          <a:ln w="28575">
            <a:solidFill>
              <a:srgbClr val="BE5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à coins arrondis 6">
            <a:extLst>
              <a:ext uri="{FF2B5EF4-FFF2-40B4-BE49-F238E27FC236}">
                <a16:creationId xmlns:a16="http://schemas.microsoft.com/office/drawing/2014/main" id="{FD7A3AD8-7DCE-4CB6-810A-F835585BA97B}"/>
              </a:ext>
            </a:extLst>
          </p:cNvPr>
          <p:cNvSpPr/>
          <p:nvPr/>
        </p:nvSpPr>
        <p:spPr>
          <a:xfrm>
            <a:off x="10454084" y="2789319"/>
            <a:ext cx="1062969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600" dirty="0">
                <a:solidFill>
                  <a:schemeClr val="tx1"/>
                </a:solidFill>
                <a:latin typeface="+mj-lt"/>
              </a:rPr>
              <a:t>Key Switch</a:t>
            </a:r>
            <a:endParaRPr lang="fr-CH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fr-CH" sz="1600" i="1" dirty="0">
                <a:solidFill>
                  <a:schemeClr val="tx1"/>
                </a:solidFill>
                <a:latin typeface="+mj-lt"/>
              </a:rPr>
              <a:t>(</a:t>
            </a:r>
            <a:r>
              <a:rPr lang="fr-CH" sz="1600" i="1" dirty="0" err="1">
                <a:solidFill>
                  <a:schemeClr val="tx1"/>
                </a:solidFill>
                <a:latin typeface="+mj-lt"/>
              </a:rPr>
              <a:t>Step</a:t>
            </a:r>
            <a:r>
              <a:rPr lang="fr-CH" sz="1600" i="1" dirty="0">
                <a:solidFill>
                  <a:schemeClr val="tx1"/>
                </a:solidFill>
                <a:latin typeface="+mj-lt"/>
              </a:rPr>
              <a:t> 5)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à coins arrondis 27">
            <a:extLst>
              <a:ext uri="{FF2B5EF4-FFF2-40B4-BE49-F238E27FC236}">
                <a16:creationId xmlns:a16="http://schemas.microsoft.com/office/drawing/2014/main" id="{62FF32BB-821B-42C3-B71F-3807096DCD32}"/>
              </a:ext>
            </a:extLst>
          </p:cNvPr>
          <p:cNvSpPr/>
          <p:nvPr/>
        </p:nvSpPr>
        <p:spPr>
          <a:xfrm>
            <a:off x="6261179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7A3E359C-5D19-4767-8DD9-F09C5E773A25}"/>
              </a:ext>
            </a:extLst>
          </p:cNvPr>
          <p:cNvSpPr/>
          <p:nvPr/>
        </p:nvSpPr>
        <p:spPr>
          <a:xfrm>
            <a:off x="2816322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22" name="Rectangle à coins arrondis 27">
            <a:extLst>
              <a:ext uri="{FF2B5EF4-FFF2-40B4-BE49-F238E27FC236}">
                <a16:creationId xmlns:a16="http://schemas.microsoft.com/office/drawing/2014/main" id="{E36FDD42-1C37-4576-9CC9-FE5FAAD4F8CD}"/>
              </a:ext>
            </a:extLst>
          </p:cNvPr>
          <p:cNvSpPr/>
          <p:nvPr/>
        </p:nvSpPr>
        <p:spPr>
          <a:xfrm>
            <a:off x="678824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7BFF9ED7-BCBB-4AC8-A7C6-94A85F6C7C70}"/>
              </a:ext>
            </a:extLst>
          </p:cNvPr>
          <p:cNvCxnSpPr/>
          <p:nvPr/>
        </p:nvCxnSpPr>
        <p:spPr>
          <a:xfrm flipV="1">
            <a:off x="2108546" y="2236311"/>
            <a:ext cx="707705" cy="1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6">
            <a:extLst>
              <a:ext uri="{FF2B5EF4-FFF2-40B4-BE49-F238E27FC236}">
                <a16:creationId xmlns:a16="http://schemas.microsoft.com/office/drawing/2014/main" id="{33AA0DBC-41B8-4A1A-99A0-85F654C49D63}"/>
              </a:ext>
            </a:extLst>
          </p:cNvPr>
          <p:cNvCxnSpPr/>
          <p:nvPr/>
        </p:nvCxnSpPr>
        <p:spPr>
          <a:xfrm flipV="1">
            <a:off x="2567468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7">
            <a:extLst>
              <a:ext uri="{FF2B5EF4-FFF2-40B4-BE49-F238E27FC236}">
                <a16:creationId xmlns:a16="http://schemas.microsoft.com/office/drawing/2014/main" id="{5427A21B-C36D-4E61-B3B0-367390F97C26}"/>
              </a:ext>
            </a:extLst>
          </p:cNvPr>
          <p:cNvSpPr/>
          <p:nvPr/>
        </p:nvSpPr>
        <p:spPr>
          <a:xfrm>
            <a:off x="2361463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Proofs Creation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26" name="Straight Arrow Connector 49">
            <a:extLst>
              <a:ext uri="{FF2B5EF4-FFF2-40B4-BE49-F238E27FC236}">
                <a16:creationId xmlns:a16="http://schemas.microsoft.com/office/drawing/2014/main" id="{EE8EFFF6-3DFA-461B-96F5-6F44C0A222D4}"/>
              </a:ext>
            </a:extLst>
          </p:cNvPr>
          <p:cNvCxnSpPr/>
          <p:nvPr/>
        </p:nvCxnSpPr>
        <p:spPr>
          <a:xfrm flipH="1">
            <a:off x="1623146" y="2571739"/>
            <a:ext cx="3073944" cy="22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28313-EAB8-4C4F-96E4-6C1A90FBA8CA}"/>
              </a:ext>
            </a:extLst>
          </p:cNvPr>
          <p:cNvSpPr/>
          <p:nvPr/>
        </p:nvSpPr>
        <p:spPr>
          <a:xfrm>
            <a:off x="272793" y="4082462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à coins arrondis 27">
            <a:extLst>
              <a:ext uri="{FF2B5EF4-FFF2-40B4-BE49-F238E27FC236}">
                <a16:creationId xmlns:a16="http://schemas.microsoft.com/office/drawing/2014/main" id="{8B076D3E-B7BF-454F-8B97-8D3C6DA5DF8C}"/>
              </a:ext>
            </a:extLst>
          </p:cNvPr>
          <p:cNvSpPr/>
          <p:nvPr/>
        </p:nvSpPr>
        <p:spPr>
          <a:xfrm>
            <a:off x="260162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7FCCF657-4AD8-438D-B159-3E178A9B67A5}"/>
              </a:ext>
            </a:extLst>
          </p:cNvPr>
          <p:cNvSpPr txBox="1"/>
          <p:nvPr/>
        </p:nvSpPr>
        <p:spPr>
          <a:xfrm>
            <a:off x="8560377" y="779051"/>
            <a:ext cx="111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UnLynx</a:t>
            </a:r>
            <a:endParaRPr lang="en-US" sz="2000" b="1" dirty="0"/>
          </a:p>
        </p:txBody>
      </p:sp>
      <p:sp>
        <p:nvSpPr>
          <p:cNvPr id="33" name="TextBox 57">
            <a:extLst>
              <a:ext uri="{FF2B5EF4-FFF2-40B4-BE49-F238E27FC236}">
                <a16:creationId xmlns:a16="http://schemas.microsoft.com/office/drawing/2014/main" id="{AE5DBC7C-B298-4D9C-8321-FCBBF4F61A78}"/>
              </a:ext>
            </a:extLst>
          </p:cNvPr>
          <p:cNvSpPr txBox="1"/>
          <p:nvPr/>
        </p:nvSpPr>
        <p:spPr>
          <a:xfrm>
            <a:off x="2462398" y="77905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Prio</a:t>
            </a:r>
            <a:endParaRPr lang="en-US" sz="2000" b="1" dirty="0"/>
          </a:p>
        </p:txBody>
      </p:sp>
      <p:sp>
        <p:nvSpPr>
          <p:cNvPr id="34" name="Rectangle à coins arrondis 27">
            <a:extLst>
              <a:ext uri="{FF2B5EF4-FFF2-40B4-BE49-F238E27FC236}">
                <a16:creationId xmlns:a16="http://schemas.microsoft.com/office/drawing/2014/main" id="{07244144-FCC8-457C-8C3E-7F058D9D75C0}"/>
              </a:ext>
            </a:extLst>
          </p:cNvPr>
          <p:cNvSpPr/>
          <p:nvPr/>
        </p:nvSpPr>
        <p:spPr>
          <a:xfrm>
            <a:off x="260162" y="1912486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1)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B359B5-AF7B-461A-BF4B-FDA1896C5363}"/>
              </a:ext>
            </a:extLst>
          </p:cNvPr>
          <p:cNvSpPr txBox="1"/>
          <p:nvPr/>
        </p:nvSpPr>
        <p:spPr>
          <a:xfrm>
            <a:off x="1840923" y="4254718"/>
            <a:ext cx="274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Secret </a:t>
            </a:r>
            <a:r>
              <a:rPr lang="fr-FR" dirty="0" err="1"/>
              <a:t>shared</a:t>
            </a:r>
            <a:r>
              <a:rPr lang="fr-FR" dirty="0"/>
              <a:t> non-interactive proof = </a:t>
            </a:r>
            <a:r>
              <a:rPr lang="fr-FR" dirty="0" err="1"/>
              <a:t>SNIPs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4A555CB-0D73-4C91-BF7A-E5469E6E91A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965242" y="3953439"/>
            <a:ext cx="394063" cy="337622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à coins arrondis 27">
            <a:extLst>
              <a:ext uri="{FF2B5EF4-FFF2-40B4-BE49-F238E27FC236}">
                <a16:creationId xmlns:a16="http://schemas.microsoft.com/office/drawing/2014/main" id="{90E597E5-A215-498B-9B51-93BAED82E203}"/>
              </a:ext>
            </a:extLst>
          </p:cNvPr>
          <p:cNvSpPr/>
          <p:nvPr/>
        </p:nvSpPr>
        <p:spPr>
          <a:xfrm>
            <a:off x="6691471" y="2809213"/>
            <a:ext cx="1888644" cy="112948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4ED97A-1C4F-4203-BD4A-949770E24AEE}"/>
              </a:ext>
            </a:extLst>
          </p:cNvPr>
          <p:cNvSpPr txBox="1"/>
          <p:nvPr/>
        </p:nvSpPr>
        <p:spPr>
          <a:xfrm>
            <a:off x="4697090" y="3179298"/>
            <a:ext cx="15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added</a:t>
            </a:r>
            <a:endParaRPr lang="fr-FR" dirty="0"/>
          </a:p>
          <a:p>
            <a:r>
              <a:rPr lang="fr-FR" dirty="0" err="1"/>
              <a:t>protocol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9335EE-AECB-437C-9B2D-181C4EB09C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063478" y="3347649"/>
            <a:ext cx="616363" cy="154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19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57833-441B-4C7D-ABFE-F56030CD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800" b="0" dirty="0"/>
              <a:t>More about Secret </a:t>
            </a:r>
            <a:r>
              <a:rPr lang="fr-FR" sz="3800" b="0" dirty="0" err="1"/>
              <a:t>Shared</a:t>
            </a:r>
            <a:r>
              <a:rPr lang="fr-FR" sz="3800" b="0" dirty="0"/>
              <a:t> Non Interactive Proof</a:t>
            </a:r>
            <a:endParaRPr lang="fr-FR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</p:spPr>
            <p:txBody>
              <a:bodyPr/>
              <a:lstStyle/>
              <a:p>
                <a:r>
                  <a:rPr lang="fr-FR" sz="2100" dirty="0"/>
                  <a:t>Data provider </a:t>
                </a:r>
                <a:r>
                  <a:rPr lang="fr-FR" sz="2100" dirty="0" err="1"/>
                  <a:t>evaluation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 err="1"/>
                  <a:t>Creates</a:t>
                </a:r>
                <a:r>
                  <a:rPr lang="fr-FR" dirty="0"/>
                  <a:t> an </a:t>
                </a:r>
                <a:r>
                  <a:rPr lang="fr-FR" dirty="0" err="1"/>
                  <a:t>arithmetic</a:t>
                </a:r>
                <a:r>
                  <a:rPr lang="fr-FR" dirty="0"/>
                  <a:t> circuit (</a:t>
                </a:r>
                <a:r>
                  <a:rPr lang="fr-FR" i="1" dirty="0" err="1"/>
                  <a:t>Valid</a:t>
                </a:r>
                <a:r>
                  <a:rPr lang="fr-FR" dirty="0"/>
                  <a:t>),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:r>
                  <a:rPr lang="fr-FR" i="1" dirty="0" err="1"/>
                  <a:t>Valid</a:t>
                </a:r>
                <a:r>
                  <a:rPr lang="fr-FR" i="1" dirty="0"/>
                  <a:t>(x) = 1</a:t>
                </a:r>
              </a:p>
              <a:p>
                <a:pPr lvl="2"/>
                <a:r>
                  <a:rPr lang="fr-FR" dirty="0" err="1"/>
                  <a:t>Construct</a:t>
                </a:r>
                <a:r>
                  <a:rPr lang="fr-FR" dirty="0"/>
                  <a:t> 3 </a:t>
                </a:r>
                <a:r>
                  <a:rPr lang="fr-FR" dirty="0" err="1"/>
                  <a:t>polynomials</a:t>
                </a:r>
                <a:r>
                  <a:rPr lang="fr-FR" dirty="0"/>
                  <a:t> </a:t>
                </a:r>
                <a:r>
                  <a:rPr lang="fr-FR" dirty="0" err="1"/>
                  <a:t>f,g</a:t>
                </a:r>
                <a:r>
                  <a:rPr lang="fr-FR" dirty="0"/>
                  <a:t> an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FR" dirty="0"/>
              </a:p>
              <a:p>
                <a:r>
                  <a:rPr lang="fr-FR" sz="2100" dirty="0" err="1"/>
                  <a:t>Consistency</a:t>
                </a:r>
                <a:r>
                  <a:rPr lang="fr-FR" sz="2100" dirty="0"/>
                  <a:t> check at the servers:</a:t>
                </a:r>
              </a:p>
              <a:p>
                <a:pPr lvl="2"/>
                <a:r>
                  <a:rPr lang="fr-FR" dirty="0" err="1"/>
                  <a:t>Reconstruct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shares</a:t>
                </a:r>
                <a:r>
                  <a:rPr lang="fr-FR" dirty="0"/>
                  <a:t> </a:t>
                </a:r>
              </a:p>
              <a:p>
                <a:pPr lvl="2"/>
                <a:endParaRPr lang="fr-FR" dirty="0"/>
              </a:p>
              <a:p>
                <a:r>
                  <a:rPr lang="fr-FR" sz="2100" dirty="0"/>
                  <a:t>Polynomial </a:t>
                </a:r>
                <a:r>
                  <a:rPr lang="fr-FR" sz="2100" dirty="0" err="1"/>
                  <a:t>identity</a:t>
                </a:r>
                <a:r>
                  <a:rPr lang="fr-FR" sz="2100" dirty="0"/>
                  <a:t> test at servers:</a:t>
                </a:r>
              </a:p>
              <a:p>
                <a:pPr lvl="2"/>
                <a:r>
                  <a:rPr lang="fr-FR" dirty="0"/>
                  <a:t>Check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0. </a:t>
                </a:r>
              </a:p>
              <a:p>
                <a:pPr lvl="2"/>
                <a:endParaRPr lang="fr-FR" dirty="0"/>
              </a:p>
              <a:p>
                <a:r>
                  <a:rPr lang="fr-FR" sz="2100" dirty="0"/>
                  <a:t>Multiplication of </a:t>
                </a:r>
                <a:r>
                  <a:rPr lang="fr-FR" sz="2100" dirty="0" err="1"/>
                  <a:t>shares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/>
                  <a:t>Beaver MPC triples to </a:t>
                </a:r>
                <a:r>
                  <a:rPr lang="fr-FR" dirty="0" err="1"/>
                  <a:t>reconstruct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:r>
                  <a:rPr lang="fr-FR" sz="2100" dirty="0"/>
                  <a:t>Output </a:t>
                </a:r>
                <a:r>
                  <a:rPr lang="fr-FR" sz="2100" dirty="0" err="1"/>
                  <a:t>verification</a:t>
                </a:r>
                <a:r>
                  <a:rPr lang="fr-FR" sz="2100" dirty="0"/>
                  <a:t>:</a:t>
                </a:r>
              </a:p>
              <a:p>
                <a:pPr lvl="2"/>
                <a:r>
                  <a:rPr lang="fr-FR" dirty="0"/>
                  <a:t>If the </a:t>
                </a:r>
                <a:r>
                  <a:rPr lang="fr-FR" dirty="0" err="1"/>
                  <a:t>reconstructed</a:t>
                </a:r>
                <a:r>
                  <a:rPr lang="fr-FR" dirty="0"/>
                  <a:t> polynomial has output 1</a:t>
                </a:r>
              </a:p>
              <a:p>
                <a:pPr lvl="2"/>
                <a:r>
                  <a:rPr lang="fr-FR" dirty="0"/>
                  <a:t> </a:t>
                </a:r>
                <a:r>
                  <a:rPr lang="fr-FR" dirty="0" err="1"/>
                  <a:t>then</a:t>
                </a:r>
                <a:r>
                  <a:rPr lang="fr-FR" dirty="0"/>
                  <a:t> the input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valid</a:t>
                </a:r>
                <a:r>
                  <a:rPr lang="fr-FR" dirty="0"/>
                  <a:t>. </a:t>
                </a:r>
                <a:r>
                  <a:rPr lang="fr-FR" dirty="0" err="1"/>
                  <a:t>Detect</a:t>
                </a:r>
                <a:r>
                  <a:rPr lang="fr-FR" dirty="0"/>
                  <a:t> </a:t>
                </a:r>
                <a:r>
                  <a:rPr lang="en-US" sz="1700" dirty="0"/>
                  <a:t>p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17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fr-FR" sz="170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  <a:blipFill>
                <a:blip r:embed="rId3"/>
                <a:stretch>
                  <a:fillRect l="-671" t="-862" b="-2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757DDCD3-FDFA-415F-944F-08C42A9FE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25" y="931069"/>
            <a:ext cx="614153" cy="67601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03028DE-483E-47F7-9CBF-D5705CF7A6FC}"/>
              </a:ext>
            </a:extLst>
          </p:cNvPr>
          <p:cNvCxnSpPr/>
          <p:nvPr/>
        </p:nvCxnSpPr>
        <p:spPr bwMode="auto">
          <a:xfrm flipH="1">
            <a:off x="8554552" y="1562132"/>
            <a:ext cx="337625" cy="73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68B2A54-4034-40F1-BB6E-5E016C2706D7}"/>
              </a:ext>
            </a:extLst>
          </p:cNvPr>
          <p:cNvCxnSpPr>
            <a:cxnSpLocks/>
          </p:cNvCxnSpPr>
          <p:nvPr/>
        </p:nvCxnSpPr>
        <p:spPr bwMode="auto">
          <a:xfrm>
            <a:off x="9085101" y="1587233"/>
            <a:ext cx="0" cy="7892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67DC76A-7A20-410F-A5EF-796F4BFEACD1}"/>
              </a:ext>
            </a:extLst>
          </p:cNvPr>
          <p:cNvCxnSpPr>
            <a:cxnSpLocks/>
          </p:cNvCxnSpPr>
          <p:nvPr/>
        </p:nvCxnSpPr>
        <p:spPr bwMode="auto">
          <a:xfrm>
            <a:off x="9310379" y="1562132"/>
            <a:ext cx="355786" cy="73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F8C6963-7732-4442-82E0-D9A9F16E579F}"/>
              </a:ext>
            </a:extLst>
          </p:cNvPr>
          <p:cNvSpPr txBox="1"/>
          <p:nvPr/>
        </p:nvSpPr>
        <p:spPr>
          <a:xfrm>
            <a:off x="8892177" y="1134585"/>
            <a:ext cx="3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F50B24-9C97-4EB5-AE4E-50B279C799BF}"/>
              </a:ext>
            </a:extLst>
          </p:cNvPr>
          <p:cNvSpPr/>
          <p:nvPr/>
        </p:nvSpPr>
        <p:spPr bwMode="auto">
          <a:xfrm>
            <a:off x="10135533" y="1071249"/>
            <a:ext cx="815926" cy="39129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8D5BEC5-A0A9-487B-9354-F8BBB3D8A1A2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 bwMode="auto">
          <a:xfrm flipV="1">
            <a:off x="9392178" y="1266896"/>
            <a:ext cx="743355" cy="2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D4A4A14-1CCF-4B42-9BBA-A1D1862BF4BE}"/>
              </a:ext>
            </a:extLst>
          </p:cNvPr>
          <p:cNvSpPr txBox="1"/>
          <p:nvPr/>
        </p:nvSpPr>
        <p:spPr>
          <a:xfrm>
            <a:off x="9850149" y="1604901"/>
            <a:ext cx="116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f,g</a:t>
            </a:r>
            <a:r>
              <a:rPr lang="fr-FR" i="1" dirty="0"/>
              <a:t> and h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56DA3C-44AB-44E8-BE3A-A8E77983BBAB}"/>
              </a:ext>
            </a:extLst>
          </p:cNvPr>
          <p:cNvCxnSpPr>
            <a:cxnSpLocks/>
          </p:cNvCxnSpPr>
          <p:nvPr/>
        </p:nvCxnSpPr>
        <p:spPr bwMode="auto">
          <a:xfrm>
            <a:off x="10403626" y="1404305"/>
            <a:ext cx="51466" cy="321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DAC8C5-5C0E-4A78-8738-45633928F22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50134" y="1435229"/>
            <a:ext cx="610457" cy="294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935D1F28-15BA-49B0-8E63-3AF77745C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12" y="2376477"/>
            <a:ext cx="541032" cy="62311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5E9B21F-2D80-4152-8847-CBBC8F91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426" y="2376477"/>
            <a:ext cx="541032" cy="62311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B70F753-73E2-4B80-9483-A9E25A516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42" y="2328416"/>
            <a:ext cx="541032" cy="623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40FAD5-6320-416F-B0C7-A5E692A07A75}"/>
                  </a:ext>
                </a:extLst>
              </p:cNvPr>
              <p:cNvSpPr txBox="1"/>
              <p:nvPr/>
            </p:nvSpPr>
            <p:spPr>
              <a:xfrm>
                <a:off x="7695465" y="2041618"/>
                <a:ext cx="78482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40FAD5-6320-416F-B0C7-A5E692A0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65" y="2041618"/>
                <a:ext cx="784828" cy="615553"/>
              </a:xfrm>
              <a:prstGeom prst="rect">
                <a:avLst/>
              </a:prstGeom>
              <a:blipFill>
                <a:blip r:embed="rId6"/>
                <a:stretch>
                  <a:fillRect r="-147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6C8706-4858-4193-AFBA-12D7D112BEAF}"/>
                  </a:ext>
                </a:extLst>
              </p:cNvPr>
              <p:cNvSpPr txBox="1"/>
              <p:nvPr/>
            </p:nvSpPr>
            <p:spPr>
              <a:xfrm>
                <a:off x="8634935" y="2055566"/>
                <a:ext cx="90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b="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6C8706-4858-4193-AFBA-12D7D112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935" y="2055566"/>
                <a:ext cx="900332" cy="584775"/>
              </a:xfrm>
              <a:prstGeom prst="rect">
                <a:avLst/>
              </a:prstGeom>
              <a:blipFill>
                <a:blip r:embed="rId7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000F35-473D-4058-B219-FB25FBC041A5}"/>
                  </a:ext>
                </a:extLst>
              </p:cNvPr>
              <p:cNvSpPr/>
              <p:nvPr/>
            </p:nvSpPr>
            <p:spPr>
              <a:xfrm>
                <a:off x="9517933" y="1982387"/>
                <a:ext cx="984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000F35-473D-4058-B219-FB25FBC0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33" y="1982387"/>
                <a:ext cx="98473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08AC85-899F-4B47-BFEC-83AC8E919C01}"/>
                  </a:ext>
                </a:extLst>
              </p:cNvPr>
              <p:cNvSpPr/>
              <p:nvPr/>
            </p:nvSpPr>
            <p:spPr>
              <a:xfrm>
                <a:off x="4649990" y="248816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08AC85-899F-4B47-BFEC-83AC8E91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90" y="2488164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11B3BB-C2CD-4BE6-A4CD-3B56E08432F4}"/>
              </a:ext>
            </a:extLst>
          </p:cNvPr>
          <p:cNvCxnSpPr>
            <a:stCxn id="32" idx="2"/>
          </p:cNvCxnSpPr>
          <p:nvPr/>
        </p:nvCxnSpPr>
        <p:spPr bwMode="auto">
          <a:xfrm>
            <a:off x="8452228" y="2999596"/>
            <a:ext cx="101704" cy="235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C70D99F-D4E4-43F2-9F24-5BBC39633631}"/>
              </a:ext>
            </a:extLst>
          </p:cNvPr>
          <p:cNvCxnSpPr>
            <a:cxnSpLocks/>
          </p:cNvCxnSpPr>
          <p:nvPr/>
        </p:nvCxnSpPr>
        <p:spPr bwMode="auto">
          <a:xfrm>
            <a:off x="9045587" y="3004558"/>
            <a:ext cx="0" cy="259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C831BE0-1BE4-436D-9C78-00D7865B15DF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7933" y="3038029"/>
            <a:ext cx="110020" cy="265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3B002BA-210B-4937-B540-D0FF76EC19CC}"/>
              </a:ext>
            </a:extLst>
          </p:cNvPr>
          <p:cNvSpPr txBox="1"/>
          <p:nvPr/>
        </p:nvSpPr>
        <p:spPr>
          <a:xfrm>
            <a:off x="5687948" y="3233247"/>
            <a:ext cx="724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/>
              <a:t>Sum</a:t>
            </a:r>
            <a:r>
              <a:rPr lang="fr-FR" sz="1600" i="1" dirty="0"/>
              <a:t> </a:t>
            </a:r>
            <a:r>
              <a:rPr lang="fr-FR" sz="1600" i="1" dirty="0" err="1"/>
              <a:t>evaluated</a:t>
            </a:r>
            <a:r>
              <a:rPr lang="fr-FR" sz="1600" i="1" dirty="0"/>
              <a:t> </a:t>
            </a:r>
            <a:r>
              <a:rPr lang="fr-FR" sz="1600" i="1" dirty="0" err="1"/>
              <a:t>polynomials</a:t>
            </a:r>
            <a:endParaRPr lang="fr-FR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4675FC7F-E3BF-49B3-BCBB-83F007B4F470}"/>
                  </a:ext>
                </a:extLst>
              </p:cNvPr>
              <p:cNvSpPr txBox="1"/>
              <p:nvPr/>
            </p:nvSpPr>
            <p:spPr>
              <a:xfrm>
                <a:off x="10069471" y="2480247"/>
                <a:ext cx="2433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Collective </a:t>
                </a:r>
                <a:r>
                  <a:rPr lang="fr-FR" sz="1600" dirty="0" err="1"/>
                  <a:t>random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600" dirty="0"/>
                  <a:t> 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4675FC7F-E3BF-49B3-BCBB-83F007B4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471" y="2480247"/>
                <a:ext cx="2433875" cy="338554"/>
              </a:xfrm>
              <a:prstGeom prst="rect">
                <a:avLst/>
              </a:prstGeom>
              <a:blipFill>
                <a:blip r:embed="rId10"/>
                <a:stretch>
                  <a:fillRect l="-1504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Image 52">
            <a:extLst>
              <a:ext uri="{FF2B5EF4-FFF2-40B4-BE49-F238E27FC236}">
                <a16:creationId xmlns:a16="http://schemas.microsoft.com/office/drawing/2014/main" id="{BF240D9B-A525-4609-8B21-3D7F91E4E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94" y="4307229"/>
            <a:ext cx="541032" cy="623119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CFDFD44-192C-4278-BC17-7C0B58799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59" y="4272045"/>
            <a:ext cx="541032" cy="62311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3070B11-8132-4CA1-9D97-40D1444A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177" y="3625350"/>
            <a:ext cx="541032" cy="623119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4D25581-90C1-4DE8-AFEA-4F087179CE51}"/>
              </a:ext>
            </a:extLst>
          </p:cNvPr>
          <p:cNvCxnSpPr/>
          <p:nvPr/>
        </p:nvCxnSpPr>
        <p:spPr bwMode="auto">
          <a:xfrm flipV="1">
            <a:off x="8722744" y="4121834"/>
            <a:ext cx="169433" cy="1853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342AA7-F2E4-48E5-A372-4CEB2C542FE7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7460" y="4583604"/>
            <a:ext cx="584133" cy="107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5DDD2D7-ACB9-4A85-A55F-00E84CFE5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7461" y="4204577"/>
            <a:ext cx="155783" cy="1974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7814626-98FA-4668-8901-47C65BF12B13}"/>
              </a:ext>
            </a:extLst>
          </p:cNvPr>
          <p:cNvCxnSpPr>
            <a:cxnSpLocks/>
          </p:cNvCxnSpPr>
          <p:nvPr/>
        </p:nvCxnSpPr>
        <p:spPr bwMode="auto">
          <a:xfrm>
            <a:off x="9348492" y="4170454"/>
            <a:ext cx="139780" cy="2315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5EA750D-6592-4F11-9A1A-79EF4478F3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90251" y="4093340"/>
            <a:ext cx="186078" cy="287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BC09702B-71EE-4ED8-B939-A747F851CD73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3310" y="4709377"/>
            <a:ext cx="705264" cy="101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FD2696A8-3D00-4588-97B1-C734CCEE7591}"/>
              </a:ext>
            </a:extLst>
          </p:cNvPr>
          <p:cNvSpPr txBox="1"/>
          <p:nvPr/>
        </p:nvSpPr>
        <p:spPr>
          <a:xfrm>
            <a:off x="8208700" y="2529011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74C7BF4-6399-4B7E-9DC4-2123513E6F51}"/>
              </a:ext>
            </a:extLst>
          </p:cNvPr>
          <p:cNvSpPr txBox="1"/>
          <p:nvPr/>
        </p:nvSpPr>
        <p:spPr>
          <a:xfrm>
            <a:off x="8794713" y="2511873"/>
            <a:ext cx="50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3101BFB-C373-4666-B3FD-3CB51163EB69}"/>
              </a:ext>
            </a:extLst>
          </p:cNvPr>
          <p:cNvSpPr txBox="1"/>
          <p:nvPr/>
        </p:nvSpPr>
        <p:spPr>
          <a:xfrm>
            <a:off x="9465242" y="2498922"/>
            <a:ext cx="53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4BEC233-21FE-4B18-A74E-C0B0D67032AE}"/>
              </a:ext>
            </a:extLst>
          </p:cNvPr>
          <p:cNvSpPr txBox="1"/>
          <p:nvPr/>
        </p:nvSpPr>
        <p:spPr>
          <a:xfrm>
            <a:off x="8329285" y="4452930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0433510-A24E-49AF-AA16-ADC8558E4FDD}"/>
              </a:ext>
            </a:extLst>
          </p:cNvPr>
          <p:cNvSpPr txBox="1"/>
          <p:nvPr/>
        </p:nvSpPr>
        <p:spPr>
          <a:xfrm>
            <a:off x="8907979" y="3789828"/>
            <a:ext cx="52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8DAC82F-265D-4B6F-9D99-BD84C698A81F}"/>
              </a:ext>
            </a:extLst>
          </p:cNvPr>
          <p:cNvSpPr txBox="1"/>
          <p:nvPr/>
        </p:nvSpPr>
        <p:spPr>
          <a:xfrm>
            <a:off x="9420444" y="4422066"/>
            <a:ext cx="53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BF2BD83-5FB2-4399-AE0F-201A4F95F8DA}"/>
                  </a:ext>
                </a:extLst>
              </p:cNvPr>
              <p:cNvSpPr txBox="1"/>
              <p:nvPr/>
            </p:nvSpPr>
            <p:spPr>
              <a:xfrm>
                <a:off x="10120910" y="3755650"/>
                <a:ext cx="14273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Reconstruct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BF2BD83-5FB2-4399-AE0F-201A4F95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910" y="3755650"/>
                <a:ext cx="1427303" cy="646331"/>
              </a:xfrm>
              <a:prstGeom prst="rect">
                <a:avLst/>
              </a:prstGeom>
              <a:blipFill>
                <a:blip r:embed="rId11"/>
                <a:stretch>
                  <a:fillRect l="-3419" t="-4717" r="-2991" b="-8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B551BA9-6E9F-49DB-B178-862C3781CDEF}"/>
              </a:ext>
            </a:extLst>
          </p:cNvPr>
          <p:cNvCxnSpPr>
            <a:cxnSpLocks/>
          </p:cNvCxnSpPr>
          <p:nvPr/>
        </p:nvCxnSpPr>
        <p:spPr bwMode="auto">
          <a:xfrm>
            <a:off x="7327663" y="5331655"/>
            <a:ext cx="7122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53E18A7-8372-49FF-AEEB-FC456E9A4810}"/>
              </a:ext>
            </a:extLst>
          </p:cNvPr>
          <p:cNvSpPr txBox="1"/>
          <p:nvPr/>
        </p:nvSpPr>
        <p:spPr>
          <a:xfrm>
            <a:off x="8158480" y="5162852"/>
            <a:ext cx="20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Communication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39C74E4-6884-473B-B47A-84B3F7690FFB}"/>
              </a:ext>
            </a:extLst>
          </p:cNvPr>
          <p:cNvCxnSpPr>
            <a:cxnSpLocks/>
          </p:cNvCxnSpPr>
          <p:nvPr/>
        </p:nvCxnSpPr>
        <p:spPr bwMode="auto">
          <a:xfrm>
            <a:off x="7339359" y="5681003"/>
            <a:ext cx="7122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066F016-0F3E-4A51-949E-A3C141E66C75}"/>
              </a:ext>
            </a:extLst>
          </p:cNvPr>
          <p:cNvSpPr txBox="1"/>
          <p:nvPr/>
        </p:nvSpPr>
        <p:spPr>
          <a:xfrm rot="10800000" flipV="1">
            <a:off x="8208700" y="5518395"/>
            <a:ext cx="146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Step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BC2739-BCCE-4C3B-BA6E-6BC065A619DC}"/>
              </a:ext>
            </a:extLst>
          </p:cNvPr>
          <p:cNvCxnSpPr/>
          <p:nvPr/>
        </p:nvCxnSpPr>
        <p:spPr bwMode="auto">
          <a:xfrm>
            <a:off x="7188591" y="5050302"/>
            <a:ext cx="0" cy="9566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FC8B6A8-AAC3-443C-94F5-4A741D0ED34A}"/>
              </a:ext>
            </a:extLst>
          </p:cNvPr>
          <p:cNvCxnSpPr>
            <a:cxnSpLocks/>
          </p:cNvCxnSpPr>
          <p:nvPr/>
        </p:nvCxnSpPr>
        <p:spPr bwMode="auto">
          <a:xfrm>
            <a:off x="7188591" y="5050302"/>
            <a:ext cx="3050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E295B3-FA10-4C21-A231-3D6EB6CEFC67}"/>
              </a:ext>
            </a:extLst>
          </p:cNvPr>
          <p:cNvCxnSpPr/>
          <p:nvPr/>
        </p:nvCxnSpPr>
        <p:spPr bwMode="auto">
          <a:xfrm>
            <a:off x="7188591" y="6006905"/>
            <a:ext cx="30509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7A77B00-94DA-40E9-8BCA-B665EEE7DC2D}"/>
              </a:ext>
            </a:extLst>
          </p:cNvPr>
          <p:cNvCxnSpPr/>
          <p:nvPr/>
        </p:nvCxnSpPr>
        <p:spPr bwMode="auto">
          <a:xfrm flipV="1">
            <a:off x="10239516" y="5050302"/>
            <a:ext cx="0" cy="9566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96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3" grpId="0"/>
      <p:bldP spid="36" grpId="0"/>
      <p:bldP spid="37" grpId="0"/>
      <p:bldP spid="38" grpId="0"/>
      <p:bldP spid="40" grpId="0"/>
      <p:bldP spid="49" grpId="0"/>
      <p:bldP spid="50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A40B4-571E-4524-B6D6-EA670750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EC </a:t>
            </a:r>
            <a:r>
              <a:rPr lang="fr-FR" sz="4500" b="0" dirty="0" err="1"/>
              <a:t>ElGamal</a:t>
            </a:r>
            <a:r>
              <a:rPr lang="fr-FR" sz="4500" b="0" dirty="0"/>
              <a:t> Input range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</p:spPr>
            <p:txBody>
              <a:bodyPr/>
              <a:lstStyle/>
              <a:p>
                <a:r>
                  <a:rPr lang="fr-FR" sz="2300" dirty="0"/>
                  <a:t>The goal </a:t>
                </a:r>
                <a:r>
                  <a:rPr lang="fr-FR" sz="2300" dirty="0" err="1"/>
                  <a:t>is</a:t>
                </a:r>
                <a:r>
                  <a:rPr lang="fr-FR" sz="2300" dirty="0"/>
                  <a:t> to </a:t>
                </a:r>
                <a:r>
                  <a:rPr lang="fr-FR" sz="2300" dirty="0" err="1"/>
                  <a:t>prove</a:t>
                </a:r>
                <a:r>
                  <a:rPr lang="fr-FR" sz="2300" dirty="0"/>
                  <a:t> </a:t>
                </a:r>
                <a:r>
                  <a:rPr lang="fr-FR" sz="2300" dirty="0" err="1"/>
                  <a:t>that</a:t>
                </a:r>
                <a:r>
                  <a:rPr lang="fr-FR" sz="2300" dirty="0"/>
                  <a:t> a </a:t>
                </a:r>
                <a:r>
                  <a:rPr lang="fr-FR" sz="2300" b="1" dirty="0"/>
                  <a:t>secret </a:t>
                </a:r>
                <a14:m>
                  <m:oMath xmlns:m="http://schemas.openxmlformats.org/officeDocument/2006/math">
                    <m:r>
                      <a:rPr lang="fr-FR" sz="2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300" b="1" dirty="0"/>
                  <a:t> lies in a range </a:t>
                </a:r>
                <a14:m>
                  <m:oMath xmlns:m="http://schemas.openxmlformats.org/officeDocument/2006/math"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3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fr-FR" sz="2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fr-FR" sz="2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300" b="1" dirty="0"/>
                  <a:t>.</a:t>
                </a:r>
              </a:p>
              <a:p>
                <a:pPr lvl="1"/>
                <a:r>
                  <a:rPr lang="fr-FR" dirty="0"/>
                  <a:t>Prove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each</a:t>
                </a:r>
                <a:r>
                  <a:rPr lang="fr-FR" dirty="0"/>
                  <a:t> </a:t>
                </a:r>
                <a:r>
                  <a:rPr lang="fr-FR" b="1" dirty="0"/>
                  <a:t>digits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/>
                  <a:t> in base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in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FR" dirty="0"/>
                  <a:t>;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1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Prove</a:t>
                </a:r>
                <a:r>
                  <a:rPr lang="fr-FR" dirty="0"/>
                  <a:t> in </a:t>
                </a:r>
                <a:r>
                  <a:rPr lang="fr-FR" dirty="0" err="1"/>
                  <a:t>zero</a:t>
                </a:r>
                <a:r>
                  <a:rPr lang="fr-FR" dirty="0"/>
                  <a:t> </a:t>
                </a:r>
                <a:r>
                  <a:rPr lang="fr-FR" dirty="0" err="1"/>
                  <a:t>knowledge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/>
                  <a:t> are from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fr-FR" b="1" dirty="0"/>
              </a:p>
              <a:p>
                <a:pPr lvl="1"/>
                <a:endParaRPr lang="fr-FR" dirty="0"/>
              </a:p>
              <a:p>
                <a:r>
                  <a:rPr lang="fr-FR" sz="2300" dirty="0"/>
                  <a:t>Original </a:t>
                </a:r>
                <a:r>
                  <a:rPr lang="fr-FR" sz="2300" dirty="0" err="1"/>
                  <a:t>work</a:t>
                </a:r>
                <a:r>
                  <a:rPr lang="fr-FR" sz="2300" dirty="0"/>
                  <a:t>: </a:t>
                </a:r>
                <a:r>
                  <a:rPr lang="fr-FR" sz="1800" dirty="0"/>
                  <a:t>[3] </a:t>
                </a:r>
                <a:r>
                  <a:rPr lang="fr-FR" sz="2300" dirty="0"/>
                  <a:t>interactive and </a:t>
                </a:r>
                <a:r>
                  <a:rPr lang="fr-FR" sz="2300" dirty="0" err="1"/>
                  <a:t>ElGamal</a:t>
                </a:r>
                <a:r>
                  <a:rPr lang="fr-FR" sz="2300" dirty="0"/>
                  <a:t> </a:t>
                </a:r>
                <a:r>
                  <a:rPr lang="fr-FR" sz="2300" dirty="0" err="1"/>
                  <a:t>encryption</a:t>
                </a:r>
                <a:r>
                  <a:rPr lang="fr-FR" sz="2300" dirty="0"/>
                  <a:t>, </a:t>
                </a:r>
                <a:r>
                  <a:rPr lang="fr-FR" sz="2300" dirty="0" err="1"/>
                  <a:t>Boneh-Boyen</a:t>
                </a:r>
                <a:r>
                  <a:rPr lang="fr-FR" sz="2300" dirty="0"/>
                  <a:t> signatures and </a:t>
                </a:r>
                <a:r>
                  <a:rPr lang="fr-FR" sz="2300" dirty="0" err="1"/>
                  <a:t>Elliptic</a:t>
                </a:r>
                <a:r>
                  <a:rPr lang="fr-FR" sz="2300" dirty="0"/>
                  <a:t> </a:t>
                </a:r>
                <a:r>
                  <a:rPr lang="fr-FR" sz="2300" dirty="0" err="1"/>
                  <a:t>Curve</a:t>
                </a:r>
                <a:r>
                  <a:rPr lang="fr-FR" sz="2300" dirty="0"/>
                  <a:t> (EC) </a:t>
                </a:r>
                <a:r>
                  <a:rPr lang="fr-FR" sz="2300" dirty="0" err="1"/>
                  <a:t>pairing</a:t>
                </a:r>
                <a:endParaRPr lang="fr-FR" sz="2300" dirty="0"/>
              </a:p>
              <a:p>
                <a:endParaRPr lang="fr-FR" sz="2300" dirty="0"/>
              </a:p>
              <a:p>
                <a:r>
                  <a:rPr lang="fr-FR" sz="2300" dirty="0"/>
                  <a:t>EC </a:t>
                </a:r>
                <a:r>
                  <a:rPr lang="fr-FR" sz="2300" dirty="0" err="1"/>
                  <a:t>pairing</a:t>
                </a:r>
                <a:r>
                  <a:rPr lang="fr-FR" sz="23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2000" dirty="0"/>
                  <a:t> additive groups of points, define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2000" b="0" dirty="0"/>
                  <a:t> that </a:t>
                </a:r>
                <a:r>
                  <a:rPr lang="fr-FR" sz="2000" b="0" dirty="0" err="1"/>
                  <a:t>satisfies</a:t>
                </a:r>
                <a:r>
                  <a:rPr lang="fr-FR" sz="2000" b="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700" b="0" dirty="0"/>
              </a:p>
              <a:p>
                <a:pPr lvl="2"/>
                <a14:m>
                  <m:oMath xmlns:m="http://schemas.openxmlformats.org/officeDocument/2006/math">
                    <m:r>
                      <a:rPr lang="fr-FR" sz="170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sz="17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1700" b="0" dirty="0"/>
                  <a:t> </a:t>
                </a:r>
              </a:p>
              <a:p>
                <a:pPr lvl="2"/>
                <a:r>
                  <a:rPr lang="fr-FR" sz="1700" b="0" dirty="0"/>
                  <a:t>Mappi</a:t>
                </a:r>
                <a:r>
                  <a:rPr lang="fr-FR" sz="1700" dirty="0"/>
                  <a:t>ng </a:t>
                </a:r>
                <a:r>
                  <a:rPr lang="fr-FR" sz="1700" dirty="0" err="1"/>
                  <a:t>efficiently</a:t>
                </a:r>
                <a:r>
                  <a:rPr lang="fr-FR" sz="1700" dirty="0"/>
                  <a:t> computable</a:t>
                </a:r>
                <a:endParaRPr lang="fr-FR" sz="1700" b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56" y="931069"/>
                <a:ext cx="10904256" cy="4953000"/>
              </a:xfrm>
              <a:blipFill>
                <a:blip r:embed="rId3"/>
                <a:stretch>
                  <a:fillRect l="-838" t="-1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745A8D05-2270-44B8-BCDD-C5D7CB45E069}"/>
              </a:ext>
            </a:extLst>
          </p:cNvPr>
          <p:cNvSpPr txBox="1"/>
          <p:nvPr/>
        </p:nvSpPr>
        <p:spPr>
          <a:xfrm>
            <a:off x="300410" y="5803436"/>
            <a:ext cx="889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[3] J. </a:t>
            </a:r>
            <a:r>
              <a:rPr lang="fr-FR" sz="1200" dirty="0" err="1"/>
              <a:t>Camenish</a:t>
            </a:r>
            <a:r>
              <a:rPr lang="fr-FR" sz="1200" dirty="0"/>
              <a:t>, R. </a:t>
            </a:r>
            <a:r>
              <a:rPr lang="fr-FR" sz="1200" dirty="0" err="1"/>
              <a:t>Chaabouni</a:t>
            </a:r>
            <a:r>
              <a:rPr lang="fr-FR" sz="1200" dirty="0"/>
              <a:t> and </a:t>
            </a:r>
            <a:r>
              <a:rPr lang="fr-FR" sz="1200" dirty="0" err="1"/>
              <a:t>A.Shelat</a:t>
            </a:r>
            <a:r>
              <a:rPr lang="fr-FR" sz="1200" dirty="0"/>
              <a:t>, Efficient </a:t>
            </a:r>
            <a:r>
              <a:rPr lang="fr-FR" sz="1200" dirty="0" err="1"/>
              <a:t>Protocols</a:t>
            </a:r>
            <a:r>
              <a:rPr lang="fr-FR" sz="1200" dirty="0"/>
              <a:t> for Set </a:t>
            </a:r>
            <a:r>
              <a:rPr lang="fr-FR" sz="1200" dirty="0" err="1"/>
              <a:t>Membership</a:t>
            </a:r>
            <a:r>
              <a:rPr lang="fr-FR" sz="1200" dirty="0"/>
              <a:t> and Range </a:t>
            </a:r>
            <a:r>
              <a:rPr lang="fr-FR" sz="1200" dirty="0" err="1"/>
              <a:t>proofs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2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55563-FFE1-4A6A-9363-CF9AA565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Example of Proof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AA84B8-2BD0-4657-904A-A1D3C83A8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Global inputs: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Example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AA84B8-2BD0-4657-904A-A1D3C83A8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B6F60D3-9151-4755-B489-B4BA0CBC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56" y="2265657"/>
            <a:ext cx="614153" cy="676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EBA49B-C35F-4AD8-A12E-CDC00541BD39}"/>
                  </a:ext>
                </a:extLst>
              </p:cNvPr>
              <p:cNvSpPr/>
              <p:nvPr/>
            </p:nvSpPr>
            <p:spPr>
              <a:xfrm>
                <a:off x="6194773" y="2362325"/>
                <a:ext cx="46980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EBA49B-C35F-4AD8-A12E-CDC00541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73" y="2362325"/>
                <a:ext cx="469808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E221524-79C3-41CB-AE02-23048D02E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6" y="2391827"/>
            <a:ext cx="541032" cy="62311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012345-312B-48FA-9EA3-2A021106AB63}"/>
              </a:ext>
            </a:extLst>
          </p:cNvPr>
          <p:cNvCxnSpPr>
            <a:cxnSpLocks/>
          </p:cNvCxnSpPr>
          <p:nvPr/>
        </p:nvCxnSpPr>
        <p:spPr bwMode="auto">
          <a:xfrm>
            <a:off x="1297238" y="2703133"/>
            <a:ext cx="1666034" cy="2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609959-98D2-45BA-B933-569A09AAACC8}"/>
                  </a:ext>
                </a:extLst>
              </p:cNvPr>
              <p:cNvSpPr txBox="1"/>
              <p:nvPr/>
            </p:nvSpPr>
            <p:spPr>
              <a:xfrm>
                <a:off x="1297238" y="2265657"/>
                <a:ext cx="166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Picks</a:t>
                </a:r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609959-98D2-45BA-B933-569A09AA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38" y="2265657"/>
                <a:ext cx="1666034" cy="369332"/>
              </a:xfrm>
              <a:prstGeom prst="rect">
                <a:avLst/>
              </a:prstGeom>
              <a:blipFill>
                <a:blip r:embed="rId6"/>
                <a:stretch>
                  <a:fillRect l="-3297" t="-1166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91B67-E3D8-4394-A3BA-FFB9A75743F8}"/>
                  </a:ext>
                </a:extLst>
              </p:cNvPr>
              <p:cNvSpPr/>
              <p:nvPr/>
            </p:nvSpPr>
            <p:spPr>
              <a:xfrm>
                <a:off x="2889626" y="2645614"/>
                <a:ext cx="1911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91B67-E3D8-4394-A3BA-FFB9A7574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26" y="2645614"/>
                <a:ext cx="19116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B81FF7-2746-4DD8-9C19-91C9E0328858}"/>
                  </a:ext>
                </a:extLst>
              </p:cNvPr>
              <p:cNvSpPr txBox="1"/>
              <p:nvPr/>
            </p:nvSpPr>
            <p:spPr>
              <a:xfrm>
                <a:off x="2869371" y="2127157"/>
                <a:ext cx="19869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:r>
                  <a:rPr lang="fr-FR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Computes</a:t>
                </a:r>
                <a:r>
                  <a:rPr lang="fr-FR" dirty="0">
                    <a:solidFill>
                      <a:srgbClr val="00B05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B81FF7-2746-4DD8-9C19-91C9E032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71" y="2127157"/>
                <a:ext cx="1986954" cy="646331"/>
              </a:xfrm>
              <a:prstGeom prst="rect">
                <a:avLst/>
              </a:prstGeom>
              <a:blipFill>
                <a:blip r:embed="rId8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7B4796-1FCF-4A88-8234-108DB575CEEC}"/>
              </a:ext>
            </a:extLst>
          </p:cNvPr>
          <p:cNvCxnSpPr>
            <a:cxnSpLocks/>
          </p:cNvCxnSpPr>
          <p:nvPr/>
        </p:nvCxnSpPr>
        <p:spPr bwMode="auto">
          <a:xfrm>
            <a:off x="5068596" y="2642060"/>
            <a:ext cx="83971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5FC2328-B317-490C-98E1-7C620E1B7DC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6734309" y="2603662"/>
            <a:ext cx="17655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1E8FC4-4391-4DA8-8493-0BD8DBE8A3ED}"/>
                  </a:ext>
                </a:extLst>
              </p:cNvPr>
              <p:cNvSpPr txBox="1"/>
              <p:nvPr/>
            </p:nvSpPr>
            <p:spPr>
              <a:xfrm>
                <a:off x="4625630" y="2253030"/>
                <a:ext cx="1505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1E8FC4-4391-4DA8-8493-0BD8DBE8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30" y="2253030"/>
                <a:ext cx="1505243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5EC647F-F5AA-420A-92E2-39DF6E851F37}"/>
                  </a:ext>
                </a:extLst>
              </p:cNvPr>
              <p:cNvSpPr txBox="1"/>
              <p:nvPr/>
            </p:nvSpPr>
            <p:spPr>
              <a:xfrm>
                <a:off x="6643805" y="1804993"/>
                <a:ext cx="173611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 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5EC647F-F5AA-420A-92E2-39DF6E85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05" y="1804993"/>
                <a:ext cx="1736116" cy="7958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B1F8465-3A49-4E28-8988-2FD8C5BDC35A}"/>
                  </a:ext>
                </a:extLst>
              </p:cNvPr>
              <p:cNvSpPr txBox="1"/>
              <p:nvPr/>
            </p:nvSpPr>
            <p:spPr>
              <a:xfrm>
                <a:off x="8521789" y="2127157"/>
                <a:ext cx="1442133" cy="97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Computes:</a:t>
                </a:r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B1F8465-3A49-4E28-8988-2FD8C5BDC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89" y="2127157"/>
                <a:ext cx="1442133" cy="972446"/>
              </a:xfrm>
              <a:prstGeom prst="rect">
                <a:avLst/>
              </a:prstGeom>
              <a:blipFill>
                <a:blip r:embed="rId11"/>
                <a:stretch>
                  <a:fillRect l="-3797" t="-44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CA384FA-6128-4FE7-B7EC-852248EFEF8F}"/>
                  </a:ext>
                </a:extLst>
              </p:cNvPr>
              <p:cNvSpPr txBox="1"/>
              <p:nvPr/>
            </p:nvSpPr>
            <p:spPr>
              <a:xfrm>
                <a:off x="9894015" y="2191210"/>
                <a:ext cx="19827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Picks: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CA384FA-6128-4FE7-B7EC-852248EFE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015" y="2191210"/>
                <a:ext cx="1982787" cy="1477328"/>
              </a:xfrm>
              <a:prstGeom prst="rect">
                <a:avLst/>
              </a:prstGeom>
              <a:blipFill>
                <a:blip r:embed="rId12"/>
                <a:stretch>
                  <a:fillRect l="-2462" t="-2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77F967B7-C2C3-4B48-BE91-0521AECA5907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894015" y="3306577"/>
            <a:ext cx="769881" cy="45647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A08E00-0160-4AF7-931C-213E19F97584}"/>
              </a:ext>
            </a:extLst>
          </p:cNvPr>
          <p:cNvCxnSpPr>
            <a:cxnSpLocks/>
          </p:cNvCxnSpPr>
          <p:nvPr/>
        </p:nvCxnSpPr>
        <p:spPr bwMode="auto">
          <a:xfrm>
            <a:off x="10663896" y="3099603"/>
            <a:ext cx="0" cy="2069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72B46CF-1AB0-4621-87E6-B44A96212FE2}"/>
                  </a:ext>
                </a:extLst>
              </p:cNvPr>
              <p:cNvSpPr txBox="1"/>
              <p:nvPr/>
            </p:nvSpPr>
            <p:spPr>
              <a:xfrm>
                <a:off x="2542281" y="3388344"/>
                <a:ext cx="2409757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72B46CF-1AB0-4621-87E6-B44A9621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281" y="3388344"/>
                <a:ext cx="2409757" cy="394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CF5DD8-67C0-46AB-BAB5-8D661D7DC668}"/>
                  </a:ext>
                </a:extLst>
              </p:cNvPr>
              <p:cNvSpPr/>
              <p:nvPr/>
            </p:nvSpPr>
            <p:spPr>
              <a:xfrm>
                <a:off x="6876679" y="4785043"/>
                <a:ext cx="2488374" cy="1072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𝑟𝑐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CF5DD8-67C0-46AB-BAB5-8D661D7D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79" y="4785043"/>
                <a:ext cx="2488374" cy="10728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607B3E4-C008-423A-B4FB-57EA4215D0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50413" y="3115800"/>
            <a:ext cx="5699591" cy="22599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5B0C9E1-35B3-435B-B097-36014F6EE484}"/>
                  </a:ext>
                </a:extLst>
              </p:cNvPr>
              <p:cNvSpPr txBox="1"/>
              <p:nvPr/>
            </p:nvSpPr>
            <p:spPr>
              <a:xfrm>
                <a:off x="6233810" y="3466791"/>
                <a:ext cx="3730112" cy="1527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5B0C9E1-35B3-435B-B097-36014F6E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10" y="3466791"/>
                <a:ext cx="3730112" cy="1527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8EEAA3-D0D2-4E48-8B63-5892D75988EE}"/>
                  </a:ext>
                </a:extLst>
              </p:cNvPr>
              <p:cNvSpPr/>
              <p:nvPr/>
            </p:nvSpPr>
            <p:spPr>
              <a:xfrm>
                <a:off x="-309279" y="4577774"/>
                <a:ext cx="5261317" cy="1210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𝐶𝑐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8EEAA3-D0D2-4E48-8B63-5892D7598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279" y="4577774"/>
                <a:ext cx="5261317" cy="12103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042D6A9-EB4B-46E7-AD69-13E23FCBAA56}"/>
              </a:ext>
            </a:extLst>
          </p:cNvPr>
          <p:cNvCxnSpPr/>
          <p:nvPr/>
        </p:nvCxnSpPr>
        <p:spPr bwMode="auto">
          <a:xfrm>
            <a:off x="636056" y="3153446"/>
            <a:ext cx="153963" cy="1460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7ABB358-C92B-4D3E-9164-83F1CB1DC9CC}"/>
              </a:ext>
            </a:extLst>
          </p:cNvPr>
          <p:cNvSpPr txBox="1"/>
          <p:nvPr/>
        </p:nvSpPr>
        <p:spPr>
          <a:xfrm>
            <a:off x="1880871" y="1874784"/>
            <a:ext cx="15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Signatures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34BDE9C-2D5F-4432-9226-8ED783392663}"/>
              </a:ext>
            </a:extLst>
          </p:cNvPr>
          <p:cNvSpPr txBox="1"/>
          <p:nvPr/>
        </p:nvSpPr>
        <p:spPr>
          <a:xfrm>
            <a:off x="1127693" y="436696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Verification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0E03CE-8C8E-46AE-80BF-5B1143ABC84F}"/>
              </a:ext>
            </a:extLst>
          </p:cNvPr>
          <p:cNvSpPr txBox="1"/>
          <p:nvPr/>
        </p:nvSpPr>
        <p:spPr>
          <a:xfrm>
            <a:off x="8521789" y="1433037"/>
            <a:ext cx="179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Proof </a:t>
            </a:r>
            <a:r>
              <a:rPr lang="fr-FR" b="1" dirty="0" err="1"/>
              <a:t>creation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064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9" grpId="0"/>
      <p:bldP spid="20" grpId="0"/>
      <p:bldP spid="22" grpId="0"/>
      <p:bldP spid="24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slide_template_whi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1026</TotalTime>
  <Words>1757</Words>
  <Application>Microsoft Office PowerPoint</Application>
  <PresentationFormat>Grand écran</PresentationFormat>
  <Paragraphs>301</Paragraphs>
  <Slides>22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slide_template_white</vt:lpstr>
      <vt:lpstr>Thème Office</vt:lpstr>
      <vt:lpstr>Decentralized Data Sharing System based on Secure Multi-party Computation</vt:lpstr>
      <vt:lpstr>Outline</vt:lpstr>
      <vt:lpstr>Goals of the project</vt:lpstr>
      <vt:lpstr>System design</vt:lpstr>
      <vt:lpstr>Systems comparison</vt:lpstr>
      <vt:lpstr>Systems pipelines for comparison</vt:lpstr>
      <vt:lpstr>More about Secret Shared Non Interactive Proof</vt:lpstr>
      <vt:lpstr>EC ElGamal Input range proof</vt:lpstr>
      <vt:lpstr>Example of Proof Pipeline</vt:lpstr>
      <vt:lpstr>Adaptation to Unlynx threat model</vt:lpstr>
      <vt:lpstr>Setup to compare the systems</vt:lpstr>
      <vt:lpstr>Scaling with number of data providers</vt:lpstr>
      <vt:lpstr>²</vt:lpstr>
      <vt:lpstr>Scaling with number of servers</vt:lpstr>
      <vt:lpstr>Présentation PowerPoint</vt:lpstr>
      <vt:lpstr>Conclusion</vt:lpstr>
      <vt:lpstr>Future work</vt:lpstr>
      <vt:lpstr>Range changes explanation</vt:lpstr>
      <vt:lpstr>Additional content on MPC Beaver triple.</vt:lpstr>
      <vt:lpstr>Additional content for Input range algorithm</vt:lpstr>
      <vt:lpstr>Additional content on AFE</vt:lpstr>
      <vt:lpstr>Additional content on 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dc:creator>Max Premi</dc:creator>
  <cp:lastModifiedBy>Max-Pc</cp:lastModifiedBy>
  <cp:revision>96</cp:revision>
  <dcterms:created xsi:type="dcterms:W3CDTF">2018-01-20T10:29:57Z</dcterms:created>
  <dcterms:modified xsi:type="dcterms:W3CDTF">2018-01-24T14:28:33Z</dcterms:modified>
</cp:coreProperties>
</file>