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196CA-1AA5-48F7-AC5A-81C2542B9768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F41AC-7B5D-46CE-9D65-81E77C98B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33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F41AC-7B5D-46CE-9D65-81E77C98B5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3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F41AC-7B5D-46CE-9D65-81E77C98B5A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FBFE-4A06-478C-99C2-EFA224401716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A5A-C101-4AB5-827A-8796DD8317EF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3F57-F983-4054-910D-69A08DC992A1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27D1-58DD-4440-95C2-10AD3D075167}" type="datetime1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3047-5A64-421A-A2F4-F924199C43A2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D709-4636-4904-8A29-2E395C04A691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FDC-DD8C-4C2A-9815-7D703A8707AA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F090-9396-4646-8F3D-B20AB09A48E9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C1AA-15D5-43A3-AD85-A242740ECF29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AA46-CB1A-46BA-810F-159ED7B75238}" type="datetime1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18B6-1485-4E26-8C16-EF4A5ABED950}" type="datetime1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7255-8F5A-4D3C-B239-2DE1947C77BB}" type="datetime1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A4CD-12A5-4E72-A214-0F82D7FB2064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021C23C-E00B-40DA-B56C-8237DE13945F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2C0FFA-6909-4280-B768-CE28430A3E68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nix.org/system/files/conference/nsdi17/nsdi17-corrigan-gibb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47675"/>
            <a:ext cx="10572000" cy="2971051"/>
          </a:xfrm>
        </p:spPr>
        <p:txBody>
          <a:bodyPr/>
          <a:lstStyle/>
          <a:p>
            <a:r>
              <a:rPr lang="en-US" b="0"/>
              <a:t>Decentralized Data Sharing System based on Secure Multiparty Computation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8100"/>
            <a:ext cx="10572000" cy="43497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000" dirty="0"/>
              <a:t>Midterm presentation :</a:t>
            </a:r>
            <a:endParaRPr lang="fr-FR" sz="3000" dirty="0"/>
          </a:p>
          <a:p>
            <a:pPr algn="ctr"/>
            <a:r>
              <a:rPr lang="en-US" sz="3000" dirty="0"/>
              <a:t>28th November 2017</a:t>
            </a:r>
          </a:p>
          <a:p>
            <a:r>
              <a:rPr lang="en-US" sz="3000" dirty="0"/>
              <a:t>Max Premi, Master Semester Project (12 credits)</a:t>
            </a:r>
          </a:p>
          <a:p>
            <a:r>
              <a:rPr lang="en-US" sz="3000" dirty="0"/>
              <a:t>David </a:t>
            </a:r>
            <a:r>
              <a:rPr lang="en-US" sz="3000" dirty="0" err="1"/>
              <a:t>Froelicher</a:t>
            </a:r>
            <a:r>
              <a:rPr lang="en-US" sz="3000" dirty="0"/>
              <a:t>, Juan Ramon </a:t>
            </a:r>
            <a:r>
              <a:rPr lang="en-US" sz="3000" dirty="0" err="1"/>
              <a:t>Troncoso-Pastoriza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67469-8A4C-46A9-9B76-CA8ADDBE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Goals of the </a:t>
            </a:r>
            <a:r>
              <a:rPr lang="fr-FR" b="0" err="1"/>
              <a:t>project</a:t>
            </a:r>
            <a:endParaRPr lang="fr-FR" err="1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9EDB0-E9F9-4D99-8350-8FE28E18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600" dirty="0"/>
              <a:t>Analyse </a:t>
            </a:r>
            <a:r>
              <a:rPr lang="fr-FR" sz="2600" dirty="0" err="1"/>
              <a:t>Decentralized</a:t>
            </a:r>
            <a:r>
              <a:rPr lang="fr-FR" sz="2600" dirty="0"/>
              <a:t> </a:t>
            </a:r>
            <a:r>
              <a:rPr lang="fr-FR" sz="2600" dirty="0" err="1"/>
              <a:t>Privacy-Preserving</a:t>
            </a:r>
            <a:r>
              <a:rPr lang="fr-FR" sz="2600" dirty="0"/>
              <a:t> data sharing </a:t>
            </a:r>
            <a:r>
              <a:rPr lang="fr-FR" sz="2600" dirty="0" err="1"/>
              <a:t>systems</a:t>
            </a:r>
            <a:endParaRPr lang="fr-FR" dirty="0"/>
          </a:p>
          <a:p>
            <a:pPr>
              <a:buFont typeface="Wingdings 2"/>
            </a:pPr>
            <a:r>
              <a:rPr lang="fr-FR" sz="2600" dirty="0" err="1"/>
              <a:t>Unlynx</a:t>
            </a:r>
            <a:r>
              <a:rPr lang="fr-FR" sz="2600" dirty="0"/>
              <a:t> </a:t>
            </a:r>
            <a:r>
              <a:rPr lang="fr-FR" sz="2000" dirty="0"/>
              <a:t>[1]</a:t>
            </a:r>
            <a:r>
              <a:rPr lang="fr-FR" sz="2600" dirty="0"/>
              <a:t> </a:t>
            </a:r>
            <a:r>
              <a:rPr lang="fr-FR" sz="2600" dirty="0" err="1"/>
              <a:t>with</a:t>
            </a:r>
            <a:r>
              <a:rPr lang="fr-FR" sz="2600" dirty="0"/>
              <a:t> </a:t>
            </a:r>
            <a:r>
              <a:rPr lang="fr-FR" sz="2600" dirty="0" err="1"/>
              <a:t>Homomorphic</a:t>
            </a:r>
            <a:r>
              <a:rPr lang="fr-FR" sz="2600" dirty="0"/>
              <a:t> </a:t>
            </a:r>
            <a:r>
              <a:rPr lang="fr-FR" sz="2600" dirty="0" err="1"/>
              <a:t>Encryption</a:t>
            </a:r>
            <a:endParaRPr lang="fr-FR" sz="2600" dirty="0"/>
          </a:p>
          <a:p>
            <a:pPr>
              <a:buFont typeface="Wingdings 2"/>
            </a:pPr>
            <a:r>
              <a:rPr lang="fr-FR" sz="2600" dirty="0" err="1"/>
              <a:t>Prio</a:t>
            </a:r>
            <a:r>
              <a:rPr lang="fr-FR" sz="2600" dirty="0"/>
              <a:t> </a:t>
            </a:r>
            <a:r>
              <a:rPr lang="fr-FR" sz="2000" dirty="0"/>
              <a:t>[2] </a:t>
            </a:r>
            <a:r>
              <a:rPr lang="fr-FR" sz="2600" dirty="0" err="1"/>
              <a:t>using</a:t>
            </a:r>
            <a:r>
              <a:rPr lang="fr-FR" sz="2600" dirty="0"/>
              <a:t> Secret Sharing Scheme and </a:t>
            </a:r>
            <a:r>
              <a:rPr lang="fr-FR" sz="2600" dirty="0" err="1"/>
              <a:t>Multiparty</a:t>
            </a:r>
            <a:r>
              <a:rPr lang="fr-FR" sz="2600" dirty="0"/>
              <a:t> Computation (MPC)</a:t>
            </a:r>
          </a:p>
          <a:p>
            <a:pPr>
              <a:buFont typeface="Wingdings 2"/>
            </a:pPr>
            <a:r>
              <a:rPr lang="fr-FR" sz="2600" dirty="0"/>
              <a:t>Compare and </a:t>
            </a:r>
            <a:r>
              <a:rPr lang="fr-FR" sz="2600" dirty="0" err="1"/>
              <a:t>evaluate</a:t>
            </a:r>
            <a:r>
              <a:rPr lang="fr-FR" sz="2600" dirty="0"/>
              <a:t> </a:t>
            </a:r>
            <a:r>
              <a:rPr lang="fr-FR" sz="2600" dirty="0" err="1"/>
              <a:t>what</a:t>
            </a:r>
            <a:r>
              <a:rPr lang="fr-FR" sz="2600" dirty="0"/>
              <a:t> </a:t>
            </a:r>
            <a:r>
              <a:rPr lang="fr-FR" sz="2600" dirty="0" err="1"/>
              <a:t>is</a:t>
            </a:r>
            <a:r>
              <a:rPr lang="fr-FR" sz="2600" dirty="0"/>
              <a:t> the main </a:t>
            </a:r>
            <a:r>
              <a:rPr lang="fr-FR" sz="2600" dirty="0" err="1"/>
              <a:t>difference</a:t>
            </a:r>
            <a:r>
              <a:rPr lang="fr-FR" sz="2600" dirty="0"/>
              <a:t> and </a:t>
            </a:r>
            <a:r>
              <a:rPr lang="fr-FR" sz="2600" dirty="0" err="1"/>
              <a:t>which</a:t>
            </a:r>
            <a:r>
              <a:rPr lang="fr-FR" sz="2600" dirty="0"/>
              <a:t> </a:t>
            </a:r>
            <a:r>
              <a:rPr lang="fr-FR" sz="2600" dirty="0" err="1"/>
              <a:t>protocol</a:t>
            </a:r>
            <a:r>
              <a:rPr lang="fr-FR" sz="2600" dirty="0"/>
              <a:t> </a:t>
            </a:r>
            <a:r>
              <a:rPr lang="fr-FR" sz="2600" dirty="0" err="1"/>
              <a:t>is</a:t>
            </a:r>
            <a:r>
              <a:rPr lang="fr-FR" sz="2600" dirty="0"/>
              <a:t> </a:t>
            </a:r>
            <a:r>
              <a:rPr lang="fr-FR" sz="2600" dirty="0" err="1"/>
              <a:t>most</a:t>
            </a:r>
            <a:r>
              <a:rPr lang="fr-FR" sz="2600" dirty="0"/>
              <a:t> efficient/scalable ?</a:t>
            </a:r>
          </a:p>
          <a:p>
            <a:pPr>
              <a:buFont typeface="Wingdings 2"/>
            </a:pPr>
            <a:r>
              <a:rPr lang="fr-FR" sz="2600" dirty="0"/>
              <a:t>Design a solution </a:t>
            </a:r>
            <a:r>
              <a:rPr lang="fr-FR" sz="2600" dirty="0" err="1"/>
              <a:t>that</a:t>
            </a:r>
            <a:r>
              <a:rPr lang="fr-FR" sz="2600" dirty="0"/>
              <a:t> combines </a:t>
            </a:r>
            <a:r>
              <a:rPr lang="fr-FR" sz="2600" dirty="0" err="1"/>
              <a:t>both</a:t>
            </a:r>
            <a:r>
              <a:rPr lang="fr-FR" sz="2600" dirty="0"/>
              <a:t> of the solutions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294B4D-E690-47E3-94CC-235E772FDF92}"/>
              </a:ext>
            </a:extLst>
          </p:cNvPr>
          <p:cNvSpPr txBox="1"/>
          <p:nvPr/>
        </p:nvSpPr>
        <p:spPr>
          <a:xfrm>
            <a:off x="0" y="6048375"/>
            <a:ext cx="10723253" cy="64633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   [1] https://petsymposium.org/2017/papers/issue4/paper54-2017-4-source.pdf</a:t>
            </a:r>
          </a:p>
          <a:p>
            <a:r>
              <a:rPr lang="fr-FR" dirty="0">
                <a:solidFill>
                  <a:srgbClr val="FFFFFF"/>
                </a:solidFill>
              </a:rPr>
              <a:t>   [2] https://www.usenix.org/system/files/conference/nsdi17/</a:t>
            </a:r>
            <a:r>
              <a:rPr lang="fr-FR" dirty="0">
                <a:solidFill>
                  <a:schemeClr val="tx1"/>
                </a:solidFill>
              </a:rPr>
              <a:t>nsdi17-corrigan-gibbs.pdf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5E5B5E-0E17-4F79-9193-DF7EEFB9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5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D9422-FF27-4A6F-BAC5-07A9D3DF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/>
              <a:t>What</a:t>
            </a:r>
            <a:r>
              <a:rPr lang="fr-FR" b="0" dirty="0"/>
              <a:t>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Unlynx</a:t>
            </a:r>
            <a:r>
              <a:rPr lang="fr-FR" b="0" dirty="0"/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90EC5-D973-443C-815A-A0736A54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257425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fr-FR" sz="2600" dirty="0"/>
          </a:p>
          <a:p>
            <a:pPr>
              <a:buFont typeface="Wingdings 2"/>
              <a:buChar char=""/>
            </a:pPr>
            <a:r>
              <a:rPr lang="fr-FR" sz="2600" dirty="0" err="1"/>
              <a:t>Functionnality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  <a:buChar char=""/>
            </a:pPr>
            <a:r>
              <a:rPr lang="fr-FR" sz="2200" dirty="0"/>
              <a:t>Collective </a:t>
            </a:r>
            <a:r>
              <a:rPr lang="fr-FR" sz="2200" dirty="0" err="1"/>
              <a:t>Authority</a:t>
            </a:r>
            <a:r>
              <a:rPr lang="fr-FR" sz="2200" dirty="0"/>
              <a:t> (</a:t>
            </a:r>
            <a:r>
              <a:rPr lang="fr-FR" sz="2200" dirty="0" err="1"/>
              <a:t>arbitrary</a:t>
            </a:r>
            <a:r>
              <a:rPr lang="fr-FR" sz="2200" dirty="0"/>
              <a:t> </a:t>
            </a:r>
            <a:r>
              <a:rPr lang="fr-FR" sz="2200" dirty="0" err="1"/>
              <a:t>number</a:t>
            </a:r>
            <a:r>
              <a:rPr lang="fr-FR" sz="2200" dirty="0"/>
              <a:t> of servers), </a:t>
            </a:r>
            <a:r>
              <a:rPr lang="fr-FR" sz="2200" dirty="0" err="1"/>
              <a:t>answer</a:t>
            </a:r>
            <a:r>
              <a:rPr lang="fr-FR" sz="2200" dirty="0"/>
              <a:t> a </a:t>
            </a:r>
            <a:r>
              <a:rPr lang="fr-FR" sz="2200" dirty="0" err="1"/>
              <a:t>query</a:t>
            </a:r>
            <a:r>
              <a:rPr lang="fr-FR" sz="2200" dirty="0"/>
              <a:t> Q </a:t>
            </a:r>
            <a:r>
              <a:rPr lang="fr-FR" sz="2200" dirty="0" err="1"/>
              <a:t>with</a:t>
            </a:r>
            <a:r>
              <a:rPr lang="fr-FR" sz="2200" dirty="0"/>
              <a:t> data </a:t>
            </a:r>
            <a:r>
              <a:rPr lang="fr-FR" sz="2200" dirty="0" err="1"/>
              <a:t>from</a:t>
            </a:r>
            <a:r>
              <a:rPr lang="fr-FR" sz="2200" dirty="0"/>
              <a:t> the Data Providers</a:t>
            </a:r>
            <a:endParaRPr lang="en-US" sz="2200" dirty="0"/>
          </a:p>
          <a:p>
            <a:pPr lvl="1">
              <a:buFont typeface="Wingdings 2"/>
              <a:buChar char=""/>
            </a:pPr>
            <a:r>
              <a:rPr lang="fr-FR" sz="2200" dirty="0"/>
              <a:t>Data </a:t>
            </a:r>
            <a:r>
              <a:rPr lang="fr-FR" sz="2200" dirty="0" err="1"/>
              <a:t>encrypted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Elliptic</a:t>
            </a:r>
            <a:r>
              <a:rPr lang="fr-FR" sz="2200" dirty="0"/>
              <a:t> </a:t>
            </a:r>
            <a:r>
              <a:rPr lang="fr-FR" sz="2200" dirty="0" err="1"/>
              <a:t>Curve</a:t>
            </a:r>
            <a:r>
              <a:rPr lang="fr-FR" sz="2200" dirty="0"/>
              <a:t> El-Gamal, and </a:t>
            </a:r>
            <a:r>
              <a:rPr lang="fr-FR" sz="2200" dirty="0" err="1"/>
              <a:t>collectivelly</a:t>
            </a:r>
            <a:r>
              <a:rPr lang="fr-FR" sz="2200" dirty="0"/>
              <a:t> </a:t>
            </a:r>
            <a:r>
              <a:rPr lang="fr-FR" sz="2200" dirty="0" err="1"/>
              <a:t>aggregated</a:t>
            </a:r>
            <a:endParaRPr lang="en-US" sz="2200" dirty="0"/>
          </a:p>
          <a:p>
            <a:pPr>
              <a:buFont typeface="Wingdings 2"/>
              <a:buChar char=""/>
            </a:pPr>
            <a:r>
              <a:rPr lang="fr-FR" sz="2600" dirty="0" err="1"/>
              <a:t>Privacy</a:t>
            </a:r>
            <a:r>
              <a:rPr lang="fr-FR" sz="2600" dirty="0"/>
              <a:t> &amp; </a:t>
            </a:r>
            <a:r>
              <a:rPr lang="fr-FR" sz="2600" dirty="0" err="1"/>
              <a:t>Correctness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</a:pPr>
            <a:r>
              <a:rPr lang="fr-FR" sz="2200" dirty="0" err="1"/>
              <a:t>Assured</a:t>
            </a:r>
            <a:r>
              <a:rPr lang="fr-FR" sz="2200" dirty="0"/>
              <a:t> if at least one server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trusted</a:t>
            </a:r>
            <a:endParaRPr lang="fr-FR" sz="2200" dirty="0"/>
          </a:p>
          <a:p>
            <a:pPr>
              <a:buFont typeface="Wingdings 2"/>
            </a:pPr>
            <a:r>
              <a:rPr lang="fr-FR" sz="2600" dirty="0" err="1"/>
              <a:t>Properties</a:t>
            </a:r>
            <a:r>
              <a:rPr lang="fr-FR" sz="2600" dirty="0"/>
              <a:t> :</a:t>
            </a:r>
          </a:p>
          <a:p>
            <a:pPr lvl="1">
              <a:buFont typeface="Wingdings 2"/>
            </a:pPr>
            <a:r>
              <a:rPr lang="fr-FR" sz="2200" dirty="0"/>
              <a:t>Proof of </a:t>
            </a:r>
            <a:r>
              <a:rPr lang="fr-FR" sz="2200" dirty="0" err="1"/>
              <a:t>correctness</a:t>
            </a:r>
            <a:r>
              <a:rPr lang="fr-FR" sz="2200" dirty="0"/>
              <a:t> </a:t>
            </a:r>
          </a:p>
          <a:p>
            <a:pPr lvl="1">
              <a:buFont typeface="Wingdings 2"/>
            </a:pPr>
            <a:r>
              <a:rPr lang="fr-FR" sz="2200" dirty="0"/>
              <a:t>No proof for input validation</a:t>
            </a:r>
          </a:p>
        </p:txBody>
      </p:sp>
      <p:pic>
        <p:nvPicPr>
          <p:cNvPr id="5" name="Image 5" descr="UnlynxFunc.PNG">
            <a:extLst>
              <a:ext uri="{FF2B5EF4-FFF2-40B4-BE49-F238E27FC236}">
                <a16:creationId xmlns:a16="http://schemas.microsoft.com/office/drawing/2014/main" id="{15C0D307-4974-448A-9128-50252977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12" y="4046111"/>
            <a:ext cx="4508994" cy="281189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6F23F9B-FB42-4A1C-8728-32AD85633D49}"/>
              </a:ext>
            </a:extLst>
          </p:cNvPr>
          <p:cNvSpPr txBox="1"/>
          <p:nvPr/>
        </p:nvSpPr>
        <p:spPr>
          <a:xfrm>
            <a:off x="-723900" y="1410471"/>
            <a:ext cx="1136468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https://petsymposium.org/2017/papers/issue4/paper54-2017-4-source.pdf</a:t>
            </a:r>
            <a:endParaRPr lang="fr-FR" dirty="0">
              <a:hlinkClick r:id="rId3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526B85-4872-451B-8941-68647A7E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7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230A8-5377-4D29-8BA6-B6926158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/>
              <a:t>What</a:t>
            </a:r>
            <a:r>
              <a:rPr lang="fr-FR" b="0" dirty="0"/>
              <a:t>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Prio</a:t>
            </a:r>
            <a:r>
              <a:rPr lang="fr-FR" b="0" dirty="0"/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69D2F40-EF91-4315-85BF-8F761906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87" y="2518117"/>
            <a:ext cx="11310423" cy="325551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fr-FR" sz="2600" dirty="0"/>
          </a:p>
          <a:p>
            <a:pPr>
              <a:buFont typeface="Wingdings 2"/>
              <a:buChar char=""/>
            </a:pPr>
            <a:r>
              <a:rPr lang="fr-FR" sz="2600" dirty="0" err="1"/>
              <a:t>Functionnality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  <a:buChar char=""/>
            </a:pPr>
            <a:r>
              <a:rPr lang="fr-FR" sz="2200" dirty="0" err="1"/>
              <a:t>Each</a:t>
            </a:r>
            <a:r>
              <a:rPr lang="fr-FR" sz="2200" dirty="0"/>
              <a:t> data provider </a:t>
            </a:r>
            <a:r>
              <a:rPr lang="fr-FR" sz="2200" dirty="0" err="1"/>
              <a:t>holds</a:t>
            </a:r>
            <a:r>
              <a:rPr lang="fr-FR" sz="2200" dirty="0"/>
              <a:t> a </a:t>
            </a:r>
            <a:r>
              <a:rPr lang="fr-FR" sz="2200" dirty="0" err="1"/>
              <a:t>private</a:t>
            </a:r>
            <a:r>
              <a:rPr lang="fr-FR" sz="2200" dirty="0"/>
              <a:t> value</a:t>
            </a:r>
            <a:endParaRPr lang="en-US" sz="2200" dirty="0"/>
          </a:p>
          <a:p>
            <a:pPr lvl="1">
              <a:buFont typeface="Wingdings 2"/>
              <a:buChar char=""/>
            </a:pPr>
            <a:r>
              <a:rPr lang="fr-FR" sz="2200" dirty="0"/>
              <a:t>Not </a:t>
            </a:r>
            <a:r>
              <a:rPr lang="fr-FR" sz="2200" dirty="0" err="1"/>
              <a:t>encrypted</a:t>
            </a:r>
            <a:r>
              <a:rPr lang="fr-FR" sz="2200" dirty="0"/>
              <a:t>, </a:t>
            </a:r>
            <a:r>
              <a:rPr lang="fr-FR" sz="2200" dirty="0" err="1"/>
              <a:t>private</a:t>
            </a:r>
            <a:r>
              <a:rPr lang="fr-FR" sz="2200" dirty="0"/>
              <a:t> values of data-provider </a:t>
            </a:r>
            <a:r>
              <a:rPr lang="fr-FR" sz="2200" dirty="0" err="1"/>
              <a:t>splited</a:t>
            </a:r>
            <a:r>
              <a:rPr lang="fr-FR" sz="2200" dirty="0"/>
              <a:t> </a:t>
            </a:r>
            <a:r>
              <a:rPr lang="fr-FR" sz="2200" dirty="0" err="1"/>
              <a:t>into</a:t>
            </a:r>
            <a:r>
              <a:rPr lang="fr-FR" sz="2200" i="1" dirty="0"/>
              <a:t> </a:t>
            </a:r>
            <a:r>
              <a:rPr lang="fr-FR" sz="2200" i="1" dirty="0" err="1"/>
              <a:t>number</a:t>
            </a:r>
            <a:r>
              <a:rPr lang="fr-FR" sz="2200" i="1" dirty="0"/>
              <a:t> of servers</a:t>
            </a:r>
            <a:r>
              <a:rPr lang="fr-FR" sz="2200" dirty="0"/>
              <a:t> </a:t>
            </a:r>
            <a:r>
              <a:rPr lang="fr-FR" sz="2200" dirty="0" err="1"/>
              <a:t>shares</a:t>
            </a:r>
            <a:r>
              <a:rPr lang="fr-FR" sz="2200" dirty="0"/>
              <a:t> in Field F</a:t>
            </a:r>
            <a:endParaRPr lang="en-US" sz="2200" dirty="0"/>
          </a:p>
          <a:p>
            <a:pPr lvl="1">
              <a:buFont typeface="Wingdings 2"/>
              <a:buChar char=""/>
            </a:pPr>
            <a:r>
              <a:rPr lang="fr-FR" sz="2200" dirty="0" err="1"/>
              <a:t>Aggregation</a:t>
            </a:r>
            <a:r>
              <a:rPr lang="fr-FR" sz="2200" dirty="0"/>
              <a:t> </a:t>
            </a:r>
            <a:r>
              <a:rPr lang="fr-FR" sz="2200" dirty="0" err="1"/>
              <a:t>function</a:t>
            </a:r>
            <a:r>
              <a:rPr lang="fr-FR" sz="2200" dirty="0"/>
              <a:t> over </a:t>
            </a:r>
            <a:r>
              <a:rPr lang="fr-FR" sz="2200" dirty="0" err="1"/>
              <a:t>private</a:t>
            </a:r>
            <a:r>
              <a:rPr lang="fr-FR" sz="2200" dirty="0"/>
              <a:t> values of data providers </a:t>
            </a:r>
            <a:r>
              <a:rPr lang="fr-FR" sz="2200" dirty="0" err="1"/>
              <a:t>using</a:t>
            </a:r>
            <a:r>
              <a:rPr lang="fr-FR" sz="2200" dirty="0"/>
              <a:t> MPC</a:t>
            </a:r>
          </a:p>
          <a:p>
            <a:pPr>
              <a:buFont typeface="Wingdings 2"/>
              <a:buChar char=""/>
            </a:pPr>
            <a:r>
              <a:rPr lang="fr-FR" sz="2600" dirty="0" err="1"/>
              <a:t>Privacy</a:t>
            </a:r>
            <a:r>
              <a:rPr lang="fr-FR" sz="2600" dirty="0"/>
              <a:t> &amp; </a:t>
            </a:r>
            <a:r>
              <a:rPr lang="fr-FR" sz="2600" dirty="0" err="1"/>
              <a:t>Correctness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</a:pPr>
            <a:r>
              <a:rPr lang="fr-FR" sz="2200" dirty="0"/>
              <a:t>As </a:t>
            </a:r>
            <a:r>
              <a:rPr lang="fr-FR" sz="2200" dirty="0" err="1"/>
              <a:t>Unlynx</a:t>
            </a:r>
            <a:r>
              <a:rPr lang="fr-FR" sz="2200" dirty="0"/>
              <a:t>, </a:t>
            </a:r>
            <a:r>
              <a:rPr lang="fr-FR" sz="2200" dirty="0" err="1"/>
              <a:t>assured</a:t>
            </a:r>
            <a:r>
              <a:rPr lang="fr-FR" sz="2200" dirty="0"/>
              <a:t> if at least one server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trusted</a:t>
            </a:r>
            <a:r>
              <a:rPr lang="fr-FR" sz="2200" dirty="0"/>
              <a:t>, but </a:t>
            </a:r>
            <a:r>
              <a:rPr lang="fr-FR" sz="2200" dirty="0" err="1"/>
              <a:t>correctness</a:t>
            </a:r>
            <a:r>
              <a:rPr lang="fr-FR" sz="2200" dirty="0"/>
              <a:t> </a:t>
            </a:r>
            <a:r>
              <a:rPr lang="fr-FR" sz="2200" dirty="0" err="1"/>
              <a:t>only</a:t>
            </a:r>
            <a:r>
              <a:rPr lang="fr-FR" sz="2200" dirty="0"/>
              <a:t> if all </a:t>
            </a:r>
            <a:r>
              <a:rPr lang="fr-FR" sz="2200" dirty="0" err="1"/>
              <a:t>cothority</a:t>
            </a:r>
            <a:r>
              <a:rPr lang="fr-FR" sz="2200" dirty="0"/>
              <a:t> </a:t>
            </a:r>
            <a:r>
              <a:rPr lang="fr-FR" sz="2200" dirty="0" err="1"/>
              <a:t>trusted</a:t>
            </a:r>
            <a:endParaRPr lang="fr-FR" sz="2200" dirty="0"/>
          </a:p>
          <a:p>
            <a:pPr>
              <a:buFont typeface="Wingdings 2"/>
            </a:pPr>
            <a:r>
              <a:rPr lang="fr-FR" sz="2600" dirty="0" err="1"/>
              <a:t>Properties</a:t>
            </a:r>
            <a:r>
              <a:rPr lang="fr-FR" sz="2600" dirty="0"/>
              <a:t>:</a:t>
            </a:r>
          </a:p>
          <a:p>
            <a:pPr lvl="1">
              <a:buFont typeface="Wingdings 2"/>
            </a:pPr>
            <a:r>
              <a:rPr lang="fr-FR" sz="2200" dirty="0"/>
              <a:t>Proof of </a:t>
            </a:r>
            <a:r>
              <a:rPr lang="fr-FR" sz="2200" dirty="0" err="1"/>
              <a:t>correctness</a:t>
            </a:r>
            <a:r>
              <a:rPr lang="fr-FR" sz="2200" dirty="0"/>
              <a:t> and Input validation  </a:t>
            </a:r>
            <a:r>
              <a:rPr lang="fr-FR" sz="2200" dirty="0" err="1"/>
              <a:t>using</a:t>
            </a:r>
            <a:r>
              <a:rPr lang="fr-FR" sz="2200" dirty="0"/>
              <a:t> </a:t>
            </a:r>
            <a:r>
              <a:rPr lang="fr-FR" sz="2200" u="sng" dirty="0" err="1"/>
              <a:t>SNIP</a:t>
            </a:r>
            <a:r>
              <a:rPr lang="fr-FR" sz="2200" dirty="0" err="1"/>
              <a:t>s</a:t>
            </a:r>
            <a:r>
              <a:rPr lang="fr-FR" sz="2200" dirty="0"/>
              <a:t> proof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413BBA-1740-4149-8D08-A6EA39D19B33}"/>
              </a:ext>
            </a:extLst>
          </p:cNvPr>
          <p:cNvSpPr txBox="1"/>
          <p:nvPr/>
        </p:nvSpPr>
        <p:spPr>
          <a:xfrm>
            <a:off x="781050" y="1410471"/>
            <a:ext cx="1136468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 https://www.</a:t>
            </a:r>
            <a:r>
              <a:rPr lang="fr-FR" dirty="0"/>
              <a:t>usenix.org/systel/files/conference/nsdi17/ndsdi-17-corrigan-gib.pdf</a:t>
            </a:r>
            <a:endParaRPr lang="fr-FR" dirty="0">
              <a:hlinkClick r:id="rId2"/>
            </a:endParaRP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B9005EF-9940-470C-BEA7-16EBED19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230A8-5377-4D29-8BA6-B6926158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More about Secret </a:t>
            </a:r>
            <a:r>
              <a:rPr lang="fr-FR" b="0" err="1"/>
              <a:t>shared</a:t>
            </a:r>
            <a:r>
              <a:rPr lang="fr-FR" b="0"/>
              <a:t> Non Interactive </a:t>
            </a:r>
            <a:r>
              <a:rPr lang="fr-FR" b="0" err="1"/>
              <a:t>Proofs</a:t>
            </a:r>
            <a:endParaRPr lang="fr-FR" err="1">
              <a:solidFill>
                <a:schemeClr val="tx1"/>
              </a:solidFill>
            </a:endParaRPr>
          </a:p>
        </p:txBody>
      </p:sp>
      <p:pic>
        <p:nvPicPr>
          <p:cNvPr id="3" name="Image 3" descr="phase1.PNG">
            <a:extLst>
              <a:ext uri="{FF2B5EF4-FFF2-40B4-BE49-F238E27FC236}">
                <a16:creationId xmlns:a16="http://schemas.microsoft.com/office/drawing/2014/main" id="{81F3E1ED-862D-41ED-B1CE-7F676B73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045" y="2980623"/>
            <a:ext cx="2695951" cy="1114581"/>
          </a:xfrm>
          <a:prstGeom prst="rect">
            <a:avLst/>
          </a:prstGeom>
        </p:spPr>
      </p:pic>
      <p:pic>
        <p:nvPicPr>
          <p:cNvPr id="5" name="Image 5" descr="phase2.PNG">
            <a:extLst>
              <a:ext uri="{FF2B5EF4-FFF2-40B4-BE49-F238E27FC236}">
                <a16:creationId xmlns:a16="http://schemas.microsoft.com/office/drawing/2014/main" id="{10DAD7F5-FF6B-4007-B0EE-C3871836C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4177920"/>
            <a:ext cx="2743200" cy="1076683"/>
          </a:xfrm>
          <a:prstGeom prst="rect">
            <a:avLst/>
          </a:prstGeom>
        </p:spPr>
      </p:pic>
      <p:pic>
        <p:nvPicPr>
          <p:cNvPr id="9" name="Image 9" descr="phase4.PNG">
            <a:extLst>
              <a:ext uri="{FF2B5EF4-FFF2-40B4-BE49-F238E27FC236}">
                <a16:creationId xmlns:a16="http://schemas.microsoft.com/office/drawing/2014/main" id="{97AD9A67-4467-497E-9209-66BA9D960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187" y="5859406"/>
            <a:ext cx="2208811" cy="815766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6830865-D5CD-4CA5-B88B-E45FED56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2711938"/>
            <a:ext cx="10360088" cy="32866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400" dirty="0"/>
              <a:t>Client </a:t>
            </a:r>
            <a:r>
              <a:rPr lang="fr-FR" sz="2400" dirty="0" err="1"/>
              <a:t>Evalutation</a:t>
            </a:r>
            <a:endParaRPr lang="fr-FR" sz="2400" dirty="0"/>
          </a:p>
          <a:p>
            <a:pPr lvl="2"/>
            <a:r>
              <a:rPr lang="fr-FR" sz="2200" dirty="0" err="1"/>
              <a:t>Each</a:t>
            </a:r>
            <a:r>
              <a:rPr lang="fr-FR" sz="2200" dirty="0"/>
              <a:t> data providers </a:t>
            </a:r>
            <a:r>
              <a:rPr lang="fr-FR" sz="2200" dirty="0" err="1"/>
              <a:t>evaluates</a:t>
            </a:r>
            <a:r>
              <a:rPr lang="fr-FR" sz="2200" dirty="0"/>
              <a:t> </a:t>
            </a:r>
            <a:r>
              <a:rPr lang="fr-FR" sz="2200" dirty="0" err="1"/>
              <a:t>its</a:t>
            </a:r>
            <a:r>
              <a:rPr lang="fr-FR" sz="2200" dirty="0"/>
              <a:t> </a:t>
            </a:r>
            <a:r>
              <a:rPr lang="fr-FR" sz="2200" dirty="0" err="1"/>
              <a:t>share</a:t>
            </a:r>
            <a:r>
              <a:rPr lang="fr-FR" sz="2200" dirty="0"/>
              <a:t> in an </a:t>
            </a:r>
            <a:r>
              <a:rPr lang="fr-FR" sz="2200" dirty="0" err="1"/>
              <a:t>arithmetic</a:t>
            </a:r>
            <a:r>
              <a:rPr lang="fr-FR" sz="2200" dirty="0"/>
              <a:t> circuit </a:t>
            </a:r>
            <a:r>
              <a:rPr lang="fr-FR" sz="2200" dirty="0" err="1"/>
              <a:t>with</a:t>
            </a:r>
            <a:r>
              <a:rPr lang="fr-FR" sz="2200" dirty="0"/>
              <a:t> M multiplication </a:t>
            </a:r>
            <a:r>
              <a:rPr lang="fr-FR" sz="2200" dirty="0" err="1"/>
              <a:t>gates</a:t>
            </a:r>
            <a:endParaRPr lang="en-US" sz="2200" dirty="0"/>
          </a:p>
          <a:p>
            <a:r>
              <a:rPr lang="fr-FR" sz="2400" dirty="0"/>
              <a:t>Client Transfer:</a:t>
            </a:r>
          </a:p>
          <a:p>
            <a:pPr lvl="1"/>
            <a:r>
              <a:rPr lang="fr-FR" sz="2200" dirty="0" err="1"/>
              <a:t>Construct</a:t>
            </a:r>
            <a:r>
              <a:rPr lang="fr-FR" sz="2200" dirty="0"/>
              <a:t> 3 </a:t>
            </a:r>
            <a:r>
              <a:rPr lang="fr-FR" sz="2200" dirty="0" err="1"/>
              <a:t>polynomials</a:t>
            </a:r>
            <a:r>
              <a:rPr lang="fr-FR" sz="2200" dirty="0"/>
              <a:t> </a:t>
            </a:r>
            <a:r>
              <a:rPr lang="fr-FR" sz="2200" dirty="0" err="1"/>
              <a:t>from</a:t>
            </a:r>
            <a:r>
              <a:rPr lang="fr-FR" sz="2200" dirty="0"/>
              <a:t> </a:t>
            </a:r>
            <a:r>
              <a:rPr lang="fr-FR" sz="2200" dirty="0" err="1"/>
              <a:t>wire</a:t>
            </a:r>
            <a:r>
              <a:rPr lang="fr-FR" sz="2200" dirty="0"/>
              <a:t> </a:t>
            </a:r>
            <a:r>
              <a:rPr lang="fr-FR" sz="2200" i="1" dirty="0"/>
              <a:t>(</a:t>
            </a:r>
            <a:r>
              <a:rPr lang="fr-FR" sz="2200" i="1" dirty="0" err="1"/>
              <a:t>f,g</a:t>
            </a:r>
            <a:r>
              <a:rPr lang="fr-FR" sz="2200" i="1" dirty="0"/>
              <a:t> </a:t>
            </a:r>
            <a:r>
              <a:rPr lang="fr-FR" sz="2200" dirty="0"/>
              <a:t>and </a:t>
            </a:r>
            <a:r>
              <a:rPr lang="fr-FR" sz="2200" i="1" dirty="0"/>
              <a:t>h</a:t>
            </a:r>
            <a:r>
              <a:rPr lang="fr-FR" sz="2200" dirty="0"/>
              <a:t>)</a:t>
            </a:r>
          </a:p>
          <a:p>
            <a:pPr lvl="1">
              <a:buFont typeface="Wingdings 2"/>
            </a:pPr>
            <a:r>
              <a:rPr lang="fr-FR" sz="2200" dirty="0" err="1"/>
              <a:t>Send</a:t>
            </a:r>
            <a:r>
              <a:rPr lang="fr-FR" sz="2200" dirty="0"/>
              <a:t> Share </a:t>
            </a:r>
            <a:r>
              <a:rPr lang="fr-FR" sz="2200" i="1" dirty="0"/>
              <a:t>h[i]</a:t>
            </a:r>
            <a:r>
              <a:rPr lang="fr-FR" sz="2200" dirty="0"/>
              <a:t> of polynomial </a:t>
            </a:r>
            <a:r>
              <a:rPr lang="fr-FR" sz="2200" i="1" dirty="0"/>
              <a:t>h</a:t>
            </a:r>
            <a:r>
              <a:rPr lang="fr-FR" sz="2200" dirty="0"/>
              <a:t> </a:t>
            </a:r>
            <a:r>
              <a:rPr lang="fr-FR" sz="2200" dirty="0" err="1"/>
              <a:t>along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share</a:t>
            </a:r>
            <a:r>
              <a:rPr lang="fr-FR" sz="2200" dirty="0"/>
              <a:t> </a:t>
            </a:r>
            <a:r>
              <a:rPr lang="fr-FR" sz="2200" i="1" dirty="0"/>
              <a:t>x[i]</a:t>
            </a:r>
            <a:r>
              <a:rPr lang="fr-FR" sz="2200" dirty="0"/>
              <a:t> to server </a:t>
            </a:r>
            <a:r>
              <a:rPr lang="fr-FR" sz="2200" i="1" dirty="0"/>
              <a:t>i</a:t>
            </a:r>
          </a:p>
          <a:p>
            <a:r>
              <a:rPr lang="fr-FR" sz="2400" dirty="0"/>
              <a:t>Server Computation:</a:t>
            </a:r>
          </a:p>
          <a:p>
            <a:pPr lvl="1"/>
            <a:r>
              <a:rPr lang="fr-FR" sz="2200" dirty="0"/>
              <a:t>Servers </a:t>
            </a:r>
            <a:r>
              <a:rPr lang="fr-FR" sz="2200" dirty="0" err="1"/>
              <a:t>reconstruct</a:t>
            </a:r>
            <a:r>
              <a:rPr lang="fr-FR" sz="2200" dirty="0"/>
              <a:t> </a:t>
            </a:r>
            <a:r>
              <a:rPr lang="fr-FR" sz="2200" dirty="0" err="1"/>
              <a:t>from</a:t>
            </a:r>
            <a:r>
              <a:rPr lang="fr-FR" sz="2200" dirty="0"/>
              <a:t> </a:t>
            </a:r>
            <a:r>
              <a:rPr lang="fr-FR" sz="2200" dirty="0" err="1"/>
              <a:t>shares</a:t>
            </a:r>
            <a:r>
              <a:rPr lang="fr-FR" sz="2200" dirty="0"/>
              <a:t>, do </a:t>
            </a:r>
            <a:r>
              <a:rPr lang="fr-FR" sz="2200" dirty="0" err="1"/>
              <a:t>consistency</a:t>
            </a:r>
            <a:r>
              <a:rPr lang="fr-FR" sz="2200" dirty="0"/>
              <a:t> check ; polynomial </a:t>
            </a:r>
            <a:r>
              <a:rPr lang="fr-FR" sz="2200" dirty="0" err="1"/>
              <a:t>identity</a:t>
            </a:r>
            <a:r>
              <a:rPr lang="fr-FR" sz="2200" dirty="0"/>
              <a:t> test. </a:t>
            </a:r>
            <a:r>
              <a:rPr lang="fr-FR" sz="2200" dirty="0" err="1"/>
              <a:t>Detect</a:t>
            </a:r>
            <a:r>
              <a:rPr lang="fr-FR" sz="2200" dirty="0"/>
              <a:t> </a:t>
            </a:r>
            <a:r>
              <a:rPr lang="fr-FR" sz="2200" dirty="0" err="1"/>
              <a:t>fraudulous</a:t>
            </a:r>
            <a:r>
              <a:rPr lang="fr-FR" sz="2200" dirty="0"/>
              <a:t> input </a:t>
            </a:r>
          </a:p>
          <a:p>
            <a:pPr lvl="1"/>
            <a:r>
              <a:rPr lang="fr-FR" sz="2200" dirty="0"/>
              <a:t>Use Beaver MPC to </a:t>
            </a:r>
            <a:r>
              <a:rPr lang="fr-FR" sz="2200" dirty="0" err="1"/>
              <a:t>multiply</a:t>
            </a:r>
            <a:r>
              <a:rPr lang="fr-FR" sz="2200" dirty="0"/>
              <a:t> </a:t>
            </a:r>
            <a:r>
              <a:rPr lang="fr-FR" sz="2200" dirty="0" err="1"/>
              <a:t>shares</a:t>
            </a:r>
            <a:r>
              <a:rPr lang="fr-FR" sz="2200" dirty="0"/>
              <a:t> and </a:t>
            </a:r>
            <a:r>
              <a:rPr lang="fr-FR" sz="2200" dirty="0" err="1"/>
              <a:t>get</a:t>
            </a:r>
            <a:r>
              <a:rPr lang="fr-FR" sz="2200" dirty="0"/>
              <a:t> </a:t>
            </a:r>
            <a:r>
              <a:rPr lang="fr-FR" sz="2200" dirty="0" err="1"/>
              <a:t>aggregation</a:t>
            </a:r>
            <a:r>
              <a:rPr lang="fr-FR" sz="2200" dirty="0"/>
              <a:t> </a:t>
            </a:r>
            <a:r>
              <a:rPr lang="fr-FR" sz="2200" i="1" dirty="0"/>
              <a:t>f(.)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12F3801-FC6C-47BE-B2F2-D35D4EE8AB80}"/>
                  </a:ext>
                </a:extLst>
              </p:cNvPr>
              <p:cNvSpPr txBox="1"/>
              <p:nvPr/>
            </p:nvSpPr>
            <p:spPr>
              <a:xfrm>
                <a:off x="6049108" y="5739618"/>
                <a:ext cx="1772529" cy="537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200" dirty="0"/>
                  <a:t>p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fr-FR" sz="22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12F3801-FC6C-47BE-B2F2-D35D4EE8A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08" y="5739618"/>
                <a:ext cx="1772529" cy="537135"/>
              </a:xfrm>
              <a:prstGeom prst="rect">
                <a:avLst/>
              </a:prstGeom>
              <a:blipFill>
                <a:blip r:embed="rId6"/>
                <a:stretch>
                  <a:fillRect l="-9622" t="-3409" b="-79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54C0DA-AAA2-4DEB-A938-0385E8FB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0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0B83F-0A87-46C2-9840-C8C2E784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Preliminary </a:t>
            </a:r>
            <a:r>
              <a:rPr lang="fr-FR" b="0" err="1"/>
              <a:t>Results</a:t>
            </a:r>
            <a:endParaRPr lang="fr-FR" err="1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54D3D3-89A4-4EC8-8D44-2D439C0B6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22288"/>
            <a:ext cx="10563286" cy="823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200" dirty="0"/>
              <a:t>3 </a:t>
            </a:r>
            <a:r>
              <a:rPr lang="fr-FR" sz="2200" dirty="0" err="1"/>
              <a:t>curves</a:t>
            </a:r>
            <a:r>
              <a:rPr lang="fr-FR" sz="2200" dirty="0"/>
              <a:t>, one for </a:t>
            </a:r>
            <a:r>
              <a:rPr lang="fr-FR" sz="2200" dirty="0" err="1"/>
              <a:t>aggregation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Prio</a:t>
            </a:r>
            <a:r>
              <a:rPr lang="fr-FR" sz="2200" dirty="0"/>
              <a:t> </a:t>
            </a:r>
            <a:r>
              <a:rPr lang="fr-FR" sz="2200" dirty="0" err="1"/>
              <a:t>method</a:t>
            </a:r>
            <a:r>
              <a:rPr lang="fr-FR" sz="2200" dirty="0"/>
              <a:t>, the </a:t>
            </a:r>
            <a:r>
              <a:rPr lang="fr-FR" sz="2200" dirty="0" err="1"/>
              <a:t>other</a:t>
            </a:r>
            <a:r>
              <a:rPr lang="fr-FR" sz="2200" dirty="0"/>
              <a:t> for the </a:t>
            </a:r>
            <a:r>
              <a:rPr lang="fr-FR" sz="2200" dirty="0" err="1"/>
              <a:t>aggregation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Unlynx</a:t>
            </a:r>
            <a:r>
              <a:rPr lang="fr-FR" sz="2200" dirty="0"/>
              <a:t> </a:t>
            </a:r>
            <a:r>
              <a:rPr lang="fr-FR" sz="2200" dirty="0" err="1"/>
              <a:t>ciphers</a:t>
            </a:r>
            <a:r>
              <a:rPr lang="fr-FR" sz="2200" dirty="0"/>
              <a:t>, and the last one </a:t>
            </a:r>
            <a:r>
              <a:rPr lang="fr-FR" sz="2200" dirty="0" err="1"/>
              <a:t>is</a:t>
            </a:r>
            <a:r>
              <a:rPr lang="fr-FR" sz="2200" dirty="0"/>
              <a:t> the </a:t>
            </a:r>
            <a:r>
              <a:rPr lang="fr-FR" sz="2200" dirty="0" err="1"/>
              <a:t>execution</a:t>
            </a:r>
            <a:r>
              <a:rPr lang="fr-FR" sz="2200" dirty="0"/>
              <a:t> time for </a:t>
            </a:r>
            <a:r>
              <a:rPr lang="fr-FR" sz="2200" dirty="0" err="1"/>
              <a:t>SNIPs</a:t>
            </a:r>
            <a:r>
              <a:rPr lang="fr-FR" sz="2200" dirty="0"/>
              <a:t> proof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6DDC95-C2BE-4672-A669-F1F0FD4C9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86" y="3158151"/>
            <a:ext cx="4704534" cy="31363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7C229BA-CA99-4124-88BC-F71D8079C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3158151"/>
            <a:ext cx="4704535" cy="31363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9C71AF7-0383-4187-96E3-330F4BC0058F}"/>
              </a:ext>
            </a:extLst>
          </p:cNvPr>
          <p:cNvSpPr txBox="1"/>
          <p:nvPr/>
        </p:nvSpPr>
        <p:spPr>
          <a:xfrm>
            <a:off x="810000" y="6294507"/>
            <a:ext cx="1123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ran</a:t>
            </a:r>
            <a:r>
              <a:rPr lang="fr-FR" dirty="0"/>
              <a:t> on VMWare, Ubuntu64 bits v17.10, 6.1 GB RAM, 2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intel</a:t>
            </a:r>
            <a:r>
              <a:rPr lang="fr-FR" dirty="0"/>
              <a:t> I5-4590 @3.3Ghz, 10 runs</a:t>
            </a:r>
          </a:p>
          <a:p>
            <a:r>
              <a:rPr lang="fr-FR" dirty="0"/>
              <a:t>All the code on </a:t>
            </a:r>
            <a:r>
              <a:rPr lang="fr-FR" dirty="0" err="1"/>
              <a:t>github</a:t>
            </a:r>
            <a:r>
              <a:rPr lang="fr-FR" dirty="0"/>
              <a:t>, </a:t>
            </a:r>
            <a:r>
              <a:rPr lang="fr-FR" dirty="0" err="1"/>
              <a:t>Unlynx</a:t>
            </a:r>
            <a:r>
              <a:rPr lang="fr-FR" dirty="0"/>
              <a:t> repo, </a:t>
            </a:r>
            <a:r>
              <a:rPr lang="fr-FR" dirty="0" err="1"/>
              <a:t>branch</a:t>
            </a:r>
            <a:r>
              <a:rPr lang="fr-FR" dirty="0"/>
              <a:t> Max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39FE2F-0A53-4EC0-A8DA-0D717B0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5741F-3CB0-4B6B-9D8F-A2CD9F57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err="1"/>
              <a:t>Status</a:t>
            </a:r>
            <a:r>
              <a:rPr lang="fr-FR" b="0"/>
              <a:t> &amp; Next </a:t>
            </a:r>
            <a:r>
              <a:rPr lang="fr-FR" b="0" err="1"/>
              <a:t>Steps</a:t>
            </a:r>
            <a:r>
              <a:rPr lang="fr-FR" b="0"/>
              <a:t> :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CB403-6892-4E88-A9FD-7E8A11EB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26" y="2665011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 2"/>
            </a:pPr>
            <a:r>
              <a:rPr lang="fr-FR" sz="2600" dirty="0" err="1"/>
              <a:t>Implement</a:t>
            </a:r>
            <a:r>
              <a:rPr lang="fr-FR" sz="2600" dirty="0"/>
              <a:t> </a:t>
            </a:r>
            <a:r>
              <a:rPr lang="fr-FR" sz="2600" dirty="0" err="1"/>
              <a:t>Verification</a:t>
            </a:r>
            <a:r>
              <a:rPr lang="fr-FR" sz="2600" dirty="0"/>
              <a:t> and </a:t>
            </a:r>
            <a:r>
              <a:rPr lang="fr-FR" sz="2600" dirty="0" err="1"/>
              <a:t>Aggregation</a:t>
            </a:r>
            <a:r>
              <a:rPr lang="fr-FR" sz="2600" dirty="0"/>
              <a:t> </a:t>
            </a:r>
            <a:r>
              <a:rPr lang="fr-FR" sz="2600" dirty="0" err="1"/>
              <a:t>protocol</a:t>
            </a:r>
            <a:r>
              <a:rPr lang="fr-FR" sz="2600" dirty="0"/>
              <a:t> </a:t>
            </a:r>
            <a:r>
              <a:rPr lang="fr-FR" sz="2600" dirty="0" err="1"/>
              <a:t>from</a:t>
            </a:r>
            <a:r>
              <a:rPr lang="fr-FR" sz="2600" dirty="0"/>
              <a:t> </a:t>
            </a:r>
            <a:r>
              <a:rPr lang="fr-FR" sz="2600" dirty="0" err="1"/>
              <a:t>Prio</a:t>
            </a:r>
            <a:r>
              <a:rPr lang="fr-FR" sz="2600" dirty="0"/>
              <a:t> to </a:t>
            </a:r>
            <a:r>
              <a:rPr lang="fr-FR" sz="2600" dirty="0" err="1"/>
              <a:t>Unlynx</a:t>
            </a:r>
            <a:r>
              <a:rPr lang="fr-FR" sz="2600" dirty="0"/>
              <a:t> Framework</a:t>
            </a:r>
          </a:p>
          <a:p>
            <a:pPr>
              <a:buFont typeface="Wingdings 2"/>
            </a:pPr>
            <a:r>
              <a:rPr lang="fr-FR" sz="2600" dirty="0"/>
              <a:t>Design the simulation to have first </a:t>
            </a:r>
            <a:r>
              <a:rPr lang="fr-FR" sz="2600" dirty="0" err="1"/>
              <a:t>results</a:t>
            </a:r>
            <a:endParaRPr lang="fr-FR" sz="2600" dirty="0"/>
          </a:p>
          <a:p>
            <a:pPr>
              <a:buFont typeface="Wingdings 2"/>
              <a:buChar char=""/>
            </a:pPr>
            <a:r>
              <a:rPr lang="fr-FR" sz="2600" dirty="0" err="1"/>
              <a:t>Implement</a:t>
            </a:r>
            <a:r>
              <a:rPr lang="fr-FR" sz="2600" dirty="0"/>
              <a:t> the service for </a:t>
            </a:r>
            <a:r>
              <a:rPr lang="fr-FR" sz="2600" dirty="0" err="1"/>
              <a:t>Prio</a:t>
            </a:r>
            <a:r>
              <a:rPr lang="fr-FR" sz="2600" dirty="0"/>
              <a:t> in the </a:t>
            </a:r>
            <a:r>
              <a:rPr lang="fr-FR" sz="2600" dirty="0" err="1"/>
              <a:t>framework</a:t>
            </a:r>
            <a:r>
              <a:rPr lang="fr-FR" sz="2600" dirty="0"/>
              <a:t>  (in </a:t>
            </a:r>
            <a:r>
              <a:rPr lang="fr-FR" sz="2600" dirty="0" err="1"/>
              <a:t>progress</a:t>
            </a:r>
            <a:r>
              <a:rPr lang="fr-FR" sz="2600" dirty="0"/>
              <a:t>)</a:t>
            </a:r>
          </a:p>
          <a:p>
            <a:pPr>
              <a:buFont typeface="Wingdings 2"/>
            </a:pPr>
            <a:r>
              <a:rPr lang="fr-FR" sz="2600" dirty="0" err="1"/>
              <a:t>Implementing</a:t>
            </a:r>
            <a:r>
              <a:rPr lang="fr-FR" sz="2600" dirty="0"/>
              <a:t> El Gamal Input range Validation </a:t>
            </a:r>
            <a:r>
              <a:rPr lang="fr-FR" sz="2000" dirty="0"/>
              <a:t>[1]</a:t>
            </a:r>
          </a:p>
          <a:p>
            <a:pPr>
              <a:buFont typeface="Wingdings 2"/>
            </a:pPr>
            <a:r>
              <a:rPr lang="fr-FR" sz="2600" dirty="0"/>
              <a:t>Compare </a:t>
            </a:r>
            <a:r>
              <a:rPr lang="fr-FR" sz="2600" dirty="0" err="1"/>
              <a:t>both</a:t>
            </a:r>
            <a:r>
              <a:rPr lang="fr-FR" sz="2600" dirty="0"/>
              <a:t> </a:t>
            </a:r>
            <a:r>
              <a:rPr lang="fr-FR" sz="2600" dirty="0" err="1"/>
              <a:t>systems</a:t>
            </a:r>
            <a:r>
              <a:rPr lang="fr-FR" sz="2600" dirty="0"/>
              <a:t> </a:t>
            </a:r>
            <a:r>
              <a:rPr lang="fr-FR" sz="2600" dirty="0" err="1"/>
              <a:t>with</a:t>
            </a:r>
            <a:r>
              <a:rPr lang="fr-FR" sz="2600" dirty="0"/>
              <a:t> input validation and </a:t>
            </a:r>
            <a:r>
              <a:rPr lang="fr-FR" sz="2600" dirty="0" err="1"/>
              <a:t>aggregation</a:t>
            </a:r>
            <a:endParaRPr lang="fr-FR" sz="2600" dirty="0"/>
          </a:p>
          <a:p>
            <a:pPr>
              <a:buFont typeface="Wingdings 2"/>
            </a:pPr>
            <a:r>
              <a:rPr lang="fr-FR" sz="2600" dirty="0"/>
              <a:t>Compare the </a:t>
            </a:r>
            <a:r>
              <a:rPr lang="fr-FR" sz="2600" dirty="0" err="1"/>
              <a:t>bandwidth</a:t>
            </a:r>
            <a:r>
              <a:rPr lang="fr-FR" sz="2600" dirty="0"/>
              <a:t> </a:t>
            </a:r>
            <a:r>
              <a:rPr lang="fr-FR" sz="2600" dirty="0" err="1"/>
              <a:t>used</a:t>
            </a:r>
            <a:r>
              <a:rPr lang="fr-FR" sz="2600" dirty="0"/>
              <a:t> by </a:t>
            </a:r>
            <a:r>
              <a:rPr lang="fr-FR" sz="2600" dirty="0" err="1"/>
              <a:t>protocols</a:t>
            </a:r>
            <a:endParaRPr lang="fr-FR" sz="2600" dirty="0"/>
          </a:p>
          <a:p>
            <a:pPr>
              <a:buFont typeface="Wingdings 2"/>
            </a:pPr>
            <a:r>
              <a:rPr lang="fr-FR" sz="2600" dirty="0"/>
              <a:t>Design a </a:t>
            </a:r>
            <a:r>
              <a:rPr lang="fr-FR" sz="2600" dirty="0" err="1"/>
              <a:t>hybrid</a:t>
            </a:r>
            <a:r>
              <a:rPr lang="fr-FR" sz="2600" dirty="0"/>
              <a:t> solution</a:t>
            </a:r>
          </a:p>
          <a:p>
            <a:pPr marL="0" indent="0">
              <a:buNone/>
            </a:pPr>
            <a:endParaRPr lang="fr-FR" sz="2600" dirty="0"/>
          </a:p>
        </p:txBody>
      </p:sp>
      <p:pic>
        <p:nvPicPr>
          <p:cNvPr id="5" name="Graphique 4" descr="Coche">
            <a:extLst>
              <a:ext uri="{FF2B5EF4-FFF2-40B4-BE49-F238E27FC236}">
                <a16:creationId xmlns:a16="http://schemas.microsoft.com/office/drawing/2014/main" id="{25EC312E-8AA9-4452-8535-3E47D4019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1765087"/>
            <a:ext cx="914400" cy="914400"/>
          </a:xfrm>
          <a:prstGeom prst="rect">
            <a:avLst/>
          </a:prstGeom>
        </p:spPr>
      </p:pic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11CF59AF-5A60-4DB2-9377-F737C0E5F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029" y="2679487"/>
            <a:ext cx="914400" cy="914400"/>
          </a:xfrm>
          <a:prstGeom prst="rect">
            <a:avLst/>
          </a:prstGeom>
        </p:spPr>
      </p:pic>
      <p:pic>
        <p:nvPicPr>
          <p:cNvPr id="8" name="Graphique 7" descr="Répéter">
            <a:extLst>
              <a:ext uri="{FF2B5EF4-FFF2-40B4-BE49-F238E27FC236}">
                <a16:creationId xmlns:a16="http://schemas.microsoft.com/office/drawing/2014/main" id="{7CD9D407-A75C-422B-89F3-FDBEF2A4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0659" y="3365695"/>
            <a:ext cx="902677" cy="91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A623F42-36F5-46B5-86A8-1E127E464526}"/>
              </a:ext>
            </a:extLst>
          </p:cNvPr>
          <p:cNvSpPr txBox="1"/>
          <p:nvPr/>
        </p:nvSpPr>
        <p:spPr>
          <a:xfrm>
            <a:off x="723026" y="6315998"/>
            <a:ext cx="1136468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[1] https://www.iacr.org/archive/asiacrypt2008/53500238/53500238.pdf</a:t>
            </a:r>
            <a:endParaRPr lang="fr-FR" sz="26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47D2E83-5ED1-4A8B-95EC-E8B6CCF1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Graphique 6" descr="Fermer">
            <a:extLst>
              <a:ext uri="{FF2B5EF4-FFF2-40B4-BE49-F238E27FC236}">
                <a16:creationId xmlns:a16="http://schemas.microsoft.com/office/drawing/2014/main" id="{430A22E9-A5A6-44C0-9B7B-2AA433797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6509" y="4169498"/>
            <a:ext cx="627535" cy="627535"/>
          </a:xfrm>
          <a:prstGeom prst="rect">
            <a:avLst/>
          </a:prstGeom>
        </p:spPr>
      </p:pic>
      <p:pic>
        <p:nvPicPr>
          <p:cNvPr id="11" name="Graphique 10" descr="Fermer">
            <a:extLst>
              <a:ext uri="{FF2B5EF4-FFF2-40B4-BE49-F238E27FC236}">
                <a16:creationId xmlns:a16="http://schemas.microsoft.com/office/drawing/2014/main" id="{C2789318-8E0D-4D97-87A6-F69A4EEE9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4230" y="4694680"/>
            <a:ext cx="638234" cy="638234"/>
          </a:xfrm>
          <a:prstGeom prst="rect">
            <a:avLst/>
          </a:prstGeom>
        </p:spPr>
      </p:pic>
      <p:pic>
        <p:nvPicPr>
          <p:cNvPr id="12" name="Graphique 11" descr="Fermer">
            <a:extLst>
              <a:ext uri="{FF2B5EF4-FFF2-40B4-BE49-F238E27FC236}">
                <a16:creationId xmlns:a16="http://schemas.microsoft.com/office/drawing/2014/main" id="{2565D5D3-EFC7-4473-AE69-AA546DE91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0229" y="5226170"/>
            <a:ext cx="598286" cy="598286"/>
          </a:xfrm>
          <a:prstGeom prst="rect">
            <a:avLst/>
          </a:prstGeom>
        </p:spPr>
      </p:pic>
      <p:pic>
        <p:nvPicPr>
          <p:cNvPr id="13" name="Graphique 12" descr="Fermer">
            <a:extLst>
              <a:ext uri="{FF2B5EF4-FFF2-40B4-BE49-F238E27FC236}">
                <a16:creationId xmlns:a16="http://schemas.microsoft.com/office/drawing/2014/main" id="{5880F270-CC52-47D0-9F2B-2FBB667A37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2904" y="5745367"/>
            <a:ext cx="661120" cy="6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7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692CA-9746-49AB-A037-D5E11518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Unlynx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49BDA-305E-4CBE-97E7-FA139AF2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54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200" dirty="0"/>
              <a:t>Server i Pair </a:t>
            </a:r>
            <a:r>
              <a:rPr lang="fr-FR" altLang="fr-FR" sz="2200" dirty="0" err="1"/>
              <a:t>private</a:t>
            </a:r>
            <a:r>
              <a:rPr lang="fr-FR" altLang="fr-FR" sz="2200" dirty="0"/>
              <a:t>-public Key (</a:t>
            </a:r>
            <a:r>
              <a:rPr lang="fr-FR" altLang="fr-FR" sz="2200" dirty="0" err="1"/>
              <a:t>ki,Ki</a:t>
            </a:r>
            <a:r>
              <a:rPr lang="fr-FR" altLang="fr-FR" sz="2200" dirty="0"/>
              <a:t>), collective public key K </a:t>
            </a:r>
            <a:r>
              <a:rPr lang="fr-FR" altLang="fr-FR" sz="2200" dirty="0" err="1"/>
              <a:t>sum</a:t>
            </a:r>
            <a:r>
              <a:rPr lang="fr-FR" altLang="fr-FR" sz="2200" dirty="0"/>
              <a:t> of public </a:t>
            </a:r>
            <a:r>
              <a:rPr lang="fr-FR" altLang="fr-FR" sz="2200" dirty="0" err="1"/>
              <a:t>from</a:t>
            </a:r>
            <a:r>
              <a:rPr lang="fr-FR" altLang="fr-FR" sz="2200" dirty="0"/>
              <a:t> </a:t>
            </a:r>
            <a:r>
              <a:rPr lang="fr-FR" altLang="fr-FR" sz="2200" dirty="0" err="1"/>
              <a:t>each</a:t>
            </a:r>
            <a:r>
              <a:rPr lang="fr-FR" altLang="fr-FR" sz="2200" dirty="0"/>
              <a:t> server.</a:t>
            </a:r>
          </a:p>
          <a:p>
            <a:pPr indent="-3254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200" dirty="0" err="1"/>
              <a:t>Zero</a:t>
            </a:r>
            <a:r>
              <a:rPr lang="fr-FR" altLang="fr-FR" sz="2200" dirty="0"/>
              <a:t> </a:t>
            </a:r>
            <a:r>
              <a:rPr lang="fr-FR" altLang="fr-FR" sz="2200" dirty="0" err="1"/>
              <a:t>knowledge</a:t>
            </a:r>
            <a:r>
              <a:rPr lang="fr-FR" altLang="fr-FR" sz="2200" dirty="0"/>
              <a:t> proof, </a:t>
            </a:r>
            <a:r>
              <a:rPr lang="fr-FR" altLang="fr-FR" sz="2200" dirty="0" err="1"/>
              <a:t>with</a:t>
            </a:r>
            <a:r>
              <a:rPr lang="fr-FR" altLang="fr-FR" sz="2200" dirty="0"/>
              <a:t> </a:t>
            </a:r>
            <a:r>
              <a:rPr lang="fr-FR" altLang="fr-FR" sz="2200" dirty="0" err="1"/>
              <a:t>discrete</a:t>
            </a:r>
            <a:r>
              <a:rPr lang="fr-FR" altLang="fr-FR" sz="2200" dirty="0"/>
              <a:t> log y1, y2 by </a:t>
            </a:r>
            <a:r>
              <a:rPr lang="fr-FR" altLang="fr-FR" sz="2200" dirty="0" err="1"/>
              <a:t>doing</a:t>
            </a:r>
            <a:r>
              <a:rPr lang="fr-FR" altLang="fr-FR" sz="2200" dirty="0"/>
              <a:t> A1y1 + A2y2 = A, for DDT, </a:t>
            </a:r>
            <a:r>
              <a:rPr lang="fr-FR" altLang="fr-FR" sz="2200" dirty="0" err="1"/>
              <a:t>publish</a:t>
            </a:r>
            <a:r>
              <a:rPr lang="fr-FR" altLang="fr-FR" sz="2200" dirty="0"/>
              <a:t> for </a:t>
            </a:r>
            <a:r>
              <a:rPr lang="fr-FR" altLang="fr-FR" sz="2200" dirty="0" err="1"/>
              <a:t>Agg</a:t>
            </a:r>
            <a:r>
              <a:rPr lang="fr-FR" altLang="fr-FR" sz="2200" dirty="0"/>
              <a:t>.</a:t>
            </a:r>
          </a:p>
          <a:p>
            <a:pPr indent="-3254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200" dirty="0"/>
              <a:t>Support </a:t>
            </a:r>
            <a:r>
              <a:rPr lang="fr-FR" altLang="fr-FR" sz="2200" dirty="0" err="1"/>
              <a:t>Differentially</a:t>
            </a:r>
            <a:r>
              <a:rPr lang="fr-FR" altLang="fr-FR" sz="2200" dirty="0"/>
              <a:t> </a:t>
            </a:r>
            <a:r>
              <a:rPr lang="fr-FR" altLang="fr-FR" sz="2200" dirty="0" err="1"/>
              <a:t>private</a:t>
            </a:r>
            <a:r>
              <a:rPr lang="fr-FR" altLang="fr-FR" sz="2200" dirty="0"/>
              <a:t> </a:t>
            </a:r>
            <a:r>
              <a:rPr lang="fr-FR" altLang="fr-FR" sz="2200" dirty="0" err="1"/>
              <a:t>queries</a:t>
            </a:r>
            <a:endParaRPr lang="fr-FR" altLang="fr-FR" sz="2200" dirty="0"/>
          </a:p>
          <a:p>
            <a:pPr indent="-3254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200" dirty="0" err="1"/>
              <a:t>Confidentiality</a:t>
            </a:r>
            <a:r>
              <a:rPr lang="fr-FR" altLang="fr-FR" sz="2200" dirty="0"/>
              <a:t>, </a:t>
            </a:r>
            <a:r>
              <a:rPr lang="fr-FR" altLang="fr-FR" sz="2200" dirty="0" err="1"/>
              <a:t>Unlikability,Corectness</a:t>
            </a:r>
            <a:r>
              <a:rPr lang="fr-FR" altLang="fr-FR" sz="2200" dirty="0"/>
              <a:t>, </a:t>
            </a:r>
          </a:p>
          <a:p>
            <a:pPr indent="-3254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200" dirty="0" err="1"/>
              <a:t>differential</a:t>
            </a:r>
            <a:r>
              <a:rPr lang="fr-FR" altLang="fr-FR" sz="2200" dirty="0"/>
              <a:t> </a:t>
            </a:r>
            <a:r>
              <a:rPr lang="fr-FR" altLang="fr-FR" sz="2200" dirty="0" err="1"/>
              <a:t>privacy</a:t>
            </a:r>
            <a:endParaRPr lang="fr-FR" altLang="fr-FR" sz="2200" dirty="0"/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F41D9-C64F-4FB6-B68E-C9C42B9D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13" y="3918348"/>
            <a:ext cx="4587484" cy="260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0B32C1-3C41-42B1-B8EB-07170B01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2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33C9-3CAE-4D2B-9B6E-7A7C4CD8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Prio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4A7A47-E795-43FE-9594-A27D5322C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472" y="2869401"/>
                <a:ext cx="11007526" cy="4094107"/>
              </a:xfrm>
            </p:spPr>
            <p:txBody>
              <a:bodyPr>
                <a:noAutofit/>
              </a:bodyPr>
              <a:lstStyle/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Data-provider </a:t>
                </a:r>
                <a:r>
                  <a:rPr lang="fr-FR" altLang="fr-FR" sz="2300" dirty="0" err="1"/>
                  <a:t>splits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private</a:t>
                </a:r>
                <a:r>
                  <a:rPr lang="fr-FR" altLang="fr-FR" sz="2300" dirty="0"/>
                  <a:t> value </a:t>
                </a:r>
                <a:r>
                  <a:rPr lang="fr-FR" altLang="fr-FR" sz="2300" i="1" dirty="0"/>
                  <a:t>x</a:t>
                </a:r>
                <a:r>
                  <a:rPr lang="fr-FR" altLang="fr-FR" sz="2300" dirty="0"/>
                  <a:t> in </a:t>
                </a:r>
                <a:r>
                  <a:rPr lang="fr-FR" altLang="fr-FR" sz="2300" i="1" dirty="0"/>
                  <a:t>d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shares</a:t>
                </a:r>
                <a:r>
                  <a:rPr lang="fr-FR" altLang="fr-FR" sz="2300" dirty="0"/>
                  <a:t>, </a:t>
                </a:r>
                <a:r>
                  <a:rPr lang="fr-FR" altLang="fr-FR" sz="2300" dirty="0" err="1"/>
                  <a:t>evaluate</a:t>
                </a:r>
                <a:r>
                  <a:rPr lang="fr-FR" altLang="fr-FR" sz="2300" dirty="0"/>
                  <a:t> circuit </a:t>
                </a:r>
                <a:r>
                  <a:rPr lang="fr-FR" altLang="fr-FR" sz="2300" i="1" dirty="0" err="1"/>
                  <a:t>Valid</a:t>
                </a:r>
                <a:r>
                  <a:rPr lang="fr-FR" altLang="fr-FR" sz="2300" i="1" dirty="0"/>
                  <a:t>(x).</a:t>
                </a:r>
              </a:p>
              <a:p>
                <a:pPr indent="-327025">
                  <a:buClr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 err="1"/>
                  <a:t>From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wire</a:t>
                </a:r>
                <a:r>
                  <a:rPr lang="fr-FR" altLang="fr-FR" sz="2300" dirty="0"/>
                  <a:t> of circuits </a:t>
                </a:r>
                <a:r>
                  <a:rPr lang="fr-FR" altLang="fr-FR" sz="2300" dirty="0" err="1"/>
                  <a:t>derive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polinomials</a:t>
                </a:r>
                <a:r>
                  <a:rPr lang="fr-FR" altLang="fr-FR" sz="2300" i="1" dirty="0"/>
                  <a:t> </a:t>
                </a:r>
                <a:r>
                  <a:rPr lang="fr-FR" altLang="fr-FR" sz="2300" i="1" dirty="0" err="1"/>
                  <a:t>f,g</a:t>
                </a:r>
                <a:r>
                  <a:rPr lang="fr-FR" altLang="fr-FR" sz="2300" i="1" dirty="0"/>
                  <a:t> </a:t>
                </a:r>
                <a:r>
                  <a:rPr lang="fr-FR" altLang="fr-FR" sz="2300" dirty="0"/>
                  <a:t>and </a:t>
                </a:r>
                <a:r>
                  <a:rPr lang="fr-FR" altLang="fr-FR" sz="2300" i="1" dirty="0"/>
                  <a:t>h</a:t>
                </a:r>
                <a:r>
                  <a:rPr lang="fr-FR" altLang="fr-FR" sz="2300" dirty="0"/>
                  <a:t>,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altLang="fr-FR" sz="2300" dirty="0"/>
                  <a:t>, </a:t>
                </a:r>
                <a:r>
                  <a:rPr lang="fr-FR" altLang="fr-FR" sz="2300" dirty="0" err="1"/>
                  <a:t>send</a:t>
                </a:r>
                <a:r>
                  <a:rPr lang="fr-FR" altLang="fr-FR" sz="2300" dirty="0"/>
                  <a:t> </a:t>
                </a:r>
                <a:r>
                  <a:rPr lang="fr-FR" altLang="fr-FR" sz="2300" i="1" dirty="0"/>
                  <a:t>[h]i </a:t>
                </a:r>
                <a:r>
                  <a:rPr lang="fr-FR" altLang="fr-FR" sz="2300" dirty="0"/>
                  <a:t>and </a:t>
                </a:r>
                <a:r>
                  <a:rPr lang="fr-FR" altLang="fr-FR" sz="2300" i="1" dirty="0"/>
                  <a:t>[x]i</a:t>
                </a:r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Server </a:t>
                </a:r>
                <a:r>
                  <a:rPr lang="fr-FR" altLang="fr-FR" sz="2300" dirty="0" err="1"/>
                  <a:t>reconstruct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share</a:t>
                </a:r>
                <a:r>
                  <a:rPr lang="fr-FR" altLang="fr-FR" sz="2300" dirty="0"/>
                  <a:t> </a:t>
                </a:r>
                <a:r>
                  <a:rPr lang="fr-FR" altLang="fr-FR" sz="2300" i="1" dirty="0"/>
                  <a:t>[f]i </a:t>
                </a:r>
                <a:r>
                  <a:rPr lang="fr-FR" altLang="fr-FR" sz="2300" dirty="0"/>
                  <a:t>and </a:t>
                </a:r>
                <a:r>
                  <a:rPr lang="fr-FR" altLang="fr-FR" sz="2300" i="1" dirty="0"/>
                  <a:t>[g]i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from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wire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share</a:t>
                </a:r>
                <a:r>
                  <a:rPr lang="fr-FR" altLang="fr-FR" sz="2300" dirty="0"/>
                  <a:t> </a:t>
                </a:r>
                <a:r>
                  <a:rPr lang="fr-FR" altLang="fr-FR" sz="2300" i="1" dirty="0"/>
                  <a:t>[h]i </a:t>
                </a:r>
                <a:r>
                  <a:rPr lang="fr-FR" altLang="fr-FR" sz="2300" dirty="0"/>
                  <a:t>and </a:t>
                </a:r>
                <a:r>
                  <a:rPr lang="fr-FR" altLang="fr-FR" sz="2300" dirty="0" err="1"/>
                  <a:t>share</a:t>
                </a:r>
                <a:r>
                  <a:rPr lang="fr-FR" altLang="fr-FR" sz="2300" dirty="0"/>
                  <a:t> of [x]i, </a:t>
                </a:r>
                <a:r>
                  <a:rPr lang="fr-FR" altLang="fr-FR" sz="2300" dirty="0" err="1"/>
                  <a:t>with</a:t>
                </a:r>
                <a:r>
                  <a:rPr lang="fr-FR" altLang="fr-FR" sz="2300" dirty="0"/>
                  <a:t> polynomial interpolation</a:t>
                </a:r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Need to check </a:t>
                </a:r>
                <a:r>
                  <a:rPr lang="fr-FR" altLang="fr-FR" sz="2300" dirty="0" err="1"/>
                  <a:t>that</a:t>
                </a:r>
                <a:r>
                  <a:rPr lang="fr-FR" altLang="fr-FR" sz="2300" dirty="0"/>
                  <a:t>                  , </a:t>
                </a:r>
                <a:r>
                  <a:rPr lang="fr-FR" altLang="fr-FR" sz="2300" dirty="0" err="1"/>
                  <a:t>pick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random</a:t>
                </a:r>
                <a:r>
                  <a:rPr lang="fr-FR" altLang="fr-FR" sz="2300" i="1" dirty="0"/>
                  <a:t> r</a:t>
                </a:r>
                <a:r>
                  <a:rPr lang="fr-FR" altLang="fr-FR" sz="2300" dirty="0"/>
                  <a:t>, </a:t>
                </a:r>
                <a:r>
                  <a:rPr lang="fr-FR" altLang="fr-FR" sz="2300" dirty="0" err="1"/>
                  <a:t>publish</a:t>
                </a:r>
                <a:r>
                  <a:rPr lang="fr-FR" altLang="fr-FR" sz="2300" dirty="0"/>
                  <a:t>	</a:t>
                </a:r>
                <a:r>
                  <a:rPr lang="fr-FR" altLang="fr-FR" sz="2300" i="1" dirty="0"/>
                  <a:t>[f(r)]i * [g(r)]i – [h(r)]i </a:t>
                </a:r>
                <a:r>
                  <a:rPr lang="fr-FR" altLang="fr-FR" sz="2300" dirty="0" err="1"/>
                  <a:t>should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be</a:t>
                </a:r>
                <a:r>
                  <a:rPr lang="fr-FR" altLang="fr-FR" sz="2300" dirty="0"/>
                  <a:t> 0</a:t>
                </a:r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MPC triple, </a:t>
                </a:r>
                <a:r>
                  <a:rPr lang="fr-FR" altLang="fr-FR" sz="2300" dirty="0" err="1"/>
                  <a:t>a.b</a:t>
                </a:r>
                <a:r>
                  <a:rPr lang="fr-FR" altLang="fr-FR" sz="2300" dirty="0"/>
                  <a:t> =c </a:t>
                </a:r>
                <a:r>
                  <a:rPr lang="fr-FR" altLang="fr-FR" sz="2300" dirty="0" err="1"/>
                  <a:t>shared</a:t>
                </a:r>
                <a:r>
                  <a:rPr lang="fr-FR" altLang="fr-FR" sz="2300" dirty="0"/>
                  <a:t>, </a:t>
                </a:r>
                <a:r>
                  <a:rPr lang="fr-FR" altLang="fr-FR" sz="2300" dirty="0" err="1"/>
                  <a:t>each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compute</a:t>
                </a:r>
                <a:r>
                  <a:rPr lang="fr-FR" altLang="fr-FR" sz="2300" dirty="0"/>
                  <a:t>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fr-FR" sz="23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fr-FR" sz="2300" b="0" dirty="0"/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, broadcast </a:t>
                </a:r>
                <a:r>
                  <a:rPr lang="fr-FR" altLang="fr-FR" sz="2300" dirty="0" err="1"/>
                  <a:t>these</a:t>
                </a:r>
                <a:r>
                  <a:rPr lang="fr-FR" altLang="fr-FR" sz="2300" dirty="0"/>
                  <a:t> to </a:t>
                </a:r>
                <a:r>
                  <a:rPr lang="fr-FR" altLang="fr-FR" sz="2300" dirty="0" err="1"/>
                  <a:t>reconstruct</a:t>
                </a:r>
                <a:r>
                  <a:rPr lang="fr-FR" altLang="fr-FR" sz="2300" dirty="0"/>
                  <a:t> d &amp; e.</a:t>
                </a:r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fr-FR" sz="2300" dirty="0"/>
                  <a:t> , as </a:t>
                </a:r>
                <a14:m>
                  <m:oMath xmlns:m="http://schemas.openxmlformats.org/officeDocument/2006/math"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𝑒𝑎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fr-FR" sz="2300" dirty="0"/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Check </a:t>
                </a:r>
                <a:r>
                  <a:rPr lang="fr-FR" altLang="fr-FR" sz="2300" dirty="0" err="1"/>
                  <a:t>that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indeed</a:t>
                </a:r>
                <a:r>
                  <a:rPr lang="fr-FR" altLang="fr-FR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altLang="fr-FR" sz="2300" dirty="0"/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fr-FR" altLang="fr-FR" sz="2300" dirty="0"/>
              </a:p>
              <a:p>
                <a:endParaRPr lang="fr-FR" sz="23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4A7A47-E795-43FE-9594-A27D5322C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472" y="2869401"/>
                <a:ext cx="11007526" cy="40941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0515090-E883-4053-84DF-D00C81219095}"/>
                  </a:ext>
                </a:extLst>
              </p:cNvPr>
              <p:cNvSpPr txBox="1"/>
              <p:nvPr/>
            </p:nvSpPr>
            <p:spPr>
              <a:xfrm>
                <a:off x="3352800" y="3956280"/>
                <a:ext cx="1386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FR" sz="2400" b="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0515090-E883-4053-84DF-D00C8121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956280"/>
                <a:ext cx="1386918" cy="369332"/>
              </a:xfrm>
              <a:prstGeom prst="rect">
                <a:avLst/>
              </a:prstGeom>
              <a:blipFill>
                <a:blip r:embed="rId3"/>
                <a:stretch>
                  <a:fillRect l="-6579" r="-3947" b="-360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D5151-BC82-4F14-9F76-5098ACBE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00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639</Words>
  <Application>Microsoft Office PowerPoint</Application>
  <PresentationFormat>Grand écran</PresentationFormat>
  <Paragraphs>84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Century Gothic</vt:lpstr>
      <vt:lpstr>Wingdings 2</vt:lpstr>
      <vt:lpstr>Quotable</vt:lpstr>
      <vt:lpstr>Decentralized Data Sharing System based on Secure Multiparty Computation</vt:lpstr>
      <vt:lpstr>Goals of the project</vt:lpstr>
      <vt:lpstr>What is Unlynx ?</vt:lpstr>
      <vt:lpstr>What is Prio ?</vt:lpstr>
      <vt:lpstr>More about Secret shared Non Interactive Proofs</vt:lpstr>
      <vt:lpstr>Preliminary Results</vt:lpstr>
      <vt:lpstr>Status &amp; Next Steps :</vt:lpstr>
      <vt:lpstr>Technical Unlynx</vt:lpstr>
      <vt:lpstr>Technical Prio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Data Sharing System based on Secure Multiparty Computation</dc:title>
  <cp:lastModifiedBy>Max Premi</cp:lastModifiedBy>
  <cp:revision>11</cp:revision>
  <dcterms:modified xsi:type="dcterms:W3CDTF">2017-11-28T15:26:03Z</dcterms:modified>
</cp:coreProperties>
</file>