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1" r:id="rId2"/>
  </p:sldMasterIdLst>
  <p:notesMasterIdLst>
    <p:notesMasterId r:id="rId24"/>
  </p:notesMasterIdLst>
  <p:sldIdLst>
    <p:sldId id="258" r:id="rId3"/>
    <p:sldId id="259" r:id="rId4"/>
    <p:sldId id="262" r:id="rId5"/>
    <p:sldId id="261" r:id="rId6"/>
    <p:sldId id="263" r:id="rId7"/>
    <p:sldId id="264" r:id="rId8"/>
    <p:sldId id="272" r:id="rId9"/>
    <p:sldId id="273" r:id="rId10"/>
    <p:sldId id="265" r:id="rId11"/>
    <p:sldId id="260" r:id="rId12"/>
    <p:sldId id="274" r:id="rId13"/>
    <p:sldId id="269" r:id="rId14"/>
    <p:sldId id="278" r:id="rId15"/>
    <p:sldId id="270" r:id="rId16"/>
    <p:sldId id="279" r:id="rId17"/>
    <p:sldId id="271" r:id="rId18"/>
    <p:sldId id="280" r:id="rId19"/>
    <p:sldId id="266" r:id="rId20"/>
    <p:sldId id="275" r:id="rId21"/>
    <p:sldId id="26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Max P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8474-97D2-4EEA-8FB4-823BFCA28CD3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178B-5CCF-4246-B1CC-D230EF1E3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493713"/>
            <a:ext cx="637857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student in CS</a:t>
            </a:r>
          </a:p>
        </p:txBody>
      </p:sp>
    </p:spTree>
    <p:extLst>
      <p:ext uri="{BB962C8B-B14F-4D97-AF65-F5344CB8AC3E}">
        <p14:creationId xmlns:p14="http://schemas.microsoft.com/office/powerpoint/2010/main" val="13705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0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9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502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91BDC-BB66-46F7-B5F7-98CEA8F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647373-336E-4DFE-A625-005C3CD9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8121B4-3E6D-4D3B-BC66-EE48A4AD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0C8B1-674B-4874-9326-61B203B6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6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2B488A-E269-4AD3-9B55-AFB0DD10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C6B949-EB2E-410A-B858-BCAA1BC7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559B-CA32-4679-AA0F-40D5C783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6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6C3B9-24F0-45AB-9152-CDB4F74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F040B-ADC5-45E9-B134-BF1A0E4F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78BE5-64D6-4210-8145-C092A979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81E85-08E0-47E6-91E4-0EBA4A36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E787D-F1B2-4538-8591-A3ABD94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7CD7C-27F9-4CE2-A95C-C5517D71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5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62E9-87B5-4111-B2E7-921C8C7B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CBE824-8BF8-4641-B62E-51AAB77F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EC5F20-FD7E-4724-84E8-335C75A4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20BF8-EF0F-4606-92C1-AF1E61F8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5D2F9F-B59B-481A-B9D8-5DCA6599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2D954-5D7A-426C-B211-01F31075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8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C3ABF-E823-4708-87E2-452A6519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8B70C-235C-4EA2-A509-1D80790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04851-4796-42A2-ADBA-49D81BD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1EA0F-2DE7-4422-ACA0-818C828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9184E-EFBF-448C-AA67-EBD46761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3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7AEF59-17BE-4A08-9212-187F8E6D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19EC4C-DB63-4D9D-85DC-9D4191EC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205C9-E9F6-46FF-BC4D-6D0EF4F3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DFBFF-9715-4B55-884C-15BDDA29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7F40E-29F6-4C7D-9A0F-BD89FE0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4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20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24741-C9B3-41D0-9482-606A94415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50FED-5387-4652-B555-7A4B7048D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6605D-6E41-4A00-93F6-ECC47A3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34971-285E-4C12-BBA8-D00DF62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F4E88-3723-4352-8575-94E124F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5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71292-62B0-4E68-A097-B3D03443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96B4F-E931-4B96-869A-48F6D0A1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8784E-78A5-4EA6-804D-F067383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C8726-2465-4461-BA7E-78ECF87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6A050-22CC-4CA9-B4E4-F73AABE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4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7C8AF-C83A-4F7A-BDA3-C785D1D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9D349-51AA-4912-B63D-5F471AA2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90F93-AA79-4150-B065-9DE8A8EC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36073-C363-4022-A104-14E05D02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6BEEC-210A-4CE5-9A25-6AC44BE4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F90BE-B931-405E-9213-E947599F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33846-6445-4896-931B-E84C8DF4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58D71-394E-43B9-B135-B5E4DD64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A6430-D65B-4C65-8B66-B887161A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C3D13-7C90-45A8-969F-DF41A28A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C3B1A-A78F-4E17-AC11-0DB42AF2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4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1A156-F252-4806-BDD1-EF48D8E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19E5C3-377A-41F5-B77F-88E3C474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8AD699-6FBF-4AD4-9125-3A4E8E9A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C1B2E0-CFC3-44CB-82C3-85C00E38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7799E-84BE-4228-A3F5-8ADFA158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75DE0B-468C-4B3A-B944-AA2C7428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F9BEAE-E870-48C8-92E6-2EA8976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E8EBE-7DD7-4B1E-AD14-E3952BC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056" y="199304"/>
            <a:ext cx="10904257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056" y="9310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168400" y="6180503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algn="ctr"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LCA1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11555941" y="355536"/>
            <a:ext cx="636059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chemeClr val="tx2"/>
                </a:solidFill>
              </a:rPr>
              <a:pPr algn="ctr"/>
              <a:t>‹N°›</a:t>
            </a:fld>
            <a:endParaRPr lang="en-US" sz="1661" b="1" dirty="0">
              <a:solidFill>
                <a:schemeClr val="tx2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1" y="7620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1" y="60198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Final Presentation</a:t>
            </a:r>
          </a:p>
          <a:p>
            <a:r>
              <a:rPr lang="en-US" sz="1477" baseline="0" dirty="0"/>
              <a:t>Lausanne, 25.01.2018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65" y="6108801"/>
            <a:ext cx="190000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BA913E-0558-48AC-9700-42740F1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2AA2FF-C328-42A0-9D1B-D019A096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F009D-3D27-43AB-8FF6-FBBE7BDF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43D-932B-4C35-8775-912B1E74D6B1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02D38-C100-4DB9-A315-FB2C080EB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73C75-6E33-4CEB-8D29-BF36AB431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835E-F9FF-426A-BDC8-10001FEED8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</p:spPr>
        <p:txBody>
          <a:bodyPr/>
          <a:lstStyle/>
          <a:p>
            <a:r>
              <a:rPr lang="en-US" sz="4800" dirty="0"/>
              <a:t>Decentralized Data Sharing System based on Secure Multiparty Computation</a:t>
            </a:r>
            <a:endParaRPr lang="en-US" sz="443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 Premi, Master Semester Project (12 credits) 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Supervised by :David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Froelicher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 Juan Ramon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Troncoso-Pastoriza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E8782-33E3-47D0-87FB-3B2F8E9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pipelines for </a:t>
            </a:r>
            <a:r>
              <a:rPr lang="fr-FR" sz="4500" b="0" dirty="0" err="1"/>
              <a:t>comparison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2911D-B62E-455E-9E64-C5028AF9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à coins arrondis 5">
            <a:extLst>
              <a:ext uri="{FF2B5EF4-FFF2-40B4-BE49-F238E27FC236}">
                <a16:creationId xmlns:a16="http://schemas.microsoft.com/office/drawing/2014/main" id="{A1419952-092C-4AC7-992B-8459F291A206}"/>
              </a:ext>
            </a:extLst>
          </p:cNvPr>
          <p:cNvSpPr/>
          <p:nvPr/>
        </p:nvSpPr>
        <p:spPr>
          <a:xfrm>
            <a:off x="8817339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6" name="Rectangle à coins arrondis 27">
            <a:extLst>
              <a:ext uri="{FF2B5EF4-FFF2-40B4-BE49-F238E27FC236}">
                <a16:creationId xmlns:a16="http://schemas.microsoft.com/office/drawing/2014/main" id="{99011D59-41C4-424B-9CB8-618970761CC6}"/>
              </a:ext>
            </a:extLst>
          </p:cNvPr>
          <p:cNvSpPr/>
          <p:nvPr/>
        </p:nvSpPr>
        <p:spPr>
          <a:xfrm>
            <a:off x="6679841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sp>
        <p:nvSpPr>
          <p:cNvPr id="7" name="Rectangle à coins arrondis 27">
            <a:extLst>
              <a:ext uri="{FF2B5EF4-FFF2-40B4-BE49-F238E27FC236}">
                <a16:creationId xmlns:a16="http://schemas.microsoft.com/office/drawing/2014/main" id="{1BDB3907-445C-40EB-A88B-CA19EE50E4C2}"/>
              </a:ext>
            </a:extLst>
          </p:cNvPr>
          <p:cNvSpPr/>
          <p:nvPr/>
        </p:nvSpPr>
        <p:spPr>
          <a:xfrm>
            <a:off x="6261179" y="4114762"/>
            <a:ext cx="5469533" cy="640800"/>
          </a:xfrm>
          <a:prstGeom prst="rect">
            <a:avLst/>
          </a:prstGeom>
          <a:noFill/>
          <a:ln w="28575">
            <a:solidFill>
              <a:srgbClr val="BE51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Decryption using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querier’s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private key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8)</a:t>
            </a:r>
          </a:p>
        </p:txBody>
      </p:sp>
      <p:cxnSp>
        <p:nvCxnSpPr>
          <p:cNvPr id="8" name="Straight Arrow Connector 169">
            <a:extLst>
              <a:ext uri="{FF2B5EF4-FFF2-40B4-BE49-F238E27FC236}">
                <a16:creationId xmlns:a16="http://schemas.microsoft.com/office/drawing/2014/main" id="{95C8E35D-0C10-4946-A2FC-2DAFD86DF269}"/>
              </a:ext>
            </a:extLst>
          </p:cNvPr>
          <p:cNvCxnSpPr>
            <a:stCxn id="19" idx="2"/>
            <a:endCxn id="7" idx="0"/>
          </p:cNvCxnSpPr>
          <p:nvPr/>
        </p:nvCxnSpPr>
        <p:spPr>
          <a:xfrm flipH="1">
            <a:off x="8995946" y="3918804"/>
            <a:ext cx="1989623" cy="19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27">
            <a:extLst>
              <a:ext uri="{FF2B5EF4-FFF2-40B4-BE49-F238E27FC236}">
                <a16:creationId xmlns:a16="http://schemas.microsoft.com/office/drawing/2014/main" id="{0FA86B01-7DC4-4F67-9162-FE8023A867E1}"/>
              </a:ext>
            </a:extLst>
          </p:cNvPr>
          <p:cNvSpPr/>
          <p:nvPr/>
        </p:nvSpPr>
        <p:spPr>
          <a:xfrm>
            <a:off x="6261179" y="1917667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(Steps 1)</a:t>
            </a:r>
          </a:p>
        </p:txBody>
      </p:sp>
      <p:cxnSp>
        <p:nvCxnSpPr>
          <p:cNvPr id="10" name="Straight Arrow Connector 190">
            <a:extLst>
              <a:ext uri="{FF2B5EF4-FFF2-40B4-BE49-F238E27FC236}">
                <a16:creationId xmlns:a16="http://schemas.microsoft.com/office/drawing/2014/main" id="{8B573ABB-825A-4466-9453-794DAF99D1CB}"/>
              </a:ext>
            </a:extLst>
          </p:cNvPr>
          <p:cNvCxnSpPr>
            <a:stCxn id="5" idx="3"/>
          </p:cNvCxnSpPr>
          <p:nvPr/>
        </p:nvCxnSpPr>
        <p:spPr>
          <a:xfrm>
            <a:off x="10123184" y="3347649"/>
            <a:ext cx="333945" cy="1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114BA207-5B14-415E-84D7-C1FE350BAF7C}"/>
              </a:ext>
            </a:extLst>
          </p:cNvPr>
          <p:cNvCxnSpPr>
            <a:stCxn id="9" idx="3"/>
          </p:cNvCxnSpPr>
          <p:nvPr/>
        </p:nvCxnSpPr>
        <p:spPr>
          <a:xfrm>
            <a:off x="8109563" y="2238290"/>
            <a:ext cx="252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7">
            <a:extLst>
              <a:ext uri="{FF2B5EF4-FFF2-40B4-BE49-F238E27FC236}">
                <a16:creationId xmlns:a16="http://schemas.microsoft.com/office/drawing/2014/main" id="{E6A69F7A-44ED-46CC-8AE4-0777C09E5E0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8568485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27">
            <a:extLst>
              <a:ext uri="{FF2B5EF4-FFF2-40B4-BE49-F238E27FC236}">
                <a16:creationId xmlns:a16="http://schemas.microsoft.com/office/drawing/2014/main" id="{67D09791-135B-42BD-A320-4185AF773DB4}"/>
              </a:ext>
            </a:extLst>
          </p:cNvPr>
          <p:cNvSpPr/>
          <p:nvPr/>
        </p:nvSpPr>
        <p:spPr>
          <a:xfrm>
            <a:off x="8378074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Proofs Creation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E120A36A-6685-4B83-A67A-692856FEA343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flipH="1">
            <a:off x="7624163" y="2558913"/>
            <a:ext cx="2438027" cy="236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5BCFC-8BEB-4D08-8DA3-78E9FE3E81CC}"/>
              </a:ext>
            </a:extLst>
          </p:cNvPr>
          <p:cNvSpPr/>
          <p:nvPr/>
        </p:nvSpPr>
        <p:spPr>
          <a:xfrm>
            <a:off x="2567468" y="4871805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Undertaken by       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querier</a:t>
            </a:r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data providers           collective authority</a:t>
            </a:r>
          </a:p>
        </p:txBody>
      </p:sp>
      <p:sp>
        <p:nvSpPr>
          <p:cNvPr id="16" name="Rectangle à coins arrondis 27">
            <a:extLst>
              <a:ext uri="{FF2B5EF4-FFF2-40B4-BE49-F238E27FC236}">
                <a16:creationId xmlns:a16="http://schemas.microsoft.com/office/drawing/2014/main" id="{4273E975-A328-4C2E-B2FC-C9BC96741C7B}"/>
              </a:ext>
            </a:extLst>
          </p:cNvPr>
          <p:cNvSpPr>
            <a:spLocks/>
          </p:cNvSpPr>
          <p:nvPr/>
        </p:nvSpPr>
        <p:spPr>
          <a:xfrm>
            <a:off x="4006980" y="5214132"/>
            <a:ext cx="360000" cy="216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à coins arrondis 27">
            <a:extLst>
              <a:ext uri="{FF2B5EF4-FFF2-40B4-BE49-F238E27FC236}">
                <a16:creationId xmlns:a16="http://schemas.microsoft.com/office/drawing/2014/main" id="{80F86715-AC70-4747-AFA6-77AC4295F187}"/>
              </a:ext>
            </a:extLst>
          </p:cNvPr>
          <p:cNvSpPr/>
          <p:nvPr/>
        </p:nvSpPr>
        <p:spPr>
          <a:xfrm>
            <a:off x="5938392" y="5211815"/>
            <a:ext cx="360000" cy="216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à coins arrondis 27">
            <a:extLst>
              <a:ext uri="{FF2B5EF4-FFF2-40B4-BE49-F238E27FC236}">
                <a16:creationId xmlns:a16="http://schemas.microsoft.com/office/drawing/2014/main" id="{F1C57ECA-561B-46D9-993A-4CBAA6311EB5}"/>
              </a:ext>
            </a:extLst>
          </p:cNvPr>
          <p:cNvSpPr>
            <a:spLocks/>
          </p:cNvSpPr>
          <p:nvPr/>
        </p:nvSpPr>
        <p:spPr>
          <a:xfrm>
            <a:off x="2621859" y="5214132"/>
            <a:ext cx="360000" cy="216000"/>
          </a:xfrm>
          <a:prstGeom prst="rect">
            <a:avLst/>
          </a:prstGeom>
          <a:noFill/>
          <a:ln w="28575">
            <a:solidFill>
              <a:srgbClr val="BE5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à coins arrondis 6">
            <a:extLst>
              <a:ext uri="{FF2B5EF4-FFF2-40B4-BE49-F238E27FC236}">
                <a16:creationId xmlns:a16="http://schemas.microsoft.com/office/drawing/2014/main" id="{FD7A3AD8-7DCE-4CB6-810A-F835585BA97B}"/>
              </a:ext>
            </a:extLst>
          </p:cNvPr>
          <p:cNvSpPr/>
          <p:nvPr/>
        </p:nvSpPr>
        <p:spPr>
          <a:xfrm>
            <a:off x="10454084" y="2789319"/>
            <a:ext cx="1062969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600" dirty="0">
                <a:solidFill>
                  <a:schemeClr val="tx1"/>
                </a:solidFill>
                <a:latin typeface="+mj-lt"/>
              </a:rPr>
              <a:t>Key Switch</a:t>
            </a:r>
            <a:endParaRPr lang="fr-CH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fr-CH" sz="1600" i="1" dirty="0">
                <a:solidFill>
                  <a:schemeClr val="tx1"/>
                </a:solidFill>
                <a:latin typeface="+mj-lt"/>
              </a:rPr>
              <a:t>(</a:t>
            </a:r>
            <a:r>
              <a:rPr lang="fr-CH" sz="1600" i="1" dirty="0" err="1">
                <a:solidFill>
                  <a:schemeClr val="tx1"/>
                </a:solidFill>
                <a:latin typeface="+mj-lt"/>
              </a:rPr>
              <a:t>Step</a:t>
            </a:r>
            <a:r>
              <a:rPr lang="fr-CH" sz="1600" i="1" dirty="0">
                <a:solidFill>
                  <a:schemeClr val="tx1"/>
                </a:solidFill>
                <a:latin typeface="+mj-lt"/>
              </a:rPr>
              <a:t> 7)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à coins arrondis 27">
            <a:extLst>
              <a:ext uri="{FF2B5EF4-FFF2-40B4-BE49-F238E27FC236}">
                <a16:creationId xmlns:a16="http://schemas.microsoft.com/office/drawing/2014/main" id="{62FF32BB-821B-42C3-B71F-3807096DCD32}"/>
              </a:ext>
            </a:extLst>
          </p:cNvPr>
          <p:cNvSpPr/>
          <p:nvPr/>
        </p:nvSpPr>
        <p:spPr>
          <a:xfrm>
            <a:off x="6261179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7A3E359C-5D19-4767-8DD9-F09C5E773A25}"/>
              </a:ext>
            </a:extLst>
          </p:cNvPr>
          <p:cNvSpPr/>
          <p:nvPr/>
        </p:nvSpPr>
        <p:spPr>
          <a:xfrm>
            <a:off x="2816322" y="2782906"/>
            <a:ext cx="1305845" cy="1129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Collective Aggregation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4)</a:t>
            </a:r>
          </a:p>
        </p:txBody>
      </p:sp>
      <p:sp>
        <p:nvSpPr>
          <p:cNvPr id="22" name="Rectangle à coins arrondis 27">
            <a:extLst>
              <a:ext uri="{FF2B5EF4-FFF2-40B4-BE49-F238E27FC236}">
                <a16:creationId xmlns:a16="http://schemas.microsoft.com/office/drawing/2014/main" id="{E36FDD42-1C37-4576-9CC9-FE5FAAD4F8CD}"/>
              </a:ext>
            </a:extLst>
          </p:cNvPr>
          <p:cNvSpPr/>
          <p:nvPr/>
        </p:nvSpPr>
        <p:spPr>
          <a:xfrm>
            <a:off x="678824" y="2795732"/>
            <a:ext cx="1888644" cy="1129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Range Proofs Verification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3)</a:t>
            </a:r>
          </a:p>
        </p:txBody>
      </p: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7BFF9ED7-BCBB-4AC8-A7C6-94A85F6C7C70}"/>
              </a:ext>
            </a:extLst>
          </p:cNvPr>
          <p:cNvCxnSpPr/>
          <p:nvPr/>
        </p:nvCxnSpPr>
        <p:spPr>
          <a:xfrm flipV="1">
            <a:off x="2108546" y="2236311"/>
            <a:ext cx="707705" cy="1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6">
            <a:extLst>
              <a:ext uri="{FF2B5EF4-FFF2-40B4-BE49-F238E27FC236}">
                <a16:creationId xmlns:a16="http://schemas.microsoft.com/office/drawing/2014/main" id="{33AA0DBC-41B8-4A1A-99A0-85F654C49D63}"/>
              </a:ext>
            </a:extLst>
          </p:cNvPr>
          <p:cNvCxnSpPr/>
          <p:nvPr/>
        </p:nvCxnSpPr>
        <p:spPr>
          <a:xfrm flipV="1">
            <a:off x="2567468" y="3347649"/>
            <a:ext cx="248854" cy="1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7">
            <a:extLst>
              <a:ext uri="{FF2B5EF4-FFF2-40B4-BE49-F238E27FC236}">
                <a16:creationId xmlns:a16="http://schemas.microsoft.com/office/drawing/2014/main" id="{5427A21B-C36D-4E61-B3B0-367390F97C26}"/>
              </a:ext>
            </a:extLst>
          </p:cNvPr>
          <p:cNvSpPr/>
          <p:nvPr/>
        </p:nvSpPr>
        <p:spPr>
          <a:xfrm>
            <a:off x="2361463" y="1917667"/>
            <a:ext cx="3368232" cy="641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Response &amp; Range Proofs Creation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 2)</a:t>
            </a:r>
          </a:p>
        </p:txBody>
      </p:sp>
      <p:cxnSp>
        <p:nvCxnSpPr>
          <p:cNvPr id="26" name="Straight Arrow Connector 49">
            <a:extLst>
              <a:ext uri="{FF2B5EF4-FFF2-40B4-BE49-F238E27FC236}">
                <a16:creationId xmlns:a16="http://schemas.microsoft.com/office/drawing/2014/main" id="{EE8EFFF6-3DFA-461B-96F5-6F44C0A222D4}"/>
              </a:ext>
            </a:extLst>
          </p:cNvPr>
          <p:cNvCxnSpPr/>
          <p:nvPr/>
        </p:nvCxnSpPr>
        <p:spPr>
          <a:xfrm flipH="1">
            <a:off x="1623146" y="2571739"/>
            <a:ext cx="3073944" cy="22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28313-EAB8-4C4F-96E4-6C1A90FBA8CA}"/>
              </a:ext>
            </a:extLst>
          </p:cNvPr>
          <p:cNvSpPr/>
          <p:nvPr/>
        </p:nvSpPr>
        <p:spPr>
          <a:xfrm>
            <a:off x="272793" y="4082462"/>
            <a:ext cx="5613960" cy="78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à coins arrondis 27">
            <a:extLst>
              <a:ext uri="{FF2B5EF4-FFF2-40B4-BE49-F238E27FC236}">
                <a16:creationId xmlns:a16="http://schemas.microsoft.com/office/drawing/2014/main" id="{8B076D3E-B7BF-454F-8B97-8D3C6DA5DF8C}"/>
              </a:ext>
            </a:extLst>
          </p:cNvPr>
          <p:cNvSpPr/>
          <p:nvPr/>
        </p:nvSpPr>
        <p:spPr>
          <a:xfrm>
            <a:off x="260162" y="1360196"/>
            <a:ext cx="5469533" cy="39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Initialisation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(Step 0)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7FCCF657-4AD8-438D-B159-3E178A9B67A5}"/>
              </a:ext>
            </a:extLst>
          </p:cNvPr>
          <p:cNvSpPr txBox="1"/>
          <p:nvPr/>
        </p:nvSpPr>
        <p:spPr>
          <a:xfrm>
            <a:off x="8560377" y="779051"/>
            <a:ext cx="871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UnLynx</a:t>
            </a:r>
            <a:endParaRPr lang="en-US" sz="1600" dirty="0"/>
          </a:p>
        </p:txBody>
      </p:sp>
      <p:sp>
        <p:nvSpPr>
          <p:cNvPr id="33" name="TextBox 57">
            <a:extLst>
              <a:ext uri="{FF2B5EF4-FFF2-40B4-BE49-F238E27FC236}">
                <a16:creationId xmlns:a16="http://schemas.microsoft.com/office/drawing/2014/main" id="{AE5DBC7C-B298-4D9C-8321-FCBBF4F61A78}"/>
              </a:ext>
            </a:extLst>
          </p:cNvPr>
          <p:cNvSpPr txBox="1"/>
          <p:nvPr/>
        </p:nvSpPr>
        <p:spPr>
          <a:xfrm>
            <a:off x="2462398" y="77905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Prio</a:t>
            </a:r>
            <a:endParaRPr lang="en-US" sz="1600" dirty="0"/>
          </a:p>
        </p:txBody>
      </p:sp>
      <p:sp>
        <p:nvSpPr>
          <p:cNvPr id="34" name="Rectangle à coins arrondis 27">
            <a:extLst>
              <a:ext uri="{FF2B5EF4-FFF2-40B4-BE49-F238E27FC236}">
                <a16:creationId xmlns:a16="http://schemas.microsoft.com/office/drawing/2014/main" id="{07244144-FCC8-457C-8C3E-7F058D9D75C0}"/>
              </a:ext>
            </a:extLst>
          </p:cNvPr>
          <p:cNvSpPr/>
          <p:nvPr/>
        </p:nvSpPr>
        <p:spPr>
          <a:xfrm>
            <a:off x="260162" y="1912486"/>
            <a:ext cx="1848384" cy="641246"/>
          </a:xfrm>
          <a:prstGeom prst="rect">
            <a:avLst/>
          </a:prstGeom>
          <a:solidFill>
            <a:schemeClr val="bg1"/>
          </a:solidFill>
          <a:ln w="28575">
            <a:solidFill>
              <a:srgbClr val="BE51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(Steps 1)</a:t>
            </a:r>
          </a:p>
        </p:txBody>
      </p:sp>
    </p:spTree>
    <p:extLst>
      <p:ext uri="{BB962C8B-B14F-4D97-AF65-F5344CB8AC3E}">
        <p14:creationId xmlns:p14="http://schemas.microsoft.com/office/powerpoint/2010/main" val="408320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3C45D-3CDC-4D87-B5C8-E1AF874E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Setup to compare the </a:t>
            </a:r>
            <a:r>
              <a:rPr lang="fr-FR" sz="4500" b="0" dirty="0" err="1"/>
              <a:t>systems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B67AB-3B37-4C7C-9205-83FC8DA7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3 </a:t>
            </a:r>
            <a:r>
              <a:rPr lang="fr-FR" dirty="0" err="1"/>
              <a:t>systems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in the </a:t>
            </a:r>
            <a:r>
              <a:rPr lang="fr-FR" dirty="0" err="1"/>
              <a:t>following</a:t>
            </a:r>
            <a:r>
              <a:rPr lang="fr-FR" dirty="0"/>
              <a:t> slides:</a:t>
            </a:r>
          </a:p>
          <a:p>
            <a:pPr lvl="1"/>
            <a:r>
              <a:rPr lang="fr-FR" dirty="0" err="1"/>
              <a:t>Prio</a:t>
            </a:r>
            <a:r>
              <a:rPr lang="fr-FR" dirty="0"/>
              <a:t> </a:t>
            </a:r>
            <a:r>
              <a:rPr lang="en-US" dirty="0"/>
              <a:t>with threat model presented previously</a:t>
            </a:r>
            <a:endParaRPr lang="fr-FR" dirty="0"/>
          </a:p>
          <a:p>
            <a:pPr lvl="1"/>
            <a:r>
              <a:rPr lang="fr-FR" i="1" dirty="0" err="1"/>
              <a:t>Trusted</a:t>
            </a:r>
            <a:r>
              <a:rPr lang="fr-FR" i="1" dirty="0"/>
              <a:t> </a:t>
            </a:r>
            <a:r>
              <a:rPr lang="fr-FR" i="1" dirty="0" err="1"/>
              <a:t>Unlynx</a:t>
            </a:r>
            <a:r>
              <a:rPr lang="fr-FR" i="1" dirty="0"/>
              <a:t> </a:t>
            </a:r>
            <a:r>
              <a:rPr lang="fr-FR" dirty="0"/>
              <a:t>: </a:t>
            </a:r>
            <a:r>
              <a:rPr lang="en-US" dirty="0"/>
              <a:t>that represents the </a:t>
            </a:r>
            <a:r>
              <a:rPr lang="en-US" dirty="0" err="1"/>
              <a:t>Unlynx</a:t>
            </a:r>
            <a:r>
              <a:rPr lang="en-US" dirty="0"/>
              <a:t> system with the exact same threat model as </a:t>
            </a:r>
            <a:r>
              <a:rPr lang="en-US" dirty="0" err="1"/>
              <a:t>Prio</a:t>
            </a:r>
            <a:endParaRPr lang="en-US" dirty="0"/>
          </a:p>
          <a:p>
            <a:pPr lvl="1"/>
            <a:r>
              <a:rPr lang="en-US" dirty="0" err="1"/>
              <a:t>Unlynx</a:t>
            </a:r>
            <a:r>
              <a:rPr lang="en-US" dirty="0"/>
              <a:t> with threat model presented previously</a:t>
            </a:r>
          </a:p>
          <a:p>
            <a:pPr lvl="1"/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trusted</a:t>
            </a:r>
            <a:r>
              <a:rPr lang="fr-FR" dirty="0"/>
              <a:t> </a:t>
            </a:r>
            <a:r>
              <a:rPr lang="fr-FR" dirty="0" err="1"/>
              <a:t>Unlynx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prove</a:t>
            </a:r>
            <a:r>
              <a:rPr lang="fr-FR" dirty="0"/>
              <a:t> to one server.</a:t>
            </a:r>
          </a:p>
          <a:p>
            <a:endParaRPr lang="fr-FR" dirty="0"/>
          </a:p>
          <a:p>
            <a:r>
              <a:rPr lang="fr-FR" dirty="0" err="1"/>
              <a:t>Also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Unlynx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DP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value.</a:t>
            </a:r>
          </a:p>
          <a:p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to compare </a:t>
            </a:r>
            <a:r>
              <a:rPr lang="fr-FR" dirty="0" err="1"/>
              <a:t>Prio</a:t>
            </a:r>
            <a:r>
              <a:rPr lang="fr-FR" dirty="0"/>
              <a:t> and </a:t>
            </a:r>
            <a:r>
              <a:rPr lang="fr-FR" dirty="0" err="1"/>
              <a:t>Unlynx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exact </a:t>
            </a:r>
            <a:r>
              <a:rPr lang="fr-FR" dirty="0" err="1"/>
              <a:t>same</a:t>
            </a:r>
            <a:r>
              <a:rPr lang="fr-FR" dirty="0"/>
              <a:t> settings.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25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C41CE-95AE-4858-ABC6-71E25B30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data providers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B4C88E7-453D-4CFD-B130-82470D596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604"/>
            <a:ext cx="5481113" cy="548111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/>
              <p:nvPr/>
            </p:nvSpPr>
            <p:spPr>
              <a:xfrm>
                <a:off x="5781822" y="1392701"/>
                <a:ext cx="641017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Prio : 64 bits inputs, </a:t>
                </a:r>
                <a:r>
                  <a:rPr lang="fr-FR" sz="2000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5.</a:t>
                </a:r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Initialisation </a:t>
                </a:r>
                <a:r>
                  <a:rPr lang="fr-FR" sz="2000" dirty="0" err="1"/>
                  <a:t>negligible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Unlynx</a:t>
                </a:r>
                <a:r>
                  <a:rPr lang="fr-FR" sz="2000" dirty="0"/>
                  <a:t> DP proof </a:t>
                </a:r>
                <a:r>
                  <a:rPr lang="fr-FR" sz="2000" dirty="0" err="1"/>
                  <a:t>creation</a:t>
                </a:r>
                <a:r>
                  <a:rPr lang="fr-FR" sz="2000" dirty="0"/>
                  <a:t> 5 times </a:t>
                </a:r>
                <a:r>
                  <a:rPr lang="fr-FR" sz="2000" dirty="0" err="1"/>
                  <a:t>higher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trusted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Unlynx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data providers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Aggregation</a:t>
                </a:r>
                <a:r>
                  <a:rPr lang="fr-FR" sz="2000" dirty="0"/>
                  <a:t>, key switch do not change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trusted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unlynx</a:t>
                </a:r>
                <a:r>
                  <a:rPr lang="fr-FR" sz="2000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DPs.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33FC37D-9DC1-4C69-AC03-B83B233E7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22" y="1392701"/>
                <a:ext cx="6410178" cy="4093428"/>
              </a:xfrm>
              <a:prstGeom prst="rect">
                <a:avLst/>
              </a:prstGeom>
              <a:blipFill>
                <a:blip r:embed="rId3"/>
                <a:stretch>
                  <a:fillRect l="-951" t="-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F1E2D849-BCFA-43B4-BE71-5A8A09D7AA99}"/>
              </a:ext>
            </a:extLst>
          </p:cNvPr>
          <p:cNvSpPr txBox="1"/>
          <p:nvPr/>
        </p:nvSpPr>
        <p:spPr>
          <a:xfrm>
            <a:off x="5781822" y="5739618"/>
            <a:ext cx="629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Test </a:t>
            </a:r>
            <a:r>
              <a:rPr lang="fr-FR" sz="1200" dirty="0" err="1"/>
              <a:t>ran</a:t>
            </a:r>
            <a:r>
              <a:rPr lang="fr-FR" sz="1200" dirty="0"/>
              <a:t> on VMWare, Ubuntu64 bits v17.10, 6.1 GB RAM, 2 </a:t>
            </a:r>
            <a:r>
              <a:rPr lang="fr-FR" sz="1200" dirty="0" err="1"/>
              <a:t>cores</a:t>
            </a:r>
            <a:r>
              <a:rPr lang="fr-FR" sz="1200" dirty="0"/>
              <a:t> Intel I5-4590 @3.3Ghz.</a:t>
            </a:r>
          </a:p>
        </p:txBody>
      </p:sp>
    </p:spTree>
    <p:extLst>
      <p:ext uri="{BB962C8B-B14F-4D97-AF65-F5344CB8AC3E}">
        <p14:creationId xmlns:p14="http://schemas.microsoft.com/office/powerpoint/2010/main" val="41279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²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85A3B3C-CBAE-429E-B87D-98CEE3B2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39" y="-811003"/>
            <a:ext cx="7901121" cy="79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1A9E2-F508-409E-A8B0-DE5E1384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Scaling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number</a:t>
            </a:r>
            <a:r>
              <a:rPr lang="fr-FR" sz="4500" b="0" dirty="0"/>
              <a:t> of servers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F7E7B18-109F-4342-80AE-B18F5F61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050"/>
            <a:ext cx="5416062" cy="54160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/>
              <p:nvPr/>
            </p:nvSpPr>
            <p:spPr>
              <a:xfrm>
                <a:off x="5669281" y="916902"/>
                <a:ext cx="6410178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Prio : 64 bits inputs, </a:t>
                </a:r>
                <a:r>
                  <a:rPr lang="fr-FR" sz="2000" dirty="0" err="1"/>
                  <a:t>Unlynx</a:t>
                </a:r>
                <a:r>
                  <a:rPr lang="fr-FR" sz="2000" dirty="0"/>
                  <a:t>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0,16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.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data providers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to 10. Data are </a:t>
                </a:r>
                <a:r>
                  <a:rPr lang="fr-FR" sz="2000" dirty="0" err="1"/>
                  <a:t>assumed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be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evenly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distributed</a:t>
                </a:r>
                <a:r>
                  <a:rPr lang="fr-FR" sz="2000" dirty="0"/>
                  <a:t>.</a:t>
                </a:r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Initialisation </a:t>
                </a:r>
                <a:r>
                  <a:rPr lang="fr-FR" sz="2000" dirty="0" err="1"/>
                  <a:t>negligible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Trusted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Unlynx</a:t>
                </a:r>
                <a:r>
                  <a:rPr lang="fr-FR" sz="2000" dirty="0"/>
                  <a:t> DP proof stable, </a:t>
                </a:r>
                <a:r>
                  <a:rPr lang="fr-FR" sz="2000" dirty="0" err="1"/>
                  <a:t>Unlynx’s</a:t>
                </a:r>
                <a:r>
                  <a:rPr lang="fr-FR" sz="2000" dirty="0"/>
                  <a:t> one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Verification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dirty="0" err="1"/>
                  <a:t>Prio</a:t>
                </a:r>
                <a:r>
                  <a:rPr lang="fr-FR" sz="2000" dirty="0"/>
                  <a:t>. </a:t>
                </a:r>
                <a:r>
                  <a:rPr lang="fr-FR" sz="2000" dirty="0" err="1"/>
                  <a:t>Decreases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for </a:t>
                </a:r>
                <a:r>
                  <a:rPr lang="fr-FR" sz="2000" dirty="0" err="1"/>
                  <a:t>trusted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Unlynx</a:t>
                </a:r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Key Switch </a:t>
                </a:r>
                <a:r>
                  <a:rPr lang="fr-FR" sz="2000" dirty="0" err="1"/>
                  <a:t>grows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little</a:t>
                </a:r>
                <a:r>
                  <a:rPr lang="fr-FR" sz="2000" dirty="0"/>
                  <a:t> more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, </a:t>
                </a:r>
                <a:r>
                  <a:rPr lang="fr-FR" sz="2000" dirty="0" err="1"/>
                  <a:t>Aggregation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shares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faster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ciphers</a:t>
                </a:r>
                <a:r>
                  <a:rPr lang="fr-FR" sz="2000" dirty="0"/>
                  <a:t>.</a:t>
                </a:r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 err="1"/>
                  <a:t>Overall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trusted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unlynx</a:t>
                </a:r>
                <a:r>
                  <a:rPr lang="fr-FR" sz="2000" dirty="0"/>
                  <a:t> </a:t>
                </a:r>
                <a:r>
                  <a:rPr lang="fr-FR" sz="2000" dirty="0" err="1"/>
                  <a:t>outperfomrs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both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protocols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growing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Server. </a:t>
                </a:r>
                <a:r>
                  <a:rPr lang="fr-FR" sz="2000" dirty="0" err="1"/>
                  <a:t>With</a:t>
                </a:r>
                <a:r>
                  <a:rPr lang="fr-FR" sz="2000" dirty="0"/>
                  <a:t> large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server </a:t>
                </a:r>
                <a:r>
                  <a:rPr lang="fr-FR" sz="2000" dirty="0" err="1"/>
                  <a:t>Prio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outperformed</a:t>
                </a:r>
                <a:r>
                  <a:rPr lang="fr-FR" sz="2000" dirty="0"/>
                  <a:t> by </a:t>
                </a:r>
                <a:r>
                  <a:rPr lang="fr-FR" sz="2000" dirty="0" err="1"/>
                  <a:t>Unlynx</a:t>
                </a:r>
                <a:r>
                  <a:rPr lang="fr-F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A92D7F-DBC2-4ECC-A22E-B2CB5559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1" y="916902"/>
                <a:ext cx="6410178" cy="5016758"/>
              </a:xfrm>
              <a:prstGeom prst="rect">
                <a:avLst/>
              </a:prstGeom>
              <a:blipFill>
                <a:blip r:embed="rId3"/>
                <a:stretch>
                  <a:fillRect l="-951" t="-486" r="-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34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B4EE-9EDF-4012-9EDC-000B5D766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30F78-8DFE-40C8-ACF4-059105BD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C64584-7FBC-493B-B61F-0F523DD1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28" y="-736194"/>
            <a:ext cx="7911744" cy="7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Conclusion &amp; Future </a:t>
            </a:r>
            <a:r>
              <a:rPr lang="fr-FR" sz="4500" b="0" dirty="0" err="1"/>
              <a:t>work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1F732-BBC4-4E1D-9292-6428994E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settings, </a:t>
            </a:r>
            <a:r>
              <a:rPr lang="fr-FR" dirty="0" err="1"/>
              <a:t>trusted</a:t>
            </a:r>
            <a:r>
              <a:rPr lang="fr-FR" dirty="0"/>
              <a:t> </a:t>
            </a:r>
            <a:r>
              <a:rPr lang="fr-FR" dirty="0" err="1"/>
              <a:t>Unlynx</a:t>
            </a:r>
            <a:r>
              <a:rPr lang="fr-FR" dirty="0"/>
              <a:t> </a:t>
            </a:r>
            <a:r>
              <a:rPr lang="fr-FR" dirty="0" err="1"/>
              <a:t>outperforms</a:t>
            </a:r>
            <a:r>
              <a:rPr lang="fr-FR" dirty="0"/>
              <a:t> </a:t>
            </a:r>
            <a:r>
              <a:rPr lang="fr-FR" dirty="0" err="1"/>
              <a:t>Prio</a:t>
            </a:r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we</a:t>
            </a:r>
            <a:r>
              <a:rPr lang="fr-FR" dirty="0"/>
              <a:t> do not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settings for </a:t>
            </a:r>
            <a:r>
              <a:rPr lang="fr-FR" dirty="0" err="1"/>
              <a:t>Unlynx</a:t>
            </a:r>
            <a:endParaRPr lang="fr-FR" dirty="0"/>
          </a:p>
          <a:p>
            <a:r>
              <a:rPr lang="fr-FR" dirty="0"/>
              <a:t>Solutions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Unlynx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Do the </a:t>
            </a:r>
            <a:r>
              <a:rPr lang="fr-FR" dirty="0" err="1"/>
              <a:t>verification</a:t>
            </a:r>
            <a:r>
              <a:rPr lang="fr-FR" dirty="0"/>
              <a:t> offline, </a:t>
            </a:r>
            <a:r>
              <a:rPr lang="fr-FR" dirty="0" err="1"/>
              <a:t>reject</a:t>
            </a:r>
            <a:r>
              <a:rPr lang="fr-FR" dirty="0"/>
              <a:t> if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data do not </a:t>
            </a:r>
            <a:r>
              <a:rPr lang="fr-FR" dirty="0" err="1"/>
              <a:t>pass</a:t>
            </a:r>
            <a:r>
              <a:rPr lang="fr-FR" dirty="0"/>
              <a:t> the test</a:t>
            </a:r>
          </a:p>
          <a:p>
            <a:pPr lvl="1"/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server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validate</a:t>
            </a:r>
            <a:r>
              <a:rPr lang="fr-FR" dirty="0"/>
              <a:t> the input</a:t>
            </a:r>
          </a:p>
          <a:p>
            <a:pPr lvl="1"/>
            <a:r>
              <a:rPr lang="fr-FR" dirty="0"/>
              <a:t>Change the signature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collectivelly</a:t>
            </a:r>
            <a:r>
              <a:rPr lang="fr-FR" dirty="0"/>
              <a:t> </a:t>
            </a:r>
            <a:r>
              <a:rPr lang="fr-FR" dirty="0" err="1"/>
              <a:t>construct</a:t>
            </a:r>
            <a:r>
              <a:rPr lang="fr-FR" dirty="0"/>
              <a:t> signatures.</a:t>
            </a:r>
          </a:p>
          <a:p>
            <a:r>
              <a:rPr lang="fr-FR" dirty="0"/>
              <a:t>Or:</a:t>
            </a:r>
          </a:p>
          <a:p>
            <a:pPr lvl="1"/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Prio’s</a:t>
            </a:r>
            <a:r>
              <a:rPr lang="fr-FR" dirty="0"/>
              <a:t> SNIP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ciphertexts</a:t>
            </a:r>
            <a:endParaRPr lang="fr-FR" dirty="0"/>
          </a:p>
          <a:p>
            <a:pPr lvl="1"/>
            <a:r>
              <a:rPr lang="en-US" dirty="0"/>
              <a:t>Servers could potentially publish the share of a ciphertext, so keep the </a:t>
            </a:r>
            <a:r>
              <a:rPr lang="en-US" dirty="0" err="1"/>
              <a:t>Anytrust</a:t>
            </a:r>
            <a:r>
              <a:rPr lang="en-US" dirty="0"/>
              <a:t> setting</a:t>
            </a:r>
          </a:p>
          <a:p>
            <a:pPr lvl="1"/>
            <a:r>
              <a:rPr lang="en-US" dirty="0"/>
              <a:t>This allows extension of classical aggregation functions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9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CBE28-9494-4636-A7AE-7FC94E7B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dirty="0" err="1"/>
              <a:t>Thank</a:t>
            </a:r>
            <a:r>
              <a:rPr lang="fr-FR" sz="4500" dirty="0"/>
              <a:t> </a:t>
            </a:r>
            <a:r>
              <a:rPr lang="fr-FR" sz="4500" dirty="0" err="1"/>
              <a:t>you</a:t>
            </a:r>
            <a:r>
              <a:rPr lang="fr-FR" sz="4500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3C659-F6E3-4ABD-9DD7-A65CA222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3500" dirty="0"/>
          </a:p>
          <a:p>
            <a:pPr marL="0" indent="0" algn="ctr">
              <a:buNone/>
            </a:pPr>
            <a:r>
              <a:rPr lang="fr-FR" sz="3500" dirty="0" err="1"/>
              <a:t>Any</a:t>
            </a:r>
            <a:r>
              <a:rPr lang="fr-FR" sz="3500" dirty="0"/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193045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06760-BD50-49AB-A1C8-FBEBE61B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on MPC </a:t>
            </a:r>
            <a:r>
              <a:rPr lang="fr-FR" sz="4000" b="0" dirty="0" err="1"/>
              <a:t>beaver</a:t>
            </a:r>
            <a:r>
              <a:rPr lang="fr-FR" sz="4000" b="0" dirty="0"/>
              <a:t> triple.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MPC triple, </a:t>
                </a:r>
                <a14:m>
                  <m:oMath xmlns:m="http://schemas.openxmlformats.org/officeDocument/2006/math"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200" dirty="0" err="1"/>
                  <a:t>shared</a:t>
                </a:r>
                <a:r>
                  <a:rPr lang="fr-FR" altLang="fr-FR" sz="2200" dirty="0"/>
                  <a:t> </a:t>
                </a:r>
                <a:r>
                  <a:rPr lang="fr-FR" altLang="fr-FR" sz="2200" dirty="0" err="1"/>
                  <a:t>into</a:t>
                </a:r>
                <a:r>
                  <a:rPr lang="fr-FR" altLang="fr-FR" sz="2200" dirty="0"/>
                  <a:t> </a:t>
                </a:r>
                <a:r>
                  <a:rPr lang="fr-FR" altLang="fr-FR" sz="2200" i="1" dirty="0"/>
                  <a:t>m </a:t>
                </a:r>
                <a:r>
                  <a:rPr lang="fr-FR" altLang="fr-FR" sz="2200" dirty="0" err="1"/>
                  <a:t>shares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fr-FR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fr-FR" alt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2200" i="1" dirty="0"/>
                  <a:t>; </a:t>
                </a:r>
                <a:r>
                  <a:rPr lang="fr-FR" altLang="fr-FR" sz="2200" dirty="0"/>
                  <a:t>each </a:t>
                </a:r>
                <a:r>
                  <a:rPr lang="fr-FR" altLang="fr-FR" sz="2200" dirty="0" err="1"/>
                  <a:t>compute</a:t>
                </a:r>
                <a:r>
                  <a:rPr lang="fr-FR" altLang="fr-FR" sz="2200" dirty="0"/>
                  <a:t> : </a:t>
                </a:r>
                <a:endParaRPr lang="fr-FR" altLang="fr-FR" sz="22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1900" dirty="0"/>
              </a:p>
              <a:p>
                <a:pPr marL="358792" lvl="1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19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/>
                  <a:t>Broadcast </a:t>
                </a:r>
                <a:r>
                  <a:rPr lang="fr-FR" altLang="fr-FR" sz="2200" dirty="0" err="1"/>
                  <a:t>these</a:t>
                </a:r>
                <a:r>
                  <a:rPr lang="fr-FR" altLang="fr-FR" sz="2200" dirty="0"/>
                  <a:t> to </a:t>
                </a:r>
                <a:r>
                  <a:rPr lang="fr-FR" altLang="fr-FR" sz="2200" dirty="0" err="1"/>
                  <a:t>reconstruct</a:t>
                </a:r>
                <a:r>
                  <a:rPr lang="fr-FR" altLang="fr-FR" sz="2200" dirty="0"/>
                  <a:t>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altLang="fr-FR" sz="2200" dirty="0"/>
                  <a:t> &amp;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altLang="fr-FR" sz="2200" dirty="0"/>
                  <a:t>.</a:t>
                </a:r>
              </a:p>
              <a:p>
                <a:pPr marL="0" indent="0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2200" dirty="0"/>
              </a:p>
              <a:p>
                <a:pPr marL="332406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200" dirty="0" err="1"/>
                  <a:t>Calculate</a:t>
                </a:r>
                <a:endParaRPr lang="fr-FR" altLang="fr-FR" sz="2200" dirty="0"/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altLang="fr-FR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1900" dirty="0"/>
                  <a:t>  </a:t>
                </a: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fr-FR" sz="1900" i="1" dirty="0">
                  <a:latin typeface="Cambria Math" panose="02040503050406030204" pitchFamily="18" charset="0"/>
                </a:endParaRPr>
              </a:p>
              <a:p>
                <a:pPr marL="701692" lvl="1" indent="-342900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fr-FR" altLang="fr-FR" sz="19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fr-FR" altLang="fr-FR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1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9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FCB5D60-247F-4E8B-A61B-500433781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3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1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E32C5-5B83-4422-A746-98AED7F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Proof of </a:t>
            </a:r>
            <a:r>
              <a:rPr lang="fr-FR" sz="4500" b="0" dirty="0" err="1"/>
              <a:t>equality</a:t>
            </a:r>
            <a:r>
              <a:rPr lang="fr-FR" sz="4500" b="0" dirty="0"/>
              <a:t> for Input Range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9FF51-F18B-4B62-8805-A3A4A340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58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0109C-65E0-4536-AA5F-13BDBD93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Goals of the </a:t>
            </a:r>
            <a:r>
              <a:rPr lang="fr-FR" sz="4500" b="0" dirty="0" err="1"/>
              <a:t>project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47D12-64DF-490E-BD59-A0E11619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 dirty="0" err="1"/>
              <a:t>Implement</a:t>
            </a:r>
            <a:r>
              <a:rPr lang="fr-FR" sz="2600" dirty="0"/>
              <a:t> a multi-party computation (MPC) system (</a:t>
            </a:r>
            <a:r>
              <a:rPr lang="fr-FR" sz="2600" dirty="0" err="1"/>
              <a:t>Prio</a:t>
            </a:r>
            <a:r>
              <a:rPr lang="fr-FR" sz="2600" dirty="0"/>
              <a:t> </a:t>
            </a:r>
            <a:r>
              <a:rPr lang="fr-FR" sz="2200" dirty="0"/>
              <a:t>[1] </a:t>
            </a:r>
            <a:r>
              <a:rPr lang="fr-FR" sz="2600" dirty="0"/>
              <a:t>) </a:t>
            </a:r>
            <a:r>
              <a:rPr lang="fr-FR" sz="2600" dirty="0" err="1"/>
              <a:t>into</a:t>
            </a:r>
            <a:r>
              <a:rPr lang="fr-FR" sz="2600" dirty="0"/>
              <a:t> </a:t>
            </a:r>
            <a:r>
              <a:rPr lang="fr-FR" sz="2600" dirty="0" err="1"/>
              <a:t>Unlynx’s</a:t>
            </a:r>
            <a:r>
              <a:rPr lang="fr-FR" sz="2600" dirty="0"/>
              <a:t> </a:t>
            </a:r>
            <a:r>
              <a:rPr lang="fr-FR" sz="2200" dirty="0"/>
              <a:t>[2] </a:t>
            </a:r>
            <a:r>
              <a:rPr lang="fr-FR" sz="2600" dirty="0" err="1"/>
              <a:t>framework</a:t>
            </a:r>
            <a:endParaRPr lang="fr-FR" sz="2600" dirty="0"/>
          </a:p>
          <a:p>
            <a:endParaRPr lang="fr-FR" sz="2600" dirty="0"/>
          </a:p>
          <a:p>
            <a:r>
              <a:rPr lang="fr-FR" sz="2600" dirty="0"/>
              <a:t>Design and </a:t>
            </a:r>
            <a:r>
              <a:rPr lang="fr-FR" sz="2600" dirty="0" err="1"/>
              <a:t>implement</a:t>
            </a:r>
            <a:r>
              <a:rPr lang="fr-FR" sz="2600" dirty="0"/>
              <a:t> an input validation </a:t>
            </a:r>
            <a:r>
              <a:rPr lang="fr-FR" sz="2600" dirty="0" err="1"/>
              <a:t>algorithm</a:t>
            </a:r>
            <a:r>
              <a:rPr lang="fr-FR" sz="2600" dirty="0"/>
              <a:t> for </a:t>
            </a:r>
            <a:r>
              <a:rPr lang="fr-FR" sz="2600" dirty="0" err="1"/>
              <a:t>Unlynx</a:t>
            </a:r>
            <a:r>
              <a:rPr lang="fr-FR" sz="2600" dirty="0"/>
              <a:t>.</a:t>
            </a:r>
          </a:p>
          <a:p>
            <a:endParaRPr lang="fr-FR" sz="2600" dirty="0"/>
          </a:p>
          <a:p>
            <a:r>
              <a:rPr lang="fr-FR" sz="2600" dirty="0"/>
              <a:t>Compare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the least </a:t>
            </a:r>
            <a:r>
              <a:rPr lang="fr-FR" sz="2600" dirty="0" err="1"/>
              <a:t>significant</a:t>
            </a:r>
            <a:r>
              <a:rPr lang="fr-FR" sz="2600" dirty="0"/>
              <a:t> </a:t>
            </a:r>
            <a:r>
              <a:rPr lang="fr-FR" sz="2600" dirty="0" err="1"/>
              <a:t>differences</a:t>
            </a:r>
            <a:r>
              <a:rPr lang="fr-FR" sz="2600" dirty="0"/>
              <a:t> in settings/model</a:t>
            </a:r>
          </a:p>
          <a:p>
            <a:endParaRPr lang="fr-FR" sz="2600" dirty="0"/>
          </a:p>
          <a:p>
            <a:r>
              <a:rPr lang="fr-FR" sz="2600" dirty="0" err="1"/>
              <a:t>Discuss</a:t>
            </a:r>
            <a:r>
              <a:rPr lang="fr-FR" sz="2600" dirty="0"/>
              <a:t> the guidelines to </a:t>
            </a:r>
            <a:r>
              <a:rPr lang="fr-FR" sz="2600" dirty="0" err="1"/>
              <a:t>create</a:t>
            </a:r>
            <a:r>
              <a:rPr lang="fr-FR" sz="2600" dirty="0"/>
              <a:t> a </a:t>
            </a:r>
            <a:r>
              <a:rPr lang="fr-FR" sz="2600" dirty="0" err="1"/>
              <a:t>privacy-preserving</a:t>
            </a:r>
            <a:r>
              <a:rPr lang="fr-FR" sz="2600" dirty="0"/>
              <a:t> data sharing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allying</a:t>
            </a:r>
            <a:r>
              <a:rPr lang="fr-FR" sz="2600" dirty="0"/>
              <a:t>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advantages</a:t>
            </a:r>
            <a:endParaRPr lang="fr-FR" sz="2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F7DAE8-03F5-4A2A-9D3D-23830E11CFC3}"/>
              </a:ext>
            </a:extLst>
          </p:cNvPr>
          <p:cNvSpPr txBox="1"/>
          <p:nvPr/>
        </p:nvSpPr>
        <p:spPr>
          <a:xfrm>
            <a:off x="114104" y="5519940"/>
            <a:ext cx="1194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[1]  </a:t>
            </a:r>
            <a:r>
              <a:rPr lang="fr-FR" altLang="fr-FR" sz="1200" dirty="0">
                <a:solidFill>
                  <a:srgbClr val="000000"/>
                </a:solidFill>
              </a:rPr>
              <a:t>H. Corrigan-Gibbs &amp; D. </a:t>
            </a:r>
            <a:r>
              <a:rPr lang="fr-FR" altLang="fr-FR" sz="1200" dirty="0" err="1">
                <a:solidFill>
                  <a:srgbClr val="000000"/>
                </a:solidFill>
              </a:rPr>
              <a:t>Boneh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Prio</a:t>
            </a:r>
            <a:r>
              <a:rPr lang="fr-FR" altLang="fr-FR" sz="1200" dirty="0">
                <a:solidFill>
                  <a:srgbClr val="000000"/>
                </a:solidFill>
              </a:rPr>
              <a:t>: </a:t>
            </a:r>
            <a:r>
              <a:rPr lang="fr-FR" altLang="fr-FR" sz="1200" dirty="0" err="1">
                <a:solidFill>
                  <a:srgbClr val="000000"/>
                </a:solidFill>
              </a:rPr>
              <a:t>Private</a:t>
            </a:r>
            <a:r>
              <a:rPr lang="fr-FR" altLang="fr-FR" sz="1200" dirty="0">
                <a:solidFill>
                  <a:srgbClr val="000000"/>
                </a:solidFill>
              </a:rPr>
              <a:t>, </a:t>
            </a:r>
            <a:r>
              <a:rPr lang="fr-FR" altLang="fr-FR" sz="1200" dirty="0" err="1">
                <a:solidFill>
                  <a:srgbClr val="000000"/>
                </a:solidFill>
              </a:rPr>
              <a:t>Robust</a:t>
            </a:r>
            <a:r>
              <a:rPr lang="fr-FR" altLang="fr-FR" sz="1200" dirty="0">
                <a:solidFill>
                  <a:srgbClr val="000000"/>
                </a:solidFill>
              </a:rPr>
              <a:t>, and Scalable Computation of </a:t>
            </a:r>
            <a:r>
              <a:rPr lang="fr-FR" altLang="fr-FR" sz="1200" dirty="0" err="1">
                <a:solidFill>
                  <a:srgbClr val="000000"/>
                </a:solidFill>
              </a:rPr>
              <a:t>Aggregate</a:t>
            </a:r>
            <a:r>
              <a:rPr lang="fr-FR" altLang="fr-FR" sz="1200" dirty="0">
                <a:solidFill>
                  <a:srgbClr val="000000"/>
                </a:solidFill>
              </a:rPr>
              <a:t> </a:t>
            </a:r>
            <a:r>
              <a:rPr lang="fr-FR" altLang="fr-FR" sz="1200" dirty="0" err="1">
                <a:solidFill>
                  <a:srgbClr val="000000"/>
                </a:solidFill>
              </a:rPr>
              <a:t>Statistics</a:t>
            </a:r>
            <a:r>
              <a:rPr lang="fr-FR" altLang="fr-FR" sz="1200" dirty="0">
                <a:solidFill>
                  <a:srgbClr val="000000"/>
                </a:solidFill>
              </a:rPr>
              <a:t>.</a:t>
            </a:r>
            <a:r>
              <a:rPr lang="fr-FR" altLang="fr-FR" sz="1200" dirty="0"/>
              <a:t> </a:t>
            </a:r>
            <a:r>
              <a:rPr lang="fr-FR" altLang="fr-FR" sz="1200" dirty="0">
                <a:solidFill>
                  <a:srgbClr val="000000"/>
                </a:solidFill>
              </a:rPr>
              <a:t>Stanford </a:t>
            </a:r>
            <a:r>
              <a:rPr lang="fr-FR" altLang="fr-FR" sz="1200" dirty="0" err="1">
                <a:solidFill>
                  <a:srgbClr val="000000"/>
                </a:solidFill>
              </a:rPr>
              <a:t>University</a:t>
            </a:r>
            <a:endParaRPr lang="fr-FR" altLang="fr-FR" sz="1200" dirty="0">
              <a:solidFill>
                <a:srgbClr val="000000"/>
              </a:solidFill>
            </a:endParaRPr>
          </a:p>
          <a:p>
            <a:r>
              <a:rPr lang="fr-FR" altLang="fr-FR" sz="1200" dirty="0">
                <a:solidFill>
                  <a:srgbClr val="000000"/>
                </a:solidFill>
              </a:rPr>
              <a:t>[2] D. </a:t>
            </a:r>
            <a:r>
              <a:rPr lang="fr-FR" altLang="fr-FR" sz="1200" dirty="0" err="1">
                <a:solidFill>
                  <a:srgbClr val="000000"/>
                </a:solidFill>
              </a:rPr>
              <a:t>Froelicher</a:t>
            </a:r>
            <a:r>
              <a:rPr lang="fr-FR" altLang="fr-FR" sz="1200" dirty="0">
                <a:solidFill>
                  <a:srgbClr val="000000"/>
                </a:solidFill>
              </a:rPr>
              <a:t>, P. </a:t>
            </a:r>
            <a:r>
              <a:rPr lang="fr-FR" altLang="fr-FR" sz="1200" dirty="0" err="1">
                <a:solidFill>
                  <a:srgbClr val="000000"/>
                </a:solidFill>
              </a:rPr>
              <a:t>Egger</a:t>
            </a:r>
            <a:r>
              <a:rPr lang="fr-FR" altLang="fr-FR" sz="1200" dirty="0">
                <a:solidFill>
                  <a:srgbClr val="000000"/>
                </a:solidFill>
              </a:rPr>
              <a:t>, J.S Sousa, J.L </a:t>
            </a:r>
            <a:r>
              <a:rPr lang="fr-FR" altLang="fr-FR" sz="1200" dirty="0" err="1">
                <a:solidFill>
                  <a:srgbClr val="000000"/>
                </a:solidFill>
              </a:rPr>
              <a:t>Raisaro</a:t>
            </a:r>
            <a:r>
              <a:rPr lang="fr-FR" altLang="fr-FR" sz="1200" dirty="0">
                <a:solidFill>
                  <a:srgbClr val="000000"/>
                </a:solidFill>
              </a:rPr>
              <a:t>, Z. Huang, C. Mouchet, B. Ford &amp; J.P </a:t>
            </a:r>
            <a:r>
              <a:rPr lang="fr-FR" altLang="fr-FR" sz="1200" dirty="0" err="1">
                <a:solidFill>
                  <a:srgbClr val="000000"/>
                </a:solidFill>
              </a:rPr>
              <a:t>Hubaux</a:t>
            </a:r>
            <a:r>
              <a:rPr lang="fr-FR" altLang="fr-FR" sz="1200" dirty="0">
                <a:solidFill>
                  <a:srgbClr val="000000"/>
                </a:solidFill>
              </a:rPr>
              <a:t>. </a:t>
            </a:r>
            <a:r>
              <a:rPr lang="fr-FR" altLang="fr-FR" sz="1200" dirty="0" err="1">
                <a:solidFill>
                  <a:srgbClr val="000000"/>
                </a:solidFill>
              </a:rPr>
              <a:t>UnLynx</a:t>
            </a:r>
            <a:r>
              <a:rPr lang="fr-FR" altLang="fr-FR" sz="1200" dirty="0">
                <a:solidFill>
                  <a:srgbClr val="000000"/>
                </a:solidFill>
              </a:rPr>
              <a:t>: A </a:t>
            </a:r>
            <a:r>
              <a:rPr lang="fr-FR" altLang="fr-FR" sz="1200" dirty="0" err="1">
                <a:solidFill>
                  <a:srgbClr val="000000"/>
                </a:solidFill>
              </a:rPr>
              <a:t>Decentralized</a:t>
            </a:r>
            <a:r>
              <a:rPr lang="fr-FR" altLang="fr-FR" sz="1200" dirty="0">
                <a:solidFill>
                  <a:srgbClr val="000000"/>
                </a:solidFill>
              </a:rPr>
              <a:t> System for </a:t>
            </a:r>
            <a:r>
              <a:rPr lang="fr-FR" altLang="fr-FR" sz="1200" dirty="0" err="1">
                <a:solidFill>
                  <a:srgbClr val="000000"/>
                </a:solidFill>
              </a:rPr>
              <a:t>Privacy-Conscious</a:t>
            </a:r>
            <a:r>
              <a:rPr lang="fr-FR" altLang="fr-FR" sz="1200" dirty="0">
                <a:solidFill>
                  <a:srgbClr val="000000"/>
                </a:solidFill>
              </a:rPr>
              <a:t> Data </a:t>
            </a:r>
            <a:r>
              <a:rPr lang="fr-FR" altLang="fr-FR" sz="1200" dirty="0" err="1">
                <a:solidFill>
                  <a:srgbClr val="000000"/>
                </a:solidFill>
              </a:rPr>
              <a:t>Sharing.EPFL</a:t>
            </a:r>
            <a:endParaRPr lang="fr-FR" altLang="fr-FR" sz="1200" dirty="0"/>
          </a:p>
        </p:txBody>
      </p:sp>
    </p:spTree>
    <p:extLst>
      <p:ext uri="{BB962C8B-B14F-4D97-AF65-F5344CB8AC3E}">
        <p14:creationId xmlns:p14="http://schemas.microsoft.com/office/powerpoint/2010/main" val="3567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B3B0D-F140-46EE-BA68-55F5B94D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EC </a:t>
            </a:r>
            <a:r>
              <a:rPr lang="fr-FR" sz="4500" b="0" dirty="0" err="1"/>
              <a:t>pairing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A5BB9-26BB-4CA4-8D2A-A201B51C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37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B9FBC-5A7D-4EE5-B253-C4DBF439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content on AFE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8E326-1AE2-4F66-AA8B-121C8A98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15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AE22-F6A2-457B-B690-2761E8D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System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292-127B-49F2-9AEE-EEE9726C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Collective </a:t>
            </a:r>
            <a:r>
              <a:rPr lang="fr-FR" dirty="0" err="1"/>
              <a:t>authority</a:t>
            </a:r>
            <a:r>
              <a:rPr lang="fr-FR" dirty="0"/>
              <a:t> of </a:t>
            </a:r>
            <a:r>
              <a:rPr lang="fr-FR" i="1" dirty="0"/>
              <a:t>m</a:t>
            </a:r>
            <a:r>
              <a:rPr lang="fr-FR" dirty="0"/>
              <a:t> servers (CA), </a:t>
            </a:r>
            <a:r>
              <a:rPr lang="fr-FR" i="1" dirty="0"/>
              <a:t>n</a:t>
            </a:r>
            <a:r>
              <a:rPr lang="fr-FR" dirty="0"/>
              <a:t> data providers (DPs), </a:t>
            </a:r>
            <a:r>
              <a:rPr lang="fr-FR" dirty="0" err="1"/>
              <a:t>querier</a:t>
            </a:r>
            <a:r>
              <a:rPr lang="fr-FR" dirty="0"/>
              <a:t> for </a:t>
            </a:r>
            <a:r>
              <a:rPr lang="fr-FR" dirty="0" err="1"/>
              <a:t>Unlynx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Prio</a:t>
            </a:r>
            <a:r>
              <a:rPr lang="fr-FR" dirty="0"/>
              <a:t> uses the </a:t>
            </a:r>
            <a:r>
              <a:rPr lang="fr-FR" dirty="0" err="1"/>
              <a:t>same</a:t>
            </a:r>
            <a:r>
              <a:rPr lang="fr-FR" dirty="0"/>
              <a:t> system </a:t>
            </a:r>
            <a:r>
              <a:rPr lang="fr-FR" dirty="0" err="1"/>
              <a:t>except</a:t>
            </a:r>
            <a:r>
              <a:rPr lang="fr-FR" dirty="0"/>
              <a:t> data   </a:t>
            </a:r>
          </a:p>
          <a:p>
            <a:pPr marL="0" indent="0">
              <a:buNone/>
            </a:pPr>
            <a:r>
              <a:rPr lang="fr-FR" dirty="0"/>
              <a:t>    providers </a:t>
            </a:r>
            <a:r>
              <a:rPr lang="fr-FR" dirty="0" err="1"/>
              <a:t>hold</a:t>
            </a:r>
            <a:r>
              <a:rPr lang="fr-FR" dirty="0"/>
              <a:t> a single value.</a:t>
            </a:r>
          </a:p>
          <a:p>
            <a:endParaRPr lang="fr-FR" dirty="0"/>
          </a:p>
          <a:p>
            <a:r>
              <a:rPr lang="fr-FR" dirty="0"/>
              <a:t>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an </a:t>
            </a:r>
            <a:r>
              <a:rPr lang="fr-FR" dirty="0" err="1"/>
              <a:t>aggregation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function</a:t>
            </a:r>
            <a:r>
              <a:rPr lang="fr-FR" dirty="0"/>
              <a:t> over </a:t>
            </a:r>
            <a:r>
              <a:rPr lang="fr-FR" dirty="0" err="1"/>
              <a:t>private</a:t>
            </a:r>
            <a:r>
              <a:rPr lang="fr-FR" dirty="0"/>
              <a:t> datas</a:t>
            </a:r>
          </a:p>
          <a:p>
            <a:endParaRPr lang="fr-FR" dirty="0"/>
          </a:p>
          <a:p>
            <a:r>
              <a:rPr lang="fr-FR" dirty="0"/>
              <a:t>Lot of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/>
              <a:t>so</a:t>
            </a:r>
            <a:r>
              <a:rPr lang="fr-FR" dirty="0"/>
              <a:t> : MPC, </a:t>
            </a:r>
            <a:r>
              <a:rPr lang="fr-FR" dirty="0" err="1"/>
              <a:t>Homomorphic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encryption</a:t>
            </a:r>
            <a:r>
              <a:rPr lang="fr-FR" dirty="0"/>
              <a:t>, Distributed </a:t>
            </a:r>
            <a:r>
              <a:rPr lang="fr-FR" dirty="0" err="1"/>
              <a:t>systems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B3349-5E65-4D30-B1F4-173C326F4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50" y="1595602"/>
            <a:ext cx="5561050" cy="36239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8A2812-FAA3-4BEF-9C84-159240C3142D}"/>
              </a:ext>
            </a:extLst>
          </p:cNvPr>
          <p:cNvSpPr txBox="1"/>
          <p:nvPr/>
        </p:nvSpPr>
        <p:spPr>
          <a:xfrm>
            <a:off x="7568418" y="5090137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Collective </a:t>
            </a:r>
            <a:r>
              <a:rPr lang="fr-FR" i="1" dirty="0" err="1"/>
              <a:t>authority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m = 3 servers, and n = 10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85218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47BD6-6BEA-4D89-BB78-82312037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56" y="149578"/>
            <a:ext cx="10904257" cy="495300"/>
          </a:xfrm>
        </p:spPr>
        <p:txBody>
          <a:bodyPr/>
          <a:lstStyle/>
          <a:p>
            <a:r>
              <a:rPr lang="fr-FR" sz="4500" b="0" dirty="0" err="1"/>
              <a:t>Systems</a:t>
            </a:r>
            <a:r>
              <a:rPr lang="fr-FR" sz="4500" b="0" dirty="0"/>
              <a:t> </a:t>
            </a:r>
            <a:r>
              <a:rPr lang="fr-FR" sz="4500" b="0" dirty="0" err="1"/>
              <a:t>comparison</a:t>
            </a:r>
            <a:endParaRPr lang="fr-FR" sz="45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EE106FB-3488-4E57-9EFC-71A2E725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best solution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a combination of </a:t>
            </a:r>
            <a:r>
              <a:rPr lang="fr-FR" dirty="0" err="1"/>
              <a:t>those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840A714-8C18-430F-824F-08913E52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84242"/>
              </p:ext>
            </p:extLst>
          </p:nvPr>
        </p:nvGraphicFramePr>
        <p:xfrm>
          <a:off x="-7816" y="1323940"/>
          <a:ext cx="12192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765">
                  <a:extLst>
                    <a:ext uri="{9D8B030D-6E8A-4147-A177-3AD203B41FA5}">
                      <a16:colId xmlns:a16="http://schemas.microsoft.com/office/drawing/2014/main" val="3207480340"/>
                    </a:ext>
                  </a:extLst>
                </a:gridCol>
                <a:gridCol w="6108235">
                  <a:extLst>
                    <a:ext uri="{9D8B030D-6E8A-4147-A177-3AD203B41FA5}">
                      <a16:colId xmlns:a16="http://schemas.microsoft.com/office/drawing/2014/main" val="2167722997"/>
                    </a:ext>
                  </a:extLst>
                </a:gridCol>
              </a:tblGrid>
              <a:tr h="327900"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Unlynx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 dirty="0" err="1"/>
                        <a:t>Prio</a:t>
                      </a:r>
                      <a:endParaRPr lang="fr-F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787"/>
                  </a:ext>
                </a:extLst>
              </a:tr>
              <a:tr h="4205671"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Answer</a:t>
                      </a:r>
                      <a:r>
                        <a:rPr lang="fr-FR" sz="1700" dirty="0"/>
                        <a:t> a </a:t>
                      </a:r>
                      <a:r>
                        <a:rPr lang="fr-FR" sz="1700" dirty="0" err="1"/>
                        <a:t>query</a:t>
                      </a:r>
                      <a:r>
                        <a:rPr lang="fr-FR" sz="1700" dirty="0"/>
                        <a:t> Q, </a:t>
                      </a:r>
                      <a:r>
                        <a:rPr lang="fr-FR" sz="1700" dirty="0" err="1"/>
                        <a:t>either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Sum</a:t>
                      </a:r>
                      <a:r>
                        <a:rPr lang="fr-FR" sz="1700" dirty="0"/>
                        <a:t>, Count or Select and </a:t>
                      </a:r>
                      <a:r>
                        <a:rPr lang="fr-FR" sz="1700" dirty="0" err="1"/>
                        <a:t>Where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attributes</a:t>
                      </a:r>
                      <a:r>
                        <a:rPr lang="fr-FR" sz="1700" dirty="0"/>
                        <a:t> (</a:t>
                      </a:r>
                      <a:r>
                        <a:rPr lang="fr-FR" sz="1700" dirty="0" err="1"/>
                        <a:t>equality</a:t>
                      </a:r>
                      <a:r>
                        <a:rPr lang="fr-FR" sz="1700" dirty="0"/>
                        <a:t>)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Data </a:t>
                      </a:r>
                      <a:r>
                        <a:rPr lang="fr-FR" sz="1700" dirty="0" err="1"/>
                        <a:t>encrypted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with</a:t>
                      </a:r>
                      <a:r>
                        <a:rPr lang="fr-FR" sz="1700" dirty="0"/>
                        <a:t> EC </a:t>
                      </a:r>
                      <a:r>
                        <a:rPr lang="fr-FR" sz="1700" dirty="0" err="1"/>
                        <a:t>ElGamal</a:t>
                      </a:r>
                      <a:r>
                        <a:rPr lang="fr-FR" sz="1700" dirty="0"/>
                        <a:t>.</a:t>
                      </a:r>
                    </a:p>
                    <a:p>
                      <a:pPr marL="422042" lvl="1" indent="0">
                        <a:buFontTx/>
                        <a:buNone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Anytrust</a:t>
                      </a:r>
                      <a:r>
                        <a:rPr lang="fr-FR" sz="1700" dirty="0"/>
                        <a:t> model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Assured</a:t>
                      </a:r>
                      <a:r>
                        <a:rPr lang="fr-FR" sz="1700" dirty="0"/>
                        <a:t> if at least one server </a:t>
                      </a:r>
                      <a:r>
                        <a:rPr lang="fr-FR" sz="1700" dirty="0" err="1"/>
                        <a:t>is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trusted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DPs </a:t>
                      </a:r>
                      <a:r>
                        <a:rPr lang="fr-FR" sz="1700" dirty="0" err="1"/>
                        <a:t>honest</a:t>
                      </a:r>
                      <a:r>
                        <a:rPr lang="fr-FR" sz="1700" dirty="0"/>
                        <a:t> but </a:t>
                      </a:r>
                      <a:r>
                        <a:rPr lang="fr-FR" sz="1700" dirty="0" err="1"/>
                        <a:t>curious</a:t>
                      </a:r>
                      <a:endParaRPr lang="fr-FR" sz="1700" dirty="0"/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700" b="1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Proof of </a:t>
                      </a: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 via </a:t>
                      </a:r>
                      <a:r>
                        <a:rPr lang="fr-FR" sz="1700" dirty="0" err="1"/>
                        <a:t>zero-knowledge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proofs</a:t>
                      </a:r>
                      <a:endParaRPr lang="fr-FR" sz="1700" dirty="0"/>
                    </a:p>
                    <a:p>
                      <a:pPr marL="707792" marR="0" lvl="1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700" dirty="0"/>
                        <a:t>CA </a:t>
                      </a:r>
                      <a:r>
                        <a:rPr lang="fr-FR" sz="1700" dirty="0" err="1"/>
                        <a:t>is</a:t>
                      </a:r>
                      <a:r>
                        <a:rPr lang="fr-FR" sz="1700" dirty="0"/>
                        <a:t> non </a:t>
                      </a:r>
                      <a:r>
                        <a:rPr lang="fr-FR" sz="1700" dirty="0" err="1"/>
                        <a:t>static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No proof for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Data </a:t>
                      </a:r>
                      <a:r>
                        <a:rPr lang="fr-FR" sz="1700" dirty="0" err="1"/>
                        <a:t>stored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encrypted</a:t>
                      </a:r>
                      <a:r>
                        <a:rPr lang="fr-FR" sz="1700" dirty="0"/>
                        <a:t> at DPs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Support </a:t>
                      </a:r>
                      <a:r>
                        <a:rPr lang="fr-FR" sz="1700" dirty="0" err="1"/>
                        <a:t>only</a:t>
                      </a:r>
                      <a:r>
                        <a:rPr lang="fr-FR" sz="1700" dirty="0"/>
                        <a:t> Count and </a:t>
                      </a:r>
                      <a:r>
                        <a:rPr lang="fr-FR" sz="1700" dirty="0" err="1"/>
                        <a:t>Sum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Functionnality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Each</a:t>
                      </a:r>
                      <a:r>
                        <a:rPr lang="fr-FR" sz="1700" dirty="0"/>
                        <a:t> data provider </a:t>
                      </a:r>
                      <a:r>
                        <a:rPr lang="fr-FR" sz="1700" dirty="0" err="1"/>
                        <a:t>holds</a:t>
                      </a:r>
                      <a:r>
                        <a:rPr lang="fr-FR" sz="1700" dirty="0"/>
                        <a:t> a </a:t>
                      </a:r>
                      <a:r>
                        <a:rPr lang="fr-FR" sz="1700" dirty="0" err="1"/>
                        <a:t>private</a:t>
                      </a:r>
                      <a:r>
                        <a:rPr lang="fr-FR" sz="1700" dirty="0"/>
                        <a:t> value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Not </a:t>
                      </a:r>
                      <a:r>
                        <a:rPr lang="fr-FR" sz="1700" dirty="0" err="1"/>
                        <a:t>encrypted</a:t>
                      </a:r>
                      <a:r>
                        <a:rPr lang="fr-FR" sz="1700" dirty="0"/>
                        <a:t>, data </a:t>
                      </a:r>
                      <a:r>
                        <a:rPr lang="fr-FR" sz="1700" dirty="0" err="1"/>
                        <a:t>splited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into</a:t>
                      </a:r>
                      <a:r>
                        <a:rPr lang="fr-FR" sz="1700" i="1" dirty="0"/>
                        <a:t> m </a:t>
                      </a:r>
                      <a:r>
                        <a:rPr lang="fr-FR" sz="1700" dirty="0" err="1"/>
                        <a:t>shares</a:t>
                      </a:r>
                      <a:r>
                        <a:rPr lang="fr-FR" sz="1700" dirty="0"/>
                        <a:t> in Field F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AFE’s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classical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(max/min, set intersections, least-square </a:t>
                      </a:r>
                      <a:r>
                        <a:rPr lang="fr-FR" sz="17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fr-FR" sz="17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b="0" u="none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Privacy</a:t>
                      </a:r>
                      <a:r>
                        <a:rPr lang="fr-FR" sz="1700" b="1" dirty="0"/>
                        <a:t> &amp; </a:t>
                      </a:r>
                      <a:r>
                        <a:rPr lang="fr-FR" sz="1700" b="1" dirty="0" err="1"/>
                        <a:t>Corectness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As </a:t>
                      </a:r>
                      <a:r>
                        <a:rPr lang="fr-FR" sz="1700" dirty="0" err="1"/>
                        <a:t>Unlynx</a:t>
                      </a:r>
                      <a:r>
                        <a:rPr lang="fr-FR" sz="1700" dirty="0"/>
                        <a:t>, </a:t>
                      </a:r>
                      <a:r>
                        <a:rPr lang="fr-FR" sz="1700" dirty="0" err="1"/>
                        <a:t>Privacy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ensured</a:t>
                      </a:r>
                      <a:r>
                        <a:rPr lang="fr-FR" sz="1700" dirty="0"/>
                        <a:t> if at least one server </a:t>
                      </a:r>
                      <a:r>
                        <a:rPr lang="fr-FR" sz="1700" dirty="0" err="1"/>
                        <a:t>is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trusted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 err="1"/>
                        <a:t>Correctness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is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ensured</a:t>
                      </a:r>
                      <a:r>
                        <a:rPr lang="fr-FR" sz="1700" dirty="0"/>
                        <a:t> if all servers are </a:t>
                      </a:r>
                      <a:r>
                        <a:rPr lang="fr-FR" sz="1700" dirty="0" err="1"/>
                        <a:t>trusted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endParaRPr lang="fr-FR" sz="1700" dirty="0"/>
                    </a:p>
                    <a:p>
                      <a:pPr marL="285750" marR="0" lvl="0" indent="-28575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b="1" dirty="0" err="1"/>
                        <a:t>Properties</a:t>
                      </a:r>
                      <a:r>
                        <a:rPr lang="fr-FR" sz="1700" b="1" dirty="0"/>
                        <a:t>: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Secret </a:t>
                      </a:r>
                      <a:r>
                        <a:rPr lang="fr-FR" sz="1700" dirty="0" err="1"/>
                        <a:t>shared</a:t>
                      </a:r>
                      <a:r>
                        <a:rPr lang="fr-FR" sz="1700" dirty="0"/>
                        <a:t> non-interactive proof = input validation</a:t>
                      </a:r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dirty="0"/>
                        <a:t>Support more </a:t>
                      </a:r>
                      <a:r>
                        <a:rPr lang="fr-FR" sz="1700" dirty="0" err="1"/>
                        <a:t>aggregation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functions</a:t>
                      </a:r>
                      <a:endParaRPr lang="fr-FR" sz="170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 err="1"/>
                        <a:t>Threat</a:t>
                      </a:r>
                      <a:r>
                        <a:rPr lang="fr-FR" sz="1700" b="0" dirty="0"/>
                        <a:t> model not real-world </a:t>
                      </a:r>
                      <a:r>
                        <a:rPr lang="fr-FR" sz="1700" b="0" dirty="0" err="1"/>
                        <a:t>ideal</a:t>
                      </a:r>
                      <a:endParaRPr lang="fr-FR" sz="1700" b="0" dirty="0"/>
                    </a:p>
                    <a:p>
                      <a:pPr marL="707792" lvl="1" indent="-285750">
                        <a:buFontTx/>
                        <a:buChar char="-"/>
                      </a:pPr>
                      <a:r>
                        <a:rPr lang="fr-FR" sz="1700" b="0" dirty="0"/>
                        <a:t>CA </a:t>
                      </a:r>
                      <a:r>
                        <a:rPr lang="fr-FR" sz="1700" b="0" dirty="0" err="1"/>
                        <a:t>is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static</a:t>
                      </a:r>
                      <a:endParaRPr lang="fr-FR" sz="17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5292"/>
                  </a:ext>
                </a:extLst>
              </a:tr>
            </a:tbl>
          </a:graphicData>
        </a:graphic>
      </p:graphicFrame>
      <p:sp>
        <p:nvSpPr>
          <p:cNvPr id="3" name="Signe Plus 2">
            <a:extLst>
              <a:ext uri="{FF2B5EF4-FFF2-40B4-BE49-F238E27FC236}">
                <a16:creationId xmlns:a16="http://schemas.microsoft.com/office/drawing/2014/main" id="{2DE2D276-C9BB-4F1A-B130-F5974EB5482F}"/>
              </a:ext>
            </a:extLst>
          </p:cNvPr>
          <p:cNvSpPr/>
          <p:nvPr/>
        </p:nvSpPr>
        <p:spPr bwMode="auto">
          <a:xfrm>
            <a:off x="192475" y="4588704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igne Plus 5">
            <a:extLst>
              <a:ext uri="{FF2B5EF4-FFF2-40B4-BE49-F238E27FC236}">
                <a16:creationId xmlns:a16="http://schemas.microsoft.com/office/drawing/2014/main" id="{452D5E4B-F63B-4073-87F7-DF0BBD5C64E7}"/>
              </a:ext>
            </a:extLst>
          </p:cNvPr>
          <p:cNvSpPr/>
          <p:nvPr/>
        </p:nvSpPr>
        <p:spPr bwMode="auto">
          <a:xfrm>
            <a:off x="180419" y="4863379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igne Plus 6">
            <a:extLst>
              <a:ext uri="{FF2B5EF4-FFF2-40B4-BE49-F238E27FC236}">
                <a16:creationId xmlns:a16="http://schemas.microsoft.com/office/drawing/2014/main" id="{EBF4F8C5-29AE-46FE-8CAA-52FBA3B1EA00}"/>
              </a:ext>
            </a:extLst>
          </p:cNvPr>
          <p:cNvSpPr/>
          <p:nvPr/>
        </p:nvSpPr>
        <p:spPr bwMode="auto">
          <a:xfrm>
            <a:off x="6112296" y="4828076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igne Plus 7">
            <a:extLst>
              <a:ext uri="{FF2B5EF4-FFF2-40B4-BE49-F238E27FC236}">
                <a16:creationId xmlns:a16="http://schemas.microsoft.com/office/drawing/2014/main" id="{83BF6123-F029-49CE-81E9-92B78DDAF7C7}"/>
              </a:ext>
            </a:extLst>
          </p:cNvPr>
          <p:cNvSpPr/>
          <p:nvPr/>
        </p:nvSpPr>
        <p:spPr bwMode="auto">
          <a:xfrm>
            <a:off x="6112296" y="5116830"/>
            <a:ext cx="295422" cy="267287"/>
          </a:xfrm>
          <a:prstGeom prst="mathPlu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B7BDA8F8-B2C4-445F-A165-A62A948DA976}"/>
              </a:ext>
            </a:extLst>
          </p:cNvPr>
          <p:cNvSpPr/>
          <p:nvPr/>
        </p:nvSpPr>
        <p:spPr bwMode="auto">
          <a:xfrm>
            <a:off x="163603" y="5616782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78C401F0-4453-48D8-82A3-8BBF7E3F8192}"/>
              </a:ext>
            </a:extLst>
          </p:cNvPr>
          <p:cNvSpPr/>
          <p:nvPr/>
        </p:nvSpPr>
        <p:spPr bwMode="auto">
          <a:xfrm>
            <a:off x="163603" y="5115218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77DCCE66-1208-47CF-896F-A95FC6E44A4A}"/>
              </a:ext>
            </a:extLst>
          </p:cNvPr>
          <p:cNvSpPr/>
          <p:nvPr/>
        </p:nvSpPr>
        <p:spPr bwMode="auto">
          <a:xfrm>
            <a:off x="6136408" y="5382505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412B6091-1551-4938-B74A-9E04C579DB85}"/>
              </a:ext>
            </a:extLst>
          </p:cNvPr>
          <p:cNvSpPr/>
          <p:nvPr/>
        </p:nvSpPr>
        <p:spPr bwMode="auto">
          <a:xfrm>
            <a:off x="6136408" y="5608555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D75FAE1E-8C75-4244-AA0C-9346C09E5D39}"/>
              </a:ext>
            </a:extLst>
          </p:cNvPr>
          <p:cNvSpPr/>
          <p:nvPr/>
        </p:nvSpPr>
        <p:spPr bwMode="auto">
          <a:xfrm>
            <a:off x="178465" y="5373506"/>
            <a:ext cx="271310" cy="267287"/>
          </a:xfrm>
          <a:prstGeom prst="mathMinus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6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57833-441B-4C7D-ABFE-F56030CD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800" b="0" dirty="0"/>
              <a:t>More about Secret </a:t>
            </a:r>
            <a:r>
              <a:rPr lang="fr-FR" sz="3800" b="0" dirty="0" err="1"/>
              <a:t>shared</a:t>
            </a:r>
            <a:r>
              <a:rPr lang="fr-FR" sz="3800" b="0" dirty="0"/>
              <a:t> Non Interactive Proof</a:t>
            </a:r>
            <a:endParaRPr lang="fr-FR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100" dirty="0"/>
                  <a:t>Data provider </a:t>
                </a:r>
                <a:r>
                  <a:rPr lang="fr-FR" sz="2100" dirty="0" err="1"/>
                  <a:t>evaluation</a:t>
                </a:r>
                <a:r>
                  <a:rPr lang="fr-FR" sz="2100" dirty="0"/>
                  <a:t>:</a:t>
                </a:r>
              </a:p>
              <a:p>
                <a:pPr lvl="1"/>
                <a:r>
                  <a:rPr lang="fr-FR" dirty="0" err="1"/>
                  <a:t>Creates</a:t>
                </a:r>
                <a:r>
                  <a:rPr lang="fr-FR" dirty="0"/>
                  <a:t> an </a:t>
                </a:r>
                <a:r>
                  <a:rPr lang="fr-FR" dirty="0" err="1"/>
                  <a:t>arithmetic</a:t>
                </a:r>
                <a:r>
                  <a:rPr lang="fr-FR" dirty="0"/>
                  <a:t> circuit (</a:t>
                </a:r>
                <a:r>
                  <a:rPr lang="fr-FR" i="1" dirty="0" err="1"/>
                  <a:t>Valid</a:t>
                </a:r>
                <a:r>
                  <a:rPr lang="fr-FR" dirty="0"/>
                  <a:t>),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:r>
                  <a:rPr lang="fr-FR" i="1" dirty="0" err="1"/>
                  <a:t>Valid</a:t>
                </a:r>
                <a:r>
                  <a:rPr lang="fr-FR" i="1" dirty="0"/>
                  <a:t>(x) = 1 </a:t>
                </a:r>
                <a:r>
                  <a:rPr lang="fr-FR" dirty="0"/>
                  <a:t>and </a:t>
                </a:r>
                <a:r>
                  <a:rPr lang="fr-FR" dirty="0" err="1"/>
                  <a:t>evaluates</a:t>
                </a:r>
                <a:r>
                  <a:rPr lang="fr-FR" dirty="0"/>
                  <a:t> the circuit on </a:t>
                </a:r>
                <a:r>
                  <a:rPr lang="fr-FR" dirty="0" err="1"/>
                  <a:t>its</a:t>
                </a:r>
                <a:r>
                  <a:rPr lang="fr-FR" dirty="0"/>
                  <a:t> input </a:t>
                </a:r>
                <a:r>
                  <a:rPr lang="fr-FR" i="1" dirty="0"/>
                  <a:t>x</a:t>
                </a:r>
                <a:endParaRPr lang="fr-FR" dirty="0"/>
              </a:p>
              <a:p>
                <a:pPr lvl="1"/>
                <a:r>
                  <a:rPr lang="fr-FR" dirty="0" err="1"/>
                  <a:t>Constructs</a:t>
                </a:r>
                <a:r>
                  <a:rPr lang="fr-FR" dirty="0"/>
                  <a:t> 3 </a:t>
                </a:r>
                <a:r>
                  <a:rPr lang="fr-FR" dirty="0" err="1"/>
                  <a:t>polynomials</a:t>
                </a:r>
                <a:r>
                  <a:rPr lang="fr-FR" dirty="0"/>
                  <a:t> </a:t>
                </a:r>
                <a:r>
                  <a:rPr lang="fr-FR" i="1" dirty="0" err="1"/>
                  <a:t>f,g</a:t>
                </a:r>
                <a:r>
                  <a:rPr lang="fr-FR" i="1" dirty="0"/>
                  <a:t> </a:t>
                </a:r>
                <a:r>
                  <a:rPr lang="fr-FR" dirty="0"/>
                  <a:t>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dirty="0"/>
                  <a:t>ends </a:t>
                </a:r>
                <a:r>
                  <a:rPr lang="fr-FR" dirty="0" err="1"/>
                  <a:t>share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to server </a:t>
                </a:r>
                <a:r>
                  <a:rPr lang="fr-FR" i="1" dirty="0"/>
                  <a:t>i.</a:t>
                </a:r>
                <a:endParaRPr lang="fr-FR" dirty="0"/>
              </a:p>
              <a:p>
                <a:r>
                  <a:rPr lang="fr-FR" sz="2100" dirty="0" err="1"/>
                  <a:t>Consistency</a:t>
                </a:r>
                <a:r>
                  <a:rPr lang="fr-FR" sz="2100" dirty="0"/>
                  <a:t> check at the servers:</a:t>
                </a:r>
              </a:p>
              <a:p>
                <a:pPr lvl="1"/>
                <a:r>
                  <a:rPr lang="fr-FR" dirty="0" err="1"/>
                  <a:t>Reconstructs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shares</a:t>
                </a:r>
                <a:r>
                  <a:rPr lang="fr-FR" dirty="0"/>
                  <a:t> </a:t>
                </a:r>
                <a:r>
                  <a:rPr lang="fr-FR" dirty="0" err="1"/>
                  <a:t>received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), via affine </a:t>
                </a:r>
                <a:r>
                  <a:rPr lang="fr-FR" dirty="0" err="1"/>
                  <a:t>operations</a:t>
                </a:r>
                <a:r>
                  <a:rPr lang="fr-FR" dirty="0"/>
                  <a:t>.</a:t>
                </a:r>
              </a:p>
              <a:p>
                <a:r>
                  <a:rPr lang="fr-FR" sz="2100" dirty="0"/>
                  <a:t>Polynomial </a:t>
                </a:r>
                <a:r>
                  <a:rPr lang="fr-FR" sz="2100" dirty="0" err="1"/>
                  <a:t>identity</a:t>
                </a:r>
                <a:r>
                  <a:rPr lang="fr-FR" sz="2100" dirty="0"/>
                  <a:t> test at servers:</a:t>
                </a:r>
              </a:p>
              <a:p>
                <a:pPr lvl="1"/>
                <a:r>
                  <a:rPr lang="fr-FR" dirty="0"/>
                  <a:t>Checks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0. </a:t>
                </a:r>
                <a:r>
                  <a:rPr lang="fr-FR" dirty="0" err="1"/>
                  <a:t>Reject</a:t>
                </a:r>
                <a:r>
                  <a:rPr lang="fr-FR" dirty="0"/>
                  <a:t> if not the case</a:t>
                </a:r>
              </a:p>
              <a:p>
                <a:r>
                  <a:rPr lang="fr-FR" sz="2100" dirty="0"/>
                  <a:t>Multiplication of </a:t>
                </a:r>
                <a:r>
                  <a:rPr lang="fr-FR" sz="2100" dirty="0" err="1"/>
                  <a:t>shares</a:t>
                </a:r>
                <a:r>
                  <a:rPr lang="fr-FR" sz="2100" dirty="0"/>
                  <a:t>:</a:t>
                </a:r>
              </a:p>
              <a:p>
                <a:pPr lvl="1"/>
                <a:r>
                  <a:rPr lang="fr-FR" dirty="0"/>
                  <a:t>If the test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passed</a:t>
                </a:r>
                <a:r>
                  <a:rPr lang="fr-FR" dirty="0"/>
                  <a:t>, </a:t>
                </a:r>
                <a:r>
                  <a:rPr lang="fr-FR" dirty="0" err="1"/>
                  <a:t>used</a:t>
                </a:r>
                <a:r>
                  <a:rPr lang="fr-FR" dirty="0"/>
                  <a:t> Beaver MPC to </a:t>
                </a:r>
                <a:r>
                  <a:rPr lang="fr-FR" dirty="0" err="1"/>
                  <a:t>reconstruct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leaking</a:t>
                </a:r>
                <a:r>
                  <a:rPr lang="fr-FR" dirty="0"/>
                  <a:t> </a:t>
                </a:r>
                <a:r>
                  <a:rPr lang="fr-FR" dirty="0" err="1"/>
                  <a:t>them</a:t>
                </a:r>
                <a:r>
                  <a:rPr lang="fr-FR" dirty="0"/>
                  <a:t> </a:t>
                </a:r>
                <a:r>
                  <a:rPr lang="fr-FR" dirty="0" err="1"/>
                  <a:t>individually</a:t>
                </a:r>
                <a:endParaRPr lang="fr-FR" dirty="0"/>
              </a:p>
              <a:p>
                <a:r>
                  <a:rPr lang="fr-FR" sz="2100" dirty="0"/>
                  <a:t>Output </a:t>
                </a:r>
                <a:r>
                  <a:rPr lang="fr-FR" sz="2100" dirty="0" err="1"/>
                  <a:t>verification</a:t>
                </a:r>
                <a:r>
                  <a:rPr lang="fr-FR" sz="2100" dirty="0"/>
                  <a:t>:</a:t>
                </a:r>
              </a:p>
              <a:p>
                <a:pPr lvl="1"/>
                <a:r>
                  <a:rPr lang="fr-FR" dirty="0"/>
                  <a:t>If the </a:t>
                </a:r>
                <a:r>
                  <a:rPr lang="fr-FR" dirty="0" err="1"/>
                  <a:t>reconstructed</a:t>
                </a:r>
                <a:r>
                  <a:rPr lang="fr-FR" dirty="0"/>
                  <a:t> polynomial has output 1, </a:t>
                </a:r>
                <a:r>
                  <a:rPr lang="fr-FR" dirty="0" err="1"/>
                  <a:t>then</a:t>
                </a:r>
                <a:r>
                  <a:rPr lang="fr-FR" dirty="0"/>
                  <a:t> the input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valid</a:t>
                </a:r>
                <a:r>
                  <a:rPr lang="fr-FR" dirty="0"/>
                  <a:t>. </a:t>
                </a:r>
                <a:r>
                  <a:rPr lang="fr-FR" dirty="0" err="1"/>
                  <a:t>Detect</a:t>
                </a:r>
                <a:r>
                  <a:rPr lang="fr-FR" dirty="0"/>
                  <a:t> </a:t>
                </a:r>
                <a:r>
                  <a:rPr lang="en-US" sz="2000" dirty="0"/>
                  <a:t>p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fr-FR" sz="200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61B6E7-A48C-408E-B959-C3C4840E0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1" t="-862" r="-112" b="-2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6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A40B4-571E-4524-B6D6-EA670750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EC </a:t>
            </a:r>
            <a:r>
              <a:rPr lang="fr-FR" sz="4500" b="0" dirty="0" err="1"/>
              <a:t>ElGamal</a:t>
            </a:r>
            <a:r>
              <a:rPr lang="fr-FR" sz="4500" b="0" dirty="0"/>
              <a:t> Input range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300" dirty="0"/>
                  <a:t>The goal </a:t>
                </a:r>
                <a:r>
                  <a:rPr lang="fr-FR" sz="2300" dirty="0" err="1"/>
                  <a:t>is</a:t>
                </a:r>
                <a:r>
                  <a:rPr lang="fr-FR" sz="2300" dirty="0"/>
                  <a:t> to </a:t>
                </a:r>
                <a:r>
                  <a:rPr lang="fr-FR" sz="2300" dirty="0" err="1"/>
                  <a:t>prove</a:t>
                </a:r>
                <a:r>
                  <a:rPr lang="fr-FR" sz="2300" dirty="0"/>
                  <a:t> </a:t>
                </a:r>
                <a:r>
                  <a:rPr lang="fr-FR" sz="2300" dirty="0" err="1"/>
                  <a:t>that</a:t>
                </a:r>
                <a:r>
                  <a:rPr lang="fr-FR" sz="2300" dirty="0"/>
                  <a:t> a secret </a:t>
                </a:r>
                <a14:m>
                  <m:oMath xmlns:m="http://schemas.openxmlformats.org/officeDocument/2006/math">
                    <m:r>
                      <a:rPr lang="fr-F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300" dirty="0"/>
                  <a:t> lies in a range </a:t>
                </a:r>
                <a14:m>
                  <m:oMath xmlns:m="http://schemas.openxmlformats.org/officeDocument/2006/math">
                    <m:r>
                      <a:rPr lang="fr-FR" sz="2300" b="0" i="1" smtClean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fr-FR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2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300" dirty="0"/>
                  <a:t>.</a:t>
                </a:r>
              </a:p>
              <a:p>
                <a:pPr lvl="1"/>
                <a:r>
                  <a:rPr lang="fr-FR" dirty="0"/>
                  <a:t>Prove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each</a:t>
                </a:r>
                <a:r>
                  <a:rPr lang="fr-FR" dirty="0"/>
                  <a:t> digits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in base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in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fr-FR" dirty="0"/>
                  <a:t>;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1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 err="1"/>
                  <a:t>Prove</a:t>
                </a:r>
                <a:r>
                  <a:rPr lang="fr-FR" dirty="0"/>
                  <a:t> in </a:t>
                </a:r>
                <a:r>
                  <a:rPr lang="fr-FR" dirty="0" err="1"/>
                  <a:t>zero</a:t>
                </a:r>
                <a:r>
                  <a:rPr lang="fr-FR" dirty="0"/>
                  <a:t> </a:t>
                </a:r>
                <a:r>
                  <a:rPr lang="fr-FR" dirty="0" err="1"/>
                  <a:t>knowledge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the data provider sent are the one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form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fr-FR" dirty="0"/>
              </a:p>
              <a:p>
                <a:r>
                  <a:rPr lang="fr-FR" sz="2300" dirty="0"/>
                  <a:t>Original </a:t>
                </a:r>
                <a:r>
                  <a:rPr lang="fr-FR" sz="2300" dirty="0" err="1"/>
                  <a:t>work</a:t>
                </a:r>
                <a:r>
                  <a:rPr lang="fr-FR" sz="2300" dirty="0"/>
                  <a:t> </a:t>
                </a:r>
                <a:r>
                  <a:rPr lang="fr-FR" sz="1800" dirty="0"/>
                  <a:t>[3] </a:t>
                </a:r>
                <a:r>
                  <a:rPr lang="fr-FR" sz="2300" dirty="0"/>
                  <a:t>interactive and for </a:t>
                </a:r>
                <a:r>
                  <a:rPr lang="fr-FR" sz="2300" dirty="0" err="1"/>
                  <a:t>classic</a:t>
                </a:r>
                <a:r>
                  <a:rPr lang="fr-FR" sz="2300" dirty="0"/>
                  <a:t> </a:t>
                </a:r>
                <a:r>
                  <a:rPr lang="fr-FR" sz="2300" dirty="0" err="1"/>
                  <a:t>ElGamal</a:t>
                </a:r>
                <a:r>
                  <a:rPr lang="fr-FR" sz="2300" dirty="0"/>
                  <a:t> </a:t>
                </a:r>
                <a:r>
                  <a:rPr lang="fr-FR" sz="2300" dirty="0" err="1"/>
                  <a:t>encryption</a:t>
                </a:r>
                <a:r>
                  <a:rPr lang="fr-FR" sz="2300" dirty="0"/>
                  <a:t> system</a:t>
                </a:r>
              </a:p>
              <a:p>
                <a:r>
                  <a:rPr lang="fr-FR" sz="2300" dirty="0"/>
                  <a:t>To do </a:t>
                </a:r>
                <a:r>
                  <a:rPr lang="fr-FR" sz="2300" dirty="0" err="1"/>
                  <a:t>so</a:t>
                </a:r>
                <a:r>
                  <a:rPr lang="fr-FR" sz="2300" dirty="0"/>
                  <a:t>, use </a:t>
                </a:r>
                <a:r>
                  <a:rPr lang="fr-FR" sz="2300" dirty="0" err="1"/>
                  <a:t>Boneh-Boyen</a:t>
                </a:r>
                <a:r>
                  <a:rPr lang="fr-FR" sz="2300" dirty="0"/>
                  <a:t> signature and </a:t>
                </a:r>
                <a:r>
                  <a:rPr lang="fr-FR" sz="2300" dirty="0" err="1"/>
                  <a:t>Elliptic</a:t>
                </a:r>
                <a:r>
                  <a:rPr lang="fr-FR" sz="2300" dirty="0"/>
                  <a:t> </a:t>
                </a:r>
                <a:r>
                  <a:rPr lang="fr-FR" sz="2300" dirty="0" err="1"/>
                  <a:t>Curve</a:t>
                </a:r>
                <a:r>
                  <a:rPr lang="fr-FR" sz="2300" dirty="0"/>
                  <a:t> </a:t>
                </a:r>
                <a:r>
                  <a:rPr lang="fr-FR" sz="2300" dirty="0" err="1"/>
                  <a:t>pairing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fr-FR" dirty="0" err="1"/>
                  <a:t>Signs</a:t>
                </a:r>
                <a:r>
                  <a:rPr lang="fr-FR" dirty="0"/>
                  <a:t> </a:t>
                </a:r>
                <a:r>
                  <a:rPr lang="fr-FR" dirty="0" err="1"/>
                  <a:t>each</a:t>
                </a:r>
                <a:r>
                  <a:rPr lang="fr-FR" dirty="0"/>
                  <a:t> digit of the base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, signatures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 DP </a:t>
                </a:r>
                <a:r>
                  <a:rPr lang="fr-FR" dirty="0" err="1"/>
                  <a:t>computes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values </a:t>
                </a:r>
                <a:r>
                  <a:rPr lang="fr-FR" dirty="0" err="1"/>
                  <a:t>corresponding</a:t>
                </a:r>
                <a:r>
                  <a:rPr lang="fr-FR" dirty="0"/>
                  <a:t> to </a:t>
                </a:r>
                <a:r>
                  <a:rPr lang="fr-FR" dirty="0" err="1"/>
                  <a:t>each</a:t>
                </a:r>
                <a:r>
                  <a:rPr lang="fr-FR" dirty="0"/>
                  <a:t> digit of </a:t>
                </a:r>
                <a:r>
                  <a:rPr lang="fr-FR" dirty="0" err="1"/>
                  <a:t>his</a:t>
                </a:r>
                <a:r>
                  <a:rPr lang="fr-FR" dirty="0"/>
                  <a:t> secret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, </a:t>
                </a:r>
                <a:r>
                  <a:rPr lang="fr-FR" dirty="0" err="1"/>
                  <a:t>blinded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a </a:t>
                </a:r>
                <a:r>
                  <a:rPr lang="fr-FR" dirty="0" err="1"/>
                  <a:t>random</a:t>
                </a:r>
                <a:r>
                  <a:rPr lang="fr-FR" dirty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pPr lvl="1"/>
                <a:r>
                  <a:rPr lang="fr-FR" dirty="0"/>
                  <a:t>DP </a:t>
                </a:r>
                <a:r>
                  <a:rPr lang="fr-FR" dirty="0" err="1"/>
                  <a:t>computes</a:t>
                </a:r>
                <a:r>
                  <a:rPr lang="fr-FR" dirty="0"/>
                  <a:t> </a:t>
                </a:r>
                <a:r>
                  <a:rPr lang="fr-FR" dirty="0" err="1"/>
                  <a:t>again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 </a:t>
                </a:r>
                <a:r>
                  <a:rPr lang="fr-FR" dirty="0" err="1"/>
                  <a:t>with</a:t>
                </a:r>
                <a:r>
                  <a:rPr lang="fr-FR" dirty="0"/>
                  <a:t> an </a:t>
                </a:r>
                <a:r>
                  <a:rPr lang="fr-FR" dirty="0" err="1"/>
                  <a:t>Elliptic</a:t>
                </a:r>
                <a:r>
                  <a:rPr lang="fr-FR" dirty="0"/>
                  <a:t> </a:t>
                </a:r>
                <a:r>
                  <a:rPr lang="fr-FR" dirty="0" err="1"/>
                  <a:t>curve</a:t>
                </a:r>
                <a:r>
                  <a:rPr lang="fr-FR" dirty="0"/>
                  <a:t> </a:t>
                </a:r>
                <a:r>
                  <a:rPr lang="fr-FR" dirty="0" err="1"/>
                  <a:t>pairing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.,.</m:t>
                        </m:r>
                      </m:e>
                    </m:d>
                  </m:oMath>
                </a14:m>
                <a:r>
                  <a:rPr lang="fr-FR" dirty="0"/>
                  <a:t>, to permit the </a:t>
                </a:r>
                <a:r>
                  <a:rPr lang="fr-FR" dirty="0" err="1"/>
                  <a:t>verification</a:t>
                </a:r>
                <a:r>
                  <a:rPr lang="fr-FR" dirty="0"/>
                  <a:t> in </a:t>
                </a:r>
                <a:r>
                  <a:rPr lang="fr-FR" dirty="0" err="1"/>
                  <a:t>zero</a:t>
                </a:r>
                <a:r>
                  <a:rPr lang="fr-FR" dirty="0"/>
                  <a:t> </a:t>
                </a:r>
                <a:r>
                  <a:rPr lang="fr-FR" dirty="0" err="1"/>
                  <a:t>knowlege</a:t>
                </a:r>
                <a:r>
                  <a:rPr lang="fr-FR" dirty="0"/>
                  <a:t> for </a:t>
                </a:r>
                <a:r>
                  <a:rPr lang="fr-FR" dirty="0" err="1"/>
                  <a:t>anyone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/>
                  <a:t>And at last, compute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to </a:t>
                </a:r>
                <a:r>
                  <a:rPr lang="fr-FR" dirty="0" err="1"/>
                  <a:t>prove</a:t>
                </a:r>
                <a:r>
                  <a:rPr lang="fr-FR" dirty="0"/>
                  <a:t> in </a:t>
                </a:r>
                <a:r>
                  <a:rPr lang="fr-FR" dirty="0" err="1"/>
                  <a:t>zero</a:t>
                </a:r>
                <a:r>
                  <a:rPr lang="fr-FR" dirty="0"/>
                  <a:t> </a:t>
                </a:r>
                <a:r>
                  <a:rPr lang="fr-FR" dirty="0" err="1"/>
                  <a:t>knowledge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indeed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consistitued</a:t>
                </a:r>
                <a:r>
                  <a:rPr lang="fr-FR" dirty="0"/>
                  <a:t> of the </a:t>
                </a:r>
                <a:r>
                  <a:rPr lang="fr-FR" dirty="0" err="1"/>
                  <a:t>blinded</a:t>
                </a:r>
                <a:r>
                  <a:rPr lang="fr-FR" dirty="0"/>
                  <a:t> value sent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E9BEA2-2AAA-465A-AEF4-EE0FAF19B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8" t="-1232" r="-11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745A8D05-2270-44B8-BCDD-C5D7CB45E069}"/>
              </a:ext>
            </a:extLst>
          </p:cNvPr>
          <p:cNvSpPr txBox="1"/>
          <p:nvPr/>
        </p:nvSpPr>
        <p:spPr>
          <a:xfrm>
            <a:off x="815926" y="5697415"/>
            <a:ext cx="889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[3] J. </a:t>
            </a:r>
            <a:r>
              <a:rPr lang="fr-FR" sz="1200" dirty="0" err="1"/>
              <a:t>Camenish</a:t>
            </a:r>
            <a:r>
              <a:rPr lang="fr-FR" sz="1200" dirty="0"/>
              <a:t>, R. </a:t>
            </a:r>
            <a:r>
              <a:rPr lang="fr-FR" sz="1200" dirty="0" err="1"/>
              <a:t>Chaabouni</a:t>
            </a:r>
            <a:r>
              <a:rPr lang="fr-FR" sz="1200" dirty="0"/>
              <a:t> and </a:t>
            </a:r>
            <a:r>
              <a:rPr lang="fr-FR" sz="1200" dirty="0" err="1"/>
              <a:t>A.Shelat</a:t>
            </a:r>
            <a:r>
              <a:rPr lang="fr-FR" sz="1200" dirty="0"/>
              <a:t>, Efficient </a:t>
            </a:r>
            <a:r>
              <a:rPr lang="fr-FR" sz="1200" dirty="0" err="1"/>
              <a:t>Protocols</a:t>
            </a:r>
            <a:r>
              <a:rPr lang="fr-FR" sz="1200" dirty="0"/>
              <a:t> for Set </a:t>
            </a:r>
            <a:r>
              <a:rPr lang="fr-FR" sz="1200" dirty="0" err="1"/>
              <a:t>Membership</a:t>
            </a:r>
            <a:r>
              <a:rPr lang="fr-FR" sz="1200" dirty="0"/>
              <a:t> and Range </a:t>
            </a:r>
            <a:r>
              <a:rPr lang="fr-FR" sz="1200" dirty="0" err="1"/>
              <a:t>proofs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256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C0439-CE37-47C9-A123-2B557F9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0" dirty="0" err="1"/>
              <a:t>Additional</a:t>
            </a:r>
            <a:r>
              <a:rPr lang="fr-FR" sz="4000" b="0" dirty="0"/>
              <a:t> content for Input range </a:t>
            </a:r>
            <a:r>
              <a:rPr lang="fr-FR" sz="4000" b="0" dirty="0" err="1"/>
              <a:t>algorithm</a:t>
            </a:r>
            <a:endParaRPr lang="fr-FR" sz="4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Data provider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[0,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Servers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𝑥𝐵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fr-FR" b="0" dirty="0"/>
              </a:p>
              <a:p>
                <a:r>
                  <a:rPr lang="fr-FR" b="0" dirty="0"/>
                  <a:t>Data providers: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, </a:t>
                </a:r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, 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Pick 3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Sends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,  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 err="1"/>
                  <a:t>Also</a:t>
                </a:r>
                <a:r>
                  <a:rPr lang="fr-FR" dirty="0"/>
                  <a:t>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Input </a:t>
                </a:r>
                <a:r>
                  <a:rPr lang="fr-FR" dirty="0" err="1"/>
                  <a:t>valid</a:t>
                </a:r>
                <a:r>
                  <a:rPr lang="fr-FR" dirty="0"/>
                  <a:t> if and </a:t>
                </a:r>
                <a:r>
                  <a:rPr lang="fr-FR" dirty="0" err="1"/>
                  <a:t>only</a:t>
                </a:r>
                <a:r>
                  <a:rPr lang="fr-FR" dirty="0"/>
                  <a:t> if: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B94A16-BA0D-412F-9331-8CD9A158E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0" t="-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4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DB439-EBC5-4AD8-BCE5-6FDEC18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The </a:t>
            </a:r>
            <a:r>
              <a:rPr lang="fr-FR" sz="4500" b="0" dirty="0" err="1"/>
              <a:t>problem</a:t>
            </a:r>
            <a:r>
              <a:rPr lang="fr-FR" sz="4500" b="0" dirty="0"/>
              <a:t>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Unlynx</a:t>
            </a:r>
            <a:r>
              <a:rPr lang="fr-FR" sz="4500" b="0" dirty="0"/>
              <a:t> </a:t>
            </a:r>
            <a:r>
              <a:rPr lang="fr-FR" sz="4500" b="0" dirty="0" err="1"/>
              <a:t>threat</a:t>
            </a:r>
            <a:r>
              <a:rPr lang="fr-FR" sz="4500" b="0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The challenge </a:t>
                </a:r>
                <a:r>
                  <a:rPr lang="fr-FR" dirty="0" err="1"/>
                  <a:t>here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to </a:t>
                </a:r>
                <a:r>
                  <a:rPr lang="fr-FR" dirty="0" err="1"/>
                  <a:t>compute</a:t>
                </a:r>
                <a:r>
                  <a:rPr lang="fr-FR" dirty="0"/>
                  <a:t> the signature for the server, </a:t>
                </a:r>
                <a:r>
                  <a:rPr lang="fr-FR" dirty="0" err="1"/>
                  <a:t>so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the secret key </a:t>
                </a:r>
                <a:r>
                  <a:rPr lang="fr-FR" dirty="0" err="1"/>
                  <a:t>is</a:t>
                </a:r>
                <a:r>
                  <a:rPr lang="fr-FR" dirty="0"/>
                  <a:t> not know for </a:t>
                </a:r>
                <a:r>
                  <a:rPr lang="fr-FR" dirty="0" err="1"/>
                  <a:t>any</a:t>
                </a:r>
                <a:r>
                  <a:rPr lang="fr-FR" dirty="0"/>
                  <a:t> of </a:t>
                </a:r>
                <a:r>
                  <a:rPr lang="fr-FR" dirty="0" err="1"/>
                  <a:t>them</a:t>
                </a:r>
                <a:r>
                  <a:rPr lang="fr-FR" dirty="0"/>
                  <a:t>.</a:t>
                </a:r>
              </a:p>
              <a:p>
                <a:endParaRPr lang="fr-FR" dirty="0"/>
              </a:p>
              <a:p>
                <a:r>
                  <a:rPr lang="fr-FR" dirty="0" err="1"/>
                  <a:t>Either</a:t>
                </a:r>
                <a:r>
                  <a:rPr lang="fr-FR" dirty="0"/>
                  <a:t> </a:t>
                </a:r>
                <a:r>
                  <a:rPr lang="fr-FR" dirty="0" err="1"/>
                  <a:t>make</a:t>
                </a:r>
                <a:r>
                  <a:rPr lang="fr-FR" dirty="0"/>
                  <a:t> </a:t>
                </a:r>
                <a:r>
                  <a:rPr lang="fr-FR" dirty="0" err="1"/>
                  <a:t>them</a:t>
                </a:r>
                <a:r>
                  <a:rPr lang="fr-FR" dirty="0"/>
                  <a:t> </a:t>
                </a:r>
                <a:r>
                  <a:rPr lang="fr-FR" dirty="0" err="1"/>
                  <a:t>compute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in a </a:t>
                </a:r>
                <a:r>
                  <a:rPr lang="fr-FR" dirty="0" err="1"/>
                  <a:t>sequential</a:t>
                </a:r>
                <a:r>
                  <a:rPr lang="fr-FR" dirty="0"/>
                  <a:t> </a:t>
                </a:r>
                <a:r>
                  <a:rPr lang="fr-FR" dirty="0" err="1"/>
                  <a:t>way</a:t>
                </a:r>
                <a:r>
                  <a:rPr lang="fr-FR" dirty="0"/>
                  <a:t>, as Key Switch </a:t>
                </a:r>
                <a:r>
                  <a:rPr lang="fr-FR" dirty="0" err="1"/>
                  <a:t>protocol</a:t>
                </a:r>
                <a:endParaRPr lang="fr-FR" dirty="0"/>
              </a:p>
              <a:p>
                <a:pPr lvl="1"/>
                <a:r>
                  <a:rPr lang="fr-FR" dirty="0"/>
                  <a:t>But </a:t>
                </a:r>
                <a:r>
                  <a:rPr lang="fr-FR" dirty="0" err="1"/>
                  <a:t>uncertainty</a:t>
                </a:r>
                <a:r>
                  <a:rPr lang="fr-FR" dirty="0"/>
                  <a:t> 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inverse </a:t>
                </a:r>
                <a:r>
                  <a:rPr lang="fr-FR" dirty="0" err="1"/>
                  <a:t>build</a:t>
                </a:r>
                <a:r>
                  <a:rPr lang="fr-FR" dirty="0"/>
                  <a:t> </a:t>
                </a:r>
                <a:r>
                  <a:rPr lang="fr-FR" dirty="0" err="1"/>
                  <a:t>sequentially</a:t>
                </a:r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 err="1"/>
                  <a:t>Other</a:t>
                </a:r>
                <a:r>
                  <a:rPr lang="fr-FR" dirty="0"/>
                  <a:t> </a:t>
                </a:r>
                <a:r>
                  <a:rPr lang="fr-FR" dirty="0" err="1"/>
                  <a:t>choice</a:t>
                </a:r>
                <a:r>
                  <a:rPr lang="fr-FR" dirty="0"/>
                  <a:t>, </a:t>
                </a:r>
                <a:r>
                  <a:rPr lang="fr-FR" dirty="0" err="1"/>
                  <a:t>make</a:t>
                </a:r>
                <a:r>
                  <a:rPr lang="fr-FR" dirty="0"/>
                  <a:t> all servers </a:t>
                </a:r>
                <a:r>
                  <a:rPr lang="fr-FR" dirty="0" err="1"/>
                  <a:t>compute</a:t>
                </a:r>
                <a:r>
                  <a:rPr lang="fr-FR" dirty="0"/>
                  <a:t> </a:t>
                </a:r>
                <a:r>
                  <a:rPr lang="fr-FR" dirty="0" err="1"/>
                  <a:t>their</a:t>
                </a:r>
                <a:r>
                  <a:rPr lang="fr-FR" dirty="0"/>
                  <a:t> </a:t>
                </a:r>
                <a:r>
                  <a:rPr lang="fr-FR" dirty="0" err="1"/>
                  <a:t>own</a:t>
                </a:r>
                <a:r>
                  <a:rPr lang="fr-FR" dirty="0"/>
                  <a:t> </a:t>
                </a:r>
                <a:r>
                  <a:rPr lang="fr-FR" dirty="0" err="1"/>
                  <a:t>private</a:t>
                </a:r>
                <a:r>
                  <a:rPr lang="fr-FR" dirty="0"/>
                  <a:t> key, and all </a:t>
                </a:r>
                <a:r>
                  <a:rPr lang="fr-FR" dirty="0" err="1"/>
                  <a:t>verify</a:t>
                </a:r>
                <a:r>
                  <a:rPr lang="fr-FR" dirty="0"/>
                  <a:t> the input of the data provider.</a:t>
                </a:r>
              </a:p>
              <a:p>
                <a:endParaRPr lang="fr-FR" dirty="0"/>
              </a:p>
              <a:p>
                <a:r>
                  <a:rPr lang="fr-FR" dirty="0"/>
                  <a:t>This </a:t>
                </a:r>
                <a:r>
                  <a:rPr lang="fr-FR" dirty="0" err="1"/>
                  <a:t>is</a:t>
                </a:r>
                <a:r>
                  <a:rPr lang="fr-FR" dirty="0"/>
                  <a:t> the alternative </a:t>
                </a:r>
                <a:r>
                  <a:rPr lang="fr-FR" dirty="0" err="1"/>
                  <a:t>picked</a:t>
                </a:r>
                <a:r>
                  <a:rPr lang="fr-FR" dirty="0"/>
                  <a:t>. If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could</a:t>
                </a:r>
                <a:r>
                  <a:rPr lang="fr-FR" dirty="0"/>
                  <a:t> trust all server, </a:t>
                </a:r>
                <a:r>
                  <a:rPr lang="fr-FR" dirty="0" err="1"/>
                  <a:t>each</a:t>
                </a:r>
                <a:r>
                  <a:rPr lang="fr-FR" dirty="0"/>
                  <a:t> server </a:t>
                </a:r>
                <a:r>
                  <a:rPr lang="fr-FR" dirty="0" err="1"/>
                  <a:t>would</a:t>
                </a:r>
                <a:r>
                  <a:rPr lang="fr-FR" dirty="0"/>
                  <a:t> have </a:t>
                </a:r>
                <a:r>
                  <a:rPr lang="fr-FR" dirty="0" err="1"/>
                  <a:t>verified</a:t>
                </a:r>
                <a:r>
                  <a:rPr lang="fr-FR" dirty="0"/>
                  <a:t> the data </a:t>
                </a:r>
                <a:r>
                  <a:rPr lang="fr-FR" dirty="0" err="1"/>
                  <a:t>coming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« </a:t>
                </a:r>
                <a:r>
                  <a:rPr lang="fr-FR" dirty="0" err="1"/>
                  <a:t>their</a:t>
                </a:r>
                <a:r>
                  <a:rPr lang="fr-FR" dirty="0"/>
                  <a:t> » data provider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3809FE1-57EB-446C-B1CD-C56E57421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98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93A54-6C79-4EAB-8A55-AE339DD7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The </a:t>
            </a:r>
            <a:r>
              <a:rPr lang="fr-FR" sz="4500" b="0" dirty="0" err="1"/>
              <a:t>algorihtm</a:t>
            </a:r>
            <a:endParaRPr lang="fr-FR" sz="4500" b="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58BEDE-DBA4-4891-B73F-40ED64F4A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2" y="694605"/>
            <a:ext cx="6639953" cy="5383550"/>
          </a:xfrm>
        </p:spPr>
      </p:pic>
    </p:spTree>
    <p:extLst>
      <p:ext uri="{BB962C8B-B14F-4D97-AF65-F5344CB8AC3E}">
        <p14:creationId xmlns:p14="http://schemas.microsoft.com/office/powerpoint/2010/main" val="257854333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whi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1453</Words>
  <Application>Microsoft Office PowerPoint</Application>
  <PresentationFormat>Grand écran</PresentationFormat>
  <Paragraphs>195</Paragraphs>
  <Slides>21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slide_template_white</vt:lpstr>
      <vt:lpstr>Thème Office</vt:lpstr>
      <vt:lpstr>Decentralized Data Sharing System based on Secure Multiparty Computation</vt:lpstr>
      <vt:lpstr>Goals of the project</vt:lpstr>
      <vt:lpstr>System design</vt:lpstr>
      <vt:lpstr>Systems comparison</vt:lpstr>
      <vt:lpstr>More about Secret shared Non Interactive Proof</vt:lpstr>
      <vt:lpstr>EC ElGamal Input range proof</vt:lpstr>
      <vt:lpstr>Additional content for Input range algorithm</vt:lpstr>
      <vt:lpstr>The problem with Unlynx threat model</vt:lpstr>
      <vt:lpstr>The algorihtm</vt:lpstr>
      <vt:lpstr>Systems pipelines for comparison</vt:lpstr>
      <vt:lpstr>Setup to compare the systems</vt:lpstr>
      <vt:lpstr>Scaling with number of data providers</vt:lpstr>
      <vt:lpstr>²</vt:lpstr>
      <vt:lpstr>Scaling with number of servers</vt:lpstr>
      <vt:lpstr>Présentation PowerPoint</vt:lpstr>
      <vt:lpstr>Conclusion &amp; Future work</vt:lpstr>
      <vt:lpstr>Thank you !</vt:lpstr>
      <vt:lpstr>Additional content on MPC beaver triple.</vt:lpstr>
      <vt:lpstr>Proof of equality for Input Range</vt:lpstr>
      <vt:lpstr>Additional content on EC pairing</vt:lpstr>
      <vt:lpstr>Additional content on 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dc:creator>Max Premi</dc:creator>
  <cp:lastModifiedBy>Max Premi</cp:lastModifiedBy>
  <cp:revision>37</cp:revision>
  <dcterms:created xsi:type="dcterms:W3CDTF">2018-01-20T10:29:57Z</dcterms:created>
  <dcterms:modified xsi:type="dcterms:W3CDTF">2018-01-21T17:28:19Z</dcterms:modified>
</cp:coreProperties>
</file>