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4"/>
  </p:notesMasterIdLst>
  <p:sldIdLst>
    <p:sldId id="258" r:id="rId2"/>
    <p:sldId id="281" r:id="rId3"/>
    <p:sldId id="259" r:id="rId4"/>
    <p:sldId id="297" r:id="rId5"/>
    <p:sldId id="296" r:id="rId6"/>
    <p:sldId id="291" r:id="rId7"/>
    <p:sldId id="262" r:id="rId8"/>
    <p:sldId id="271" r:id="rId9"/>
    <p:sldId id="293" r:id="rId10"/>
    <p:sldId id="295" r:id="rId11"/>
    <p:sldId id="294" r:id="rId12"/>
    <p:sldId id="29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Premi" initials="MP" lastIdx="1" clrIdx="0">
    <p:extLst>
      <p:ext uri="{19B8F6BF-5375-455C-9EA6-DF929625EA0E}">
        <p15:presenceInfo xmlns:p15="http://schemas.microsoft.com/office/powerpoint/2012/main" userId="Max Prem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B8474-97D2-4EEA-8FB4-823BFCA28CD3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D178B-5CCF-4246-B1CC-D230EF1E3C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95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0975" y="493713"/>
            <a:ext cx="6378575" cy="3589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17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178B-5CCF-4246-B1CC-D230EF1E3CF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88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 THIS SLIDE.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178B-5CCF-4246-B1CC-D230EF1E3CF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449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2800"/>
            </a:lvl1pPr>
            <a:lvl2pPr marL="422042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1502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16531" indent="-316531">
              <a:buClr>
                <a:schemeClr val="tx2"/>
              </a:buClr>
              <a:buFont typeface="Courier New" charset="0"/>
              <a:buChar char="o"/>
              <a:defRPr sz="2400"/>
            </a:lvl1pPr>
            <a:lvl2pPr>
              <a:buClr>
                <a:schemeClr val="tx2"/>
              </a:buClr>
              <a:defRPr sz="2100"/>
            </a:lvl2pPr>
            <a:lvl3pPr>
              <a:buClr>
                <a:schemeClr val="tx2"/>
              </a:buClr>
              <a:defRPr sz="18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5208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154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908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6056" y="199304"/>
            <a:ext cx="10904257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056" y="931069"/>
            <a:ext cx="10904256" cy="495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1168400" y="6180503"/>
            <a:ext cx="3792460" cy="5474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58616" tIns="23447" rIns="58616" bIns="23447">
            <a:spAutoFit/>
          </a:bodyPr>
          <a:lstStyle/>
          <a:p>
            <a:pPr algn="ctr" defTabSz="703403">
              <a:lnSpc>
                <a:spcPct val="110000"/>
              </a:lnSpc>
            </a:pPr>
            <a:r>
              <a:rPr lang="fr-FR" sz="1477" dirty="0">
                <a:solidFill>
                  <a:schemeClr val="tx1"/>
                </a:solidFill>
              </a:rPr>
              <a:t>LCA1</a:t>
            </a:r>
          </a:p>
          <a:p>
            <a:pPr defTabSz="703403">
              <a:lnSpc>
                <a:spcPct val="110000"/>
              </a:lnSpc>
            </a:pPr>
            <a:r>
              <a:rPr lang="fr-FR" sz="1477" dirty="0">
                <a:solidFill>
                  <a:schemeClr val="tx1"/>
                </a:solidFill>
              </a:rPr>
              <a:t>Ecole Polytechnique Fédérale de Lausanne</a:t>
            </a:r>
          </a:p>
        </p:txBody>
      </p:sp>
      <p:sp>
        <p:nvSpPr>
          <p:cNvPr id="567301" name="Rectangle 5"/>
          <p:cNvSpPr>
            <a:spLocks noChangeArrowheads="1"/>
          </p:cNvSpPr>
          <p:nvPr/>
        </p:nvSpPr>
        <p:spPr bwMode="auto">
          <a:xfrm>
            <a:off x="11555941" y="355536"/>
            <a:ext cx="636059" cy="3384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83528" tIns="41031" rIns="83528" bIns="41031">
            <a:spAutoFit/>
          </a:bodyPr>
          <a:lstStyle/>
          <a:p>
            <a:pPr algn="ctr"/>
            <a:fld id="{2437EED0-BD2C-4BA0-8BCC-83807A05C56D}" type="slidenum">
              <a:rPr lang="en-US" sz="1661" b="1">
                <a:solidFill>
                  <a:schemeClr val="tx2"/>
                </a:solidFill>
              </a:rPr>
              <a:pPr algn="ctr"/>
              <a:t>‹N°›</a:t>
            </a:fld>
            <a:endParaRPr lang="en-US" sz="1661" b="1" dirty="0">
              <a:solidFill>
                <a:schemeClr val="tx2"/>
              </a:solidFill>
            </a:endParaRPr>
          </a:p>
        </p:txBody>
      </p:sp>
      <p:sp>
        <p:nvSpPr>
          <p:cNvPr id="567303" name="Rectangle 7"/>
          <p:cNvSpPr>
            <a:spLocks noChangeArrowheads="1"/>
          </p:cNvSpPr>
          <p:nvPr/>
        </p:nvSpPr>
        <p:spPr bwMode="auto">
          <a:xfrm>
            <a:off x="1" y="762000"/>
            <a:ext cx="12176369" cy="33338"/>
          </a:xfrm>
          <a:prstGeom prst="rect">
            <a:avLst/>
          </a:prstGeom>
          <a:gradFill rotWithShape="0">
            <a:gsLst>
              <a:gs pos="0">
                <a:srgbClr val="DADADA">
                  <a:gamma/>
                  <a:shade val="29804"/>
                  <a:invGamma/>
                </a:srgbClr>
              </a:gs>
              <a:gs pos="50000">
                <a:srgbClr val="DADADA"/>
              </a:gs>
              <a:gs pos="100000">
                <a:srgbClr val="DADADA">
                  <a:gamma/>
                  <a:shade val="29804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47"/>
          </a:p>
        </p:txBody>
      </p:sp>
      <p:sp>
        <p:nvSpPr>
          <p:cNvPr id="567304" name="Rectangle 8"/>
          <p:cNvSpPr>
            <a:spLocks noChangeArrowheads="1"/>
          </p:cNvSpPr>
          <p:nvPr/>
        </p:nvSpPr>
        <p:spPr bwMode="auto">
          <a:xfrm>
            <a:off x="1" y="6019800"/>
            <a:ext cx="12176369" cy="33338"/>
          </a:xfrm>
          <a:prstGeom prst="rect">
            <a:avLst/>
          </a:prstGeom>
          <a:gradFill rotWithShape="0">
            <a:gsLst>
              <a:gs pos="0">
                <a:srgbClr val="DADADA">
                  <a:gamma/>
                  <a:shade val="29804"/>
                  <a:invGamma/>
                </a:srgbClr>
              </a:gs>
              <a:gs pos="50000">
                <a:srgbClr val="DADADA"/>
              </a:gs>
              <a:gs pos="100000">
                <a:srgbClr val="DADADA">
                  <a:gamma/>
                  <a:shade val="29804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47"/>
          </a:p>
        </p:txBody>
      </p:sp>
      <p:sp>
        <p:nvSpPr>
          <p:cNvPr id="2" name="TextBox 1"/>
          <p:cNvSpPr txBox="1"/>
          <p:nvPr userDrawn="1"/>
        </p:nvSpPr>
        <p:spPr>
          <a:xfrm>
            <a:off x="6225015" y="6177330"/>
            <a:ext cx="3897051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8440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77" baseline="0" dirty="0"/>
              <a:t>Final Presentation</a:t>
            </a:r>
          </a:p>
          <a:p>
            <a:r>
              <a:rPr lang="en-US" sz="1477" baseline="0" dirty="0"/>
              <a:t>Lausanne, 22.06.2018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65" y="6108801"/>
            <a:ext cx="1900003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5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  <a:ea typeface="ＭＳ Ｐゴシック" charset="-128"/>
        </a:defRPr>
      </a:lvl5pPr>
      <a:lvl6pPr marL="422042"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</a:defRPr>
      </a:lvl6pPr>
      <a:lvl7pPr marL="844083"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</a:defRPr>
      </a:lvl7pPr>
      <a:lvl8pPr marL="1266124"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</a:defRPr>
      </a:lvl8pPr>
      <a:lvl9pPr marL="1688165"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</a:defRPr>
      </a:lvl9pPr>
    </p:titleStyle>
    <p:bodyStyle>
      <a:lvl1pPr marL="316531" indent="-316531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Courier New" charset="0"/>
        <a:buChar char="o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685817" indent="-263776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055103" indent="-211021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charset="2"/>
        <a:buChar char="§"/>
        <a:defRPr sz="2400" i="1">
          <a:solidFill>
            <a:schemeClr val="tx1"/>
          </a:solidFill>
          <a:latin typeface="+mn-lt"/>
          <a:ea typeface="ＭＳ Ｐゴシック" charset="-128"/>
        </a:defRPr>
      </a:lvl3pPr>
      <a:lvl4pPr marL="1477145" indent="-211021" algn="l" rtl="0" eaLnBrk="1" fontAlgn="base" hangingPunct="1">
        <a:spcBef>
          <a:spcPct val="20000"/>
        </a:spcBef>
        <a:spcAft>
          <a:spcPct val="0"/>
        </a:spcAft>
        <a:buChar char="–"/>
        <a:defRPr sz="1847">
          <a:solidFill>
            <a:schemeClr val="tx1"/>
          </a:solidFill>
          <a:latin typeface="Times New Roman" pitchFamily="18" charset="0"/>
          <a:ea typeface="ＭＳ Ｐゴシック" charset="-128"/>
        </a:defRPr>
      </a:lvl4pPr>
      <a:lvl5pPr marL="1899186" indent="-21102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  <a:ea typeface="ＭＳ Ｐゴシック" charset="-128"/>
        </a:defRPr>
      </a:lvl5pPr>
      <a:lvl6pPr marL="2321228" indent="-21102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6pPr>
      <a:lvl7pPr marL="2743268" indent="-21102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7pPr>
      <a:lvl8pPr marL="3165310" indent="-21102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8pPr>
      <a:lvl9pPr marL="3587351" indent="-21102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fr-FR"/>
      </a:defPPr>
      <a:lvl1pPr marL="0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2042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08954" y="2149162"/>
            <a:ext cx="8264384" cy="1779776"/>
          </a:xfrm>
        </p:spPr>
        <p:txBody>
          <a:bodyPr/>
          <a:lstStyle/>
          <a:p>
            <a:r>
              <a:rPr lang="en-US" sz="4431" dirty="0"/>
              <a:t>Distributed Proof Verification using Distributed Ledger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54823" y="4252707"/>
            <a:ext cx="8418515" cy="824854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Max Premi, Optional Master Semester Project (8 credits) </a:t>
            </a:r>
          </a:p>
          <a:p>
            <a:pPr algn="r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Supervised by: David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Froelicher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and Juan Ramon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Troncoso-Pastoriza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Professor: Jean-Pierre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Hubaux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117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B56FB-0148-4803-AAA4-97CBCFC6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First </a:t>
            </a:r>
            <a:r>
              <a:rPr lang="fr-FR" sz="4500" b="0" dirty="0" err="1"/>
              <a:t>Results</a:t>
            </a:r>
            <a:endParaRPr lang="fr-FR" sz="4500" b="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30121F7-7627-4503-9E7D-CC62FCEFFC77}"/>
              </a:ext>
            </a:extLst>
          </p:cNvPr>
          <p:cNvSpPr txBox="1">
            <a:spLocks/>
          </p:cNvSpPr>
          <p:nvPr/>
        </p:nvSpPr>
        <p:spPr bwMode="auto">
          <a:xfrm>
            <a:off x="788456" y="1083469"/>
            <a:ext cx="10904256" cy="495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16531" indent="-31653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Courier New" charset="0"/>
              <a:buChar char="o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685817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21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55103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charset="2"/>
              <a:buChar char="§"/>
              <a:defRPr sz="1800" 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77145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1899186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321228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6pPr>
            <a:lvl7pPr marL="2743268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r>
              <a:rPr lang="en-US" sz="2200" dirty="0"/>
              <a:t>Adapt </a:t>
            </a:r>
            <a:r>
              <a:rPr lang="en-US" sz="2200" dirty="0" err="1"/>
              <a:t>SkipChain</a:t>
            </a:r>
            <a:r>
              <a:rPr lang="en-US" sz="2200" dirty="0"/>
              <a:t> for the desired scenario</a:t>
            </a:r>
            <a:r>
              <a:rPr lang="en-US" sz="2500" dirty="0"/>
              <a:t>.</a:t>
            </a:r>
          </a:p>
          <a:p>
            <a:pPr lvl="2"/>
            <a:r>
              <a:rPr lang="en-US" dirty="0"/>
              <a:t>Bitmap, 2 if not verified and 0/1 if verified</a:t>
            </a:r>
          </a:p>
          <a:p>
            <a:pPr lvl="2"/>
            <a:r>
              <a:rPr lang="en-US" dirty="0"/>
              <a:t>Too much proof, stored on a file.</a:t>
            </a:r>
          </a:p>
          <a:p>
            <a:pPr lvl="2"/>
            <a:endParaRPr lang="fr-FR" dirty="0"/>
          </a:p>
          <a:p>
            <a:pPr lvl="1"/>
            <a:r>
              <a:rPr lang="fr-FR" sz="2200" dirty="0" err="1"/>
              <a:t>Implement</a:t>
            </a:r>
            <a:r>
              <a:rPr lang="fr-FR" sz="2200" dirty="0"/>
              <a:t> the Service </a:t>
            </a:r>
            <a:r>
              <a:rPr lang="fr-FR" sz="2200" dirty="0" err="1"/>
              <a:t>that</a:t>
            </a:r>
            <a:r>
              <a:rPr lang="fr-FR" sz="2200" dirty="0"/>
              <a:t> </a:t>
            </a:r>
            <a:r>
              <a:rPr lang="fr-FR" sz="2200" dirty="0" err="1"/>
              <a:t>handles</a:t>
            </a:r>
            <a:r>
              <a:rPr lang="fr-FR" sz="2200" dirty="0"/>
              <a:t> the </a:t>
            </a:r>
            <a:r>
              <a:rPr lang="fr-FR" sz="2200" dirty="0" err="1"/>
              <a:t>SkipChain</a:t>
            </a:r>
            <a:r>
              <a:rPr lang="fr-FR" sz="2200" dirty="0"/>
              <a:t>, </a:t>
            </a:r>
            <a:r>
              <a:rPr lang="fr-FR" sz="2200" dirty="0" err="1"/>
              <a:t>based</a:t>
            </a:r>
            <a:r>
              <a:rPr lang="fr-FR" sz="2200" dirty="0"/>
              <a:t> on the </a:t>
            </a:r>
            <a:r>
              <a:rPr lang="fr-FR" sz="2200" dirty="0" err="1"/>
              <a:t>already</a:t>
            </a:r>
            <a:r>
              <a:rPr lang="fr-FR" sz="2200" dirty="0"/>
              <a:t> </a:t>
            </a:r>
            <a:r>
              <a:rPr lang="fr-FR" sz="2200" dirty="0" err="1"/>
              <a:t>existing</a:t>
            </a:r>
            <a:r>
              <a:rPr lang="fr-FR" sz="2200" dirty="0"/>
              <a:t> </a:t>
            </a:r>
            <a:r>
              <a:rPr lang="fr-FR" sz="2200" dirty="0" err="1"/>
              <a:t>implementation</a:t>
            </a:r>
            <a:r>
              <a:rPr lang="fr-FR" sz="2200" dirty="0"/>
              <a:t>.</a:t>
            </a:r>
          </a:p>
          <a:p>
            <a:pPr lvl="2"/>
            <a:r>
              <a:rPr lang="fr-FR" dirty="0" err="1"/>
              <a:t>CreateGenesis</a:t>
            </a:r>
            <a:r>
              <a:rPr lang="fr-FR" dirty="0"/>
              <a:t>, </a:t>
            </a:r>
            <a:r>
              <a:rPr lang="fr-FR" dirty="0" err="1"/>
              <a:t>AddBlock</a:t>
            </a:r>
            <a:r>
              <a:rPr lang="fr-FR" dirty="0"/>
              <a:t>, </a:t>
            </a:r>
            <a:r>
              <a:rPr lang="fr-FR" dirty="0" err="1"/>
              <a:t>GetLastBlock</a:t>
            </a:r>
            <a:endParaRPr lang="fr-FR" dirty="0"/>
          </a:p>
          <a:p>
            <a:pPr lvl="2"/>
            <a:r>
              <a:rPr lang="fr-FR" dirty="0"/>
              <a:t>Block to Bytes, </a:t>
            </a:r>
            <a:r>
              <a:rPr lang="fr-FR" dirty="0" err="1"/>
              <a:t>Retrieve</a:t>
            </a:r>
            <a:r>
              <a:rPr lang="fr-FR" dirty="0"/>
              <a:t> data </a:t>
            </a:r>
            <a:r>
              <a:rPr lang="fr-FR" dirty="0" err="1"/>
              <a:t>from</a:t>
            </a:r>
            <a:r>
              <a:rPr lang="fr-FR" dirty="0"/>
              <a:t> Bytes.</a:t>
            </a:r>
          </a:p>
          <a:p>
            <a:pPr lvl="2"/>
            <a:r>
              <a:rPr lang="fr-FR" dirty="0"/>
              <a:t>For the moment, </a:t>
            </a:r>
            <a:r>
              <a:rPr lang="fr-FR" dirty="0" err="1">
                <a:solidFill>
                  <a:srgbClr val="FF0000"/>
                </a:solidFill>
              </a:rPr>
              <a:t>only</a:t>
            </a:r>
            <a:r>
              <a:rPr lang="fr-FR" dirty="0">
                <a:solidFill>
                  <a:srgbClr val="FF0000"/>
                </a:solidFill>
              </a:rPr>
              <a:t> 1 server </a:t>
            </a:r>
            <a:r>
              <a:rPr lang="fr-FR" dirty="0" err="1">
                <a:solidFill>
                  <a:srgbClr val="FF0000"/>
                </a:solidFill>
              </a:rPr>
              <a:t>verify</a:t>
            </a:r>
            <a:r>
              <a:rPr lang="fr-FR" dirty="0">
                <a:solidFill>
                  <a:srgbClr val="FF0000"/>
                </a:solidFill>
              </a:rPr>
              <a:t> and </a:t>
            </a:r>
            <a:r>
              <a:rPr lang="fr-FR" dirty="0" err="1">
                <a:solidFill>
                  <a:srgbClr val="FF0000"/>
                </a:solidFill>
              </a:rPr>
              <a:t>send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its</a:t>
            </a:r>
            <a:r>
              <a:rPr lang="fr-FR" dirty="0">
                <a:solidFill>
                  <a:srgbClr val="FF0000"/>
                </a:solidFill>
              </a:rPr>
              <a:t> Bitmap to </a:t>
            </a:r>
            <a:r>
              <a:rPr lang="fr-FR" dirty="0" err="1">
                <a:solidFill>
                  <a:srgbClr val="FF0000"/>
                </a:solidFill>
              </a:rPr>
              <a:t>SkipChain</a:t>
            </a:r>
            <a:r>
              <a:rPr lang="fr-FR" dirty="0">
                <a:solidFill>
                  <a:srgbClr val="FF0000"/>
                </a:solidFill>
              </a:rPr>
              <a:t> service.</a:t>
            </a:r>
          </a:p>
          <a:p>
            <a:pPr lvl="2"/>
            <a:endParaRPr lang="fr-FR" dirty="0"/>
          </a:p>
          <a:p>
            <a:pPr lvl="2" defTabSz="914400"/>
            <a:endParaRPr lang="fr-FR" dirty="0"/>
          </a:p>
          <a:p>
            <a:pPr defTabSz="914400"/>
            <a:endParaRPr lang="fr-FR" sz="2500" dirty="0"/>
          </a:p>
          <a:p>
            <a:pPr defTabSz="914400"/>
            <a:endParaRPr lang="en-US" sz="2500" kern="0" dirty="0"/>
          </a:p>
        </p:txBody>
      </p:sp>
      <p:pic>
        <p:nvPicPr>
          <p:cNvPr id="6" name="Graphique 5" descr="Coche">
            <a:extLst>
              <a:ext uri="{FF2B5EF4-FFF2-40B4-BE49-F238E27FC236}">
                <a16:creationId xmlns:a16="http://schemas.microsoft.com/office/drawing/2014/main" id="{397BACCF-77EA-42BF-A70F-2A2982818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0944" y="1083469"/>
            <a:ext cx="465876" cy="465876"/>
          </a:xfrm>
          <a:prstGeom prst="rect">
            <a:avLst/>
          </a:prstGeom>
        </p:spPr>
      </p:pic>
      <p:pic>
        <p:nvPicPr>
          <p:cNvPr id="7" name="Graphique 6" descr="Coche">
            <a:extLst>
              <a:ext uri="{FF2B5EF4-FFF2-40B4-BE49-F238E27FC236}">
                <a16:creationId xmlns:a16="http://schemas.microsoft.com/office/drawing/2014/main" id="{F965F60B-A132-4901-BD94-6BF7538DA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4028" y="2785074"/>
            <a:ext cx="405618" cy="405618"/>
          </a:xfrm>
          <a:prstGeom prst="rect">
            <a:avLst/>
          </a:prstGeom>
        </p:spPr>
      </p:pic>
      <p:pic>
        <p:nvPicPr>
          <p:cNvPr id="5" name="Graphique 4" descr="Fermer">
            <a:extLst>
              <a:ext uri="{FF2B5EF4-FFF2-40B4-BE49-F238E27FC236}">
                <a16:creationId xmlns:a16="http://schemas.microsoft.com/office/drawing/2014/main" id="{5AB95324-4A6E-44D0-8C7C-6B088B61B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857935" y="3909716"/>
            <a:ext cx="397412" cy="369277"/>
          </a:xfrm>
          <a:prstGeom prst="rect">
            <a:avLst/>
          </a:prstGeom>
        </p:spPr>
      </p:pic>
      <p:grpSp>
        <p:nvGrpSpPr>
          <p:cNvPr id="8" name="Shape 107">
            <a:extLst>
              <a:ext uri="{FF2B5EF4-FFF2-40B4-BE49-F238E27FC236}">
                <a16:creationId xmlns:a16="http://schemas.microsoft.com/office/drawing/2014/main" id="{16D9C980-FF1B-4891-8893-2A2A92EA522A}"/>
              </a:ext>
            </a:extLst>
          </p:cNvPr>
          <p:cNvGrpSpPr/>
          <p:nvPr/>
        </p:nvGrpSpPr>
        <p:grpSpPr>
          <a:xfrm>
            <a:off x="7635134" y="967380"/>
            <a:ext cx="2222801" cy="1533122"/>
            <a:chOff x="822192" y="1502011"/>
            <a:chExt cx="1532045" cy="1222898"/>
          </a:xfrm>
        </p:grpSpPr>
        <p:sp>
          <p:nvSpPr>
            <p:cNvPr id="38" name="Shape 136">
              <a:extLst>
                <a:ext uri="{FF2B5EF4-FFF2-40B4-BE49-F238E27FC236}">
                  <a16:creationId xmlns:a16="http://schemas.microsoft.com/office/drawing/2014/main" id="{8C7F73B5-5460-49E7-9419-C07C14029730}"/>
                </a:ext>
              </a:extLst>
            </p:cNvPr>
            <p:cNvSpPr/>
            <p:nvPr/>
          </p:nvSpPr>
          <p:spPr>
            <a:xfrm>
              <a:off x="875898" y="1528309"/>
              <a:ext cx="1478339" cy="119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" name="Shape 140">
              <a:extLst>
                <a:ext uri="{FF2B5EF4-FFF2-40B4-BE49-F238E27FC236}">
                  <a16:creationId xmlns:a16="http://schemas.microsoft.com/office/drawing/2014/main" id="{76CC36B8-98C2-4783-A485-E29E6EE77355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22192" y="1502011"/>
              <a:ext cx="476749" cy="424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Shape 141">
              <a:extLst>
                <a:ext uri="{FF2B5EF4-FFF2-40B4-BE49-F238E27FC236}">
                  <a16:creationId xmlns:a16="http://schemas.microsoft.com/office/drawing/2014/main" id="{F104A937-8A4A-4535-B499-01EAE0E4A55E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415566" y="1502011"/>
              <a:ext cx="476749" cy="424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Shape 142">
              <a:extLst>
                <a:ext uri="{FF2B5EF4-FFF2-40B4-BE49-F238E27FC236}">
                  <a16:creationId xmlns:a16="http://schemas.microsoft.com/office/drawing/2014/main" id="{8A736AF5-010D-41F7-A6D0-1E0AC81C16FA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18624" y="2085538"/>
              <a:ext cx="476749" cy="42438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5" name="Shape 143">
              <a:extLst>
                <a:ext uri="{FF2B5EF4-FFF2-40B4-BE49-F238E27FC236}">
                  <a16:creationId xmlns:a16="http://schemas.microsoft.com/office/drawing/2014/main" id="{A4138624-13D6-492D-BD15-3CFFF59FAE23}"/>
                </a:ext>
              </a:extLst>
            </p:cNvPr>
            <p:cNvCxnSpPr>
              <a:cxnSpLocks/>
              <a:stCxn id="42" idx="3"/>
              <a:endCxn id="43" idx="1"/>
            </p:cNvCxnSpPr>
            <p:nvPr/>
          </p:nvCxnSpPr>
          <p:spPr>
            <a:xfrm>
              <a:off x="1298940" y="1714206"/>
              <a:ext cx="116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Shape 144">
              <a:extLst>
                <a:ext uri="{FF2B5EF4-FFF2-40B4-BE49-F238E27FC236}">
                  <a16:creationId xmlns:a16="http://schemas.microsoft.com/office/drawing/2014/main" id="{6439B042-CEC7-4CF7-A0A8-420068F834E3}"/>
                </a:ext>
              </a:extLst>
            </p:cNvPr>
            <p:cNvCxnSpPr>
              <a:cxnSpLocks/>
              <a:stCxn id="44" idx="0"/>
              <a:endCxn id="43" idx="2"/>
            </p:cNvCxnSpPr>
            <p:nvPr/>
          </p:nvCxnSpPr>
          <p:spPr>
            <a:xfrm rot="10800000" flipH="1">
              <a:off x="1356999" y="1926536"/>
              <a:ext cx="2970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Shape 145">
              <a:extLst>
                <a:ext uri="{FF2B5EF4-FFF2-40B4-BE49-F238E27FC236}">
                  <a16:creationId xmlns:a16="http://schemas.microsoft.com/office/drawing/2014/main" id="{7EB1710C-46CA-411F-B150-02984E2F5AD0}"/>
                </a:ext>
              </a:extLst>
            </p:cNvPr>
            <p:cNvCxnSpPr>
              <a:cxnSpLocks/>
              <a:stCxn id="44" idx="0"/>
              <a:endCxn id="42" idx="2"/>
            </p:cNvCxnSpPr>
            <p:nvPr/>
          </p:nvCxnSpPr>
          <p:spPr>
            <a:xfrm rot="10800000">
              <a:off x="1060597" y="1926539"/>
              <a:ext cx="2964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CE3273B6-AC20-4016-9EAE-C193875175A4}"/>
              </a:ext>
            </a:extLst>
          </p:cNvPr>
          <p:cNvSpPr txBox="1"/>
          <p:nvPr/>
        </p:nvSpPr>
        <p:spPr>
          <a:xfrm>
            <a:off x="9187746" y="1000349"/>
            <a:ext cx="189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[1,2,1,2]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DEFEB4-8E24-40E1-9757-B952BDA3BDFB}"/>
              </a:ext>
            </a:extLst>
          </p:cNvPr>
          <p:cNvSpPr txBox="1"/>
          <p:nvPr/>
        </p:nvSpPr>
        <p:spPr>
          <a:xfrm>
            <a:off x="8918917" y="2025748"/>
            <a:ext cx="143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[1,2,2,1]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97E9BCA-4147-4404-A197-A57007E536F6}"/>
              </a:ext>
            </a:extLst>
          </p:cNvPr>
          <p:cNvSpPr txBox="1"/>
          <p:nvPr/>
        </p:nvSpPr>
        <p:spPr>
          <a:xfrm>
            <a:off x="6612858" y="687656"/>
            <a:ext cx="138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[2,0,2,2]</a:t>
            </a:r>
          </a:p>
        </p:txBody>
      </p:sp>
    </p:spTree>
    <p:extLst>
      <p:ext uri="{BB962C8B-B14F-4D97-AF65-F5344CB8AC3E}">
        <p14:creationId xmlns:p14="http://schemas.microsoft.com/office/powerpoint/2010/main" val="172133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B56FB-0148-4803-AAA4-97CBCFC6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First </a:t>
            </a:r>
            <a:r>
              <a:rPr lang="fr-FR" sz="4500" b="0" dirty="0" err="1"/>
              <a:t>Results</a:t>
            </a:r>
            <a:endParaRPr lang="fr-FR" sz="4500" b="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30121F7-7627-4503-9E7D-CC62FCEFFC77}"/>
              </a:ext>
            </a:extLst>
          </p:cNvPr>
          <p:cNvSpPr txBox="1">
            <a:spLocks/>
          </p:cNvSpPr>
          <p:nvPr/>
        </p:nvSpPr>
        <p:spPr bwMode="auto">
          <a:xfrm>
            <a:off x="788456" y="1083469"/>
            <a:ext cx="10904256" cy="495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16531" indent="-31653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Courier New" charset="0"/>
              <a:buChar char="o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685817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21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55103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charset="2"/>
              <a:buChar char="§"/>
              <a:defRPr sz="1800" 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77145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1899186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321228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6pPr>
            <a:lvl7pPr marL="2743268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r>
              <a:rPr lang="en-US" sz="2200" dirty="0"/>
              <a:t>Adapt </a:t>
            </a:r>
            <a:r>
              <a:rPr lang="en-US" sz="2200" dirty="0" err="1"/>
              <a:t>SkipChain</a:t>
            </a:r>
            <a:r>
              <a:rPr lang="en-US" sz="2200" dirty="0"/>
              <a:t> for the desired scenario</a:t>
            </a:r>
            <a:r>
              <a:rPr lang="en-US" sz="2500" dirty="0"/>
              <a:t>.</a:t>
            </a:r>
          </a:p>
          <a:p>
            <a:pPr lvl="2"/>
            <a:r>
              <a:rPr lang="en-US" dirty="0"/>
              <a:t>Bitmap, 2 if not verified and 0/1 if verified</a:t>
            </a:r>
          </a:p>
          <a:p>
            <a:pPr lvl="2"/>
            <a:r>
              <a:rPr lang="en-US" dirty="0"/>
              <a:t>Too much proof, stored on a file.</a:t>
            </a:r>
          </a:p>
          <a:p>
            <a:pPr lvl="2"/>
            <a:endParaRPr lang="fr-FR" dirty="0"/>
          </a:p>
          <a:p>
            <a:pPr lvl="1"/>
            <a:r>
              <a:rPr lang="fr-FR" sz="2200" dirty="0" err="1"/>
              <a:t>Implement</a:t>
            </a:r>
            <a:r>
              <a:rPr lang="fr-FR" sz="2200" dirty="0"/>
              <a:t> the Service </a:t>
            </a:r>
            <a:r>
              <a:rPr lang="fr-FR" sz="2200" dirty="0" err="1"/>
              <a:t>that</a:t>
            </a:r>
            <a:r>
              <a:rPr lang="fr-FR" sz="2200" dirty="0"/>
              <a:t> </a:t>
            </a:r>
            <a:r>
              <a:rPr lang="fr-FR" sz="2200" dirty="0" err="1"/>
              <a:t>handles</a:t>
            </a:r>
            <a:r>
              <a:rPr lang="fr-FR" sz="2200" dirty="0"/>
              <a:t> the </a:t>
            </a:r>
            <a:r>
              <a:rPr lang="fr-FR" sz="2200" dirty="0" err="1"/>
              <a:t>SkipChain</a:t>
            </a:r>
            <a:r>
              <a:rPr lang="fr-FR" sz="2200" dirty="0"/>
              <a:t>, </a:t>
            </a:r>
            <a:r>
              <a:rPr lang="fr-FR" sz="2200" dirty="0" err="1"/>
              <a:t>based</a:t>
            </a:r>
            <a:r>
              <a:rPr lang="fr-FR" sz="2200" dirty="0"/>
              <a:t> on the </a:t>
            </a:r>
            <a:r>
              <a:rPr lang="fr-FR" sz="2200" dirty="0" err="1"/>
              <a:t>already</a:t>
            </a:r>
            <a:r>
              <a:rPr lang="fr-FR" sz="2200" dirty="0"/>
              <a:t> </a:t>
            </a:r>
            <a:r>
              <a:rPr lang="fr-FR" sz="2200" dirty="0" err="1"/>
              <a:t>existing</a:t>
            </a:r>
            <a:r>
              <a:rPr lang="fr-FR" sz="2200" dirty="0"/>
              <a:t> </a:t>
            </a:r>
            <a:r>
              <a:rPr lang="fr-FR" sz="2200" dirty="0" err="1"/>
              <a:t>implementation</a:t>
            </a:r>
            <a:r>
              <a:rPr lang="fr-FR" sz="2200" dirty="0"/>
              <a:t>.</a:t>
            </a:r>
          </a:p>
          <a:p>
            <a:pPr lvl="2"/>
            <a:r>
              <a:rPr lang="fr-FR" dirty="0" err="1"/>
              <a:t>CreateGenesis</a:t>
            </a:r>
            <a:r>
              <a:rPr lang="fr-FR" dirty="0"/>
              <a:t>, </a:t>
            </a:r>
            <a:r>
              <a:rPr lang="fr-FR" dirty="0" err="1"/>
              <a:t>AddBlock</a:t>
            </a:r>
            <a:r>
              <a:rPr lang="fr-FR" dirty="0"/>
              <a:t>, </a:t>
            </a:r>
            <a:r>
              <a:rPr lang="fr-FR" dirty="0" err="1"/>
              <a:t>GetLastBlock</a:t>
            </a:r>
            <a:endParaRPr lang="fr-FR" dirty="0"/>
          </a:p>
          <a:p>
            <a:pPr lvl="2"/>
            <a:r>
              <a:rPr lang="fr-FR" dirty="0"/>
              <a:t>Block to Bytes, </a:t>
            </a:r>
            <a:r>
              <a:rPr lang="fr-FR" dirty="0" err="1"/>
              <a:t>Retrieve</a:t>
            </a:r>
            <a:r>
              <a:rPr lang="fr-FR" dirty="0"/>
              <a:t> data </a:t>
            </a:r>
            <a:r>
              <a:rPr lang="fr-FR" dirty="0" err="1"/>
              <a:t>from</a:t>
            </a:r>
            <a:r>
              <a:rPr lang="fr-FR" dirty="0"/>
              <a:t> Bytes.</a:t>
            </a:r>
          </a:p>
          <a:p>
            <a:pPr lvl="2"/>
            <a:r>
              <a:rPr lang="fr-FR" dirty="0"/>
              <a:t>For the moment, </a:t>
            </a:r>
            <a:r>
              <a:rPr lang="fr-FR" dirty="0" err="1">
                <a:solidFill>
                  <a:srgbClr val="FF0000"/>
                </a:solidFill>
              </a:rPr>
              <a:t>only</a:t>
            </a:r>
            <a:r>
              <a:rPr lang="fr-FR" dirty="0">
                <a:solidFill>
                  <a:srgbClr val="FF0000"/>
                </a:solidFill>
              </a:rPr>
              <a:t> 1 server </a:t>
            </a:r>
            <a:r>
              <a:rPr lang="fr-FR" dirty="0" err="1">
                <a:solidFill>
                  <a:srgbClr val="FF0000"/>
                </a:solidFill>
              </a:rPr>
              <a:t>verify</a:t>
            </a:r>
            <a:r>
              <a:rPr lang="fr-FR" dirty="0">
                <a:solidFill>
                  <a:srgbClr val="FF0000"/>
                </a:solidFill>
              </a:rPr>
              <a:t> and </a:t>
            </a:r>
            <a:r>
              <a:rPr lang="fr-FR" dirty="0" err="1">
                <a:solidFill>
                  <a:srgbClr val="FF0000"/>
                </a:solidFill>
              </a:rPr>
              <a:t>send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its</a:t>
            </a:r>
            <a:r>
              <a:rPr lang="fr-FR" dirty="0">
                <a:solidFill>
                  <a:srgbClr val="FF0000"/>
                </a:solidFill>
              </a:rPr>
              <a:t> Bitmap to </a:t>
            </a:r>
            <a:r>
              <a:rPr lang="fr-FR" dirty="0" err="1">
                <a:solidFill>
                  <a:srgbClr val="FF0000"/>
                </a:solidFill>
              </a:rPr>
              <a:t>SkipChain</a:t>
            </a:r>
            <a:r>
              <a:rPr lang="fr-FR" dirty="0">
                <a:solidFill>
                  <a:srgbClr val="FF0000"/>
                </a:solidFill>
              </a:rPr>
              <a:t> service.</a:t>
            </a:r>
          </a:p>
          <a:p>
            <a:pPr lvl="1"/>
            <a:endParaRPr lang="fr-FR" sz="2200" dirty="0"/>
          </a:p>
          <a:p>
            <a:pPr lvl="1"/>
            <a:r>
              <a:rPr lang="fr-FR" sz="2200" dirty="0" err="1"/>
              <a:t>Implement</a:t>
            </a:r>
            <a:r>
              <a:rPr lang="fr-FR" sz="2200" dirty="0"/>
              <a:t> the </a:t>
            </a:r>
            <a:r>
              <a:rPr lang="fr-FR" sz="2200" dirty="0" err="1"/>
              <a:t>protocol</a:t>
            </a:r>
            <a:r>
              <a:rPr lang="fr-FR" sz="2200" dirty="0"/>
              <a:t> </a:t>
            </a:r>
            <a:r>
              <a:rPr lang="fr-FR" sz="2200" dirty="0" err="1"/>
              <a:t>that</a:t>
            </a:r>
            <a:r>
              <a:rPr lang="fr-FR" sz="2200" dirty="0"/>
              <a:t> </a:t>
            </a:r>
            <a:r>
              <a:rPr lang="fr-FR" sz="2200" dirty="0" err="1"/>
              <a:t>collect</a:t>
            </a:r>
            <a:r>
              <a:rPr lang="fr-FR" sz="2200" dirty="0"/>
              <a:t> and </a:t>
            </a:r>
            <a:r>
              <a:rPr lang="fr-FR" sz="2200" dirty="0" err="1"/>
              <a:t>verify</a:t>
            </a:r>
            <a:r>
              <a:rPr lang="fr-FR" sz="2200" dirty="0"/>
              <a:t> proof, </a:t>
            </a:r>
            <a:r>
              <a:rPr lang="fr-FR" sz="2200" dirty="0" err="1"/>
              <a:t>create</a:t>
            </a:r>
            <a:r>
              <a:rPr lang="fr-FR" sz="2200" dirty="0"/>
              <a:t> a block and insert </a:t>
            </a:r>
            <a:r>
              <a:rPr lang="fr-FR" sz="2200" dirty="0" err="1"/>
              <a:t>it</a:t>
            </a:r>
            <a:r>
              <a:rPr lang="fr-FR" sz="2200" dirty="0"/>
              <a:t> in the </a:t>
            </a:r>
            <a:r>
              <a:rPr lang="fr-FR" sz="2200" dirty="0" err="1"/>
              <a:t>chain</a:t>
            </a:r>
            <a:r>
              <a:rPr lang="fr-FR" sz="2200" dirty="0"/>
              <a:t>.</a:t>
            </a:r>
          </a:p>
          <a:p>
            <a:pPr lvl="1"/>
            <a:endParaRPr lang="fr-FR" sz="2200" dirty="0"/>
          </a:p>
          <a:p>
            <a:pPr lvl="2"/>
            <a:endParaRPr lang="fr-FR" dirty="0"/>
          </a:p>
          <a:p>
            <a:pPr marL="0" indent="0" defTabSz="914400">
              <a:buNone/>
            </a:pPr>
            <a:endParaRPr lang="fr-FR" sz="2500" dirty="0"/>
          </a:p>
          <a:p>
            <a:pPr defTabSz="914400"/>
            <a:endParaRPr lang="en-US" sz="2500" kern="0" dirty="0"/>
          </a:p>
        </p:txBody>
      </p:sp>
      <p:pic>
        <p:nvPicPr>
          <p:cNvPr id="6" name="Graphique 5" descr="Coche">
            <a:extLst>
              <a:ext uri="{FF2B5EF4-FFF2-40B4-BE49-F238E27FC236}">
                <a16:creationId xmlns:a16="http://schemas.microsoft.com/office/drawing/2014/main" id="{397BACCF-77EA-42BF-A70F-2A2982818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0944" y="1083469"/>
            <a:ext cx="465876" cy="465876"/>
          </a:xfrm>
          <a:prstGeom prst="rect">
            <a:avLst/>
          </a:prstGeom>
        </p:spPr>
      </p:pic>
      <p:pic>
        <p:nvPicPr>
          <p:cNvPr id="7" name="Graphique 6" descr="Coche">
            <a:extLst>
              <a:ext uri="{FF2B5EF4-FFF2-40B4-BE49-F238E27FC236}">
                <a16:creationId xmlns:a16="http://schemas.microsoft.com/office/drawing/2014/main" id="{F965F60B-A132-4901-BD94-6BF7538DA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4028" y="2785074"/>
            <a:ext cx="405618" cy="405618"/>
          </a:xfrm>
          <a:prstGeom prst="rect">
            <a:avLst/>
          </a:prstGeom>
        </p:spPr>
      </p:pic>
      <p:pic>
        <p:nvPicPr>
          <p:cNvPr id="5" name="Graphique 4" descr="Fermer">
            <a:extLst>
              <a:ext uri="{FF2B5EF4-FFF2-40B4-BE49-F238E27FC236}">
                <a16:creationId xmlns:a16="http://schemas.microsoft.com/office/drawing/2014/main" id="{5AB95324-4A6E-44D0-8C7C-6B088B61B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857935" y="3899208"/>
            <a:ext cx="397412" cy="369277"/>
          </a:xfrm>
          <a:prstGeom prst="rect">
            <a:avLst/>
          </a:prstGeom>
        </p:spPr>
      </p:pic>
      <p:grpSp>
        <p:nvGrpSpPr>
          <p:cNvPr id="8" name="Shape 107">
            <a:extLst>
              <a:ext uri="{FF2B5EF4-FFF2-40B4-BE49-F238E27FC236}">
                <a16:creationId xmlns:a16="http://schemas.microsoft.com/office/drawing/2014/main" id="{16D9C980-FF1B-4891-8893-2A2A92EA522A}"/>
              </a:ext>
            </a:extLst>
          </p:cNvPr>
          <p:cNvGrpSpPr/>
          <p:nvPr/>
        </p:nvGrpSpPr>
        <p:grpSpPr>
          <a:xfrm>
            <a:off x="7635134" y="967380"/>
            <a:ext cx="2222801" cy="1533122"/>
            <a:chOff x="822192" y="1502011"/>
            <a:chExt cx="1532045" cy="1222898"/>
          </a:xfrm>
        </p:grpSpPr>
        <p:sp>
          <p:nvSpPr>
            <p:cNvPr id="38" name="Shape 136">
              <a:extLst>
                <a:ext uri="{FF2B5EF4-FFF2-40B4-BE49-F238E27FC236}">
                  <a16:creationId xmlns:a16="http://schemas.microsoft.com/office/drawing/2014/main" id="{8C7F73B5-5460-49E7-9419-C07C14029730}"/>
                </a:ext>
              </a:extLst>
            </p:cNvPr>
            <p:cNvSpPr/>
            <p:nvPr/>
          </p:nvSpPr>
          <p:spPr>
            <a:xfrm>
              <a:off x="875898" y="1528309"/>
              <a:ext cx="1478339" cy="119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" name="Shape 140">
              <a:extLst>
                <a:ext uri="{FF2B5EF4-FFF2-40B4-BE49-F238E27FC236}">
                  <a16:creationId xmlns:a16="http://schemas.microsoft.com/office/drawing/2014/main" id="{76CC36B8-98C2-4783-A485-E29E6EE77355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22192" y="1502011"/>
              <a:ext cx="476749" cy="424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Shape 141">
              <a:extLst>
                <a:ext uri="{FF2B5EF4-FFF2-40B4-BE49-F238E27FC236}">
                  <a16:creationId xmlns:a16="http://schemas.microsoft.com/office/drawing/2014/main" id="{F104A937-8A4A-4535-B499-01EAE0E4A55E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415566" y="1502011"/>
              <a:ext cx="476749" cy="424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Shape 142">
              <a:extLst>
                <a:ext uri="{FF2B5EF4-FFF2-40B4-BE49-F238E27FC236}">
                  <a16:creationId xmlns:a16="http://schemas.microsoft.com/office/drawing/2014/main" id="{8A736AF5-010D-41F7-A6D0-1E0AC81C16FA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18624" y="2085538"/>
              <a:ext cx="476749" cy="42438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5" name="Shape 143">
              <a:extLst>
                <a:ext uri="{FF2B5EF4-FFF2-40B4-BE49-F238E27FC236}">
                  <a16:creationId xmlns:a16="http://schemas.microsoft.com/office/drawing/2014/main" id="{A4138624-13D6-492D-BD15-3CFFF59FAE23}"/>
                </a:ext>
              </a:extLst>
            </p:cNvPr>
            <p:cNvCxnSpPr>
              <a:cxnSpLocks/>
              <a:stCxn id="42" idx="3"/>
              <a:endCxn id="43" idx="1"/>
            </p:cNvCxnSpPr>
            <p:nvPr/>
          </p:nvCxnSpPr>
          <p:spPr>
            <a:xfrm>
              <a:off x="1298940" y="1714206"/>
              <a:ext cx="116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Shape 144">
              <a:extLst>
                <a:ext uri="{FF2B5EF4-FFF2-40B4-BE49-F238E27FC236}">
                  <a16:creationId xmlns:a16="http://schemas.microsoft.com/office/drawing/2014/main" id="{6439B042-CEC7-4CF7-A0A8-420068F834E3}"/>
                </a:ext>
              </a:extLst>
            </p:cNvPr>
            <p:cNvCxnSpPr>
              <a:cxnSpLocks/>
              <a:stCxn id="44" idx="0"/>
              <a:endCxn id="43" idx="2"/>
            </p:cNvCxnSpPr>
            <p:nvPr/>
          </p:nvCxnSpPr>
          <p:spPr>
            <a:xfrm rot="10800000" flipH="1">
              <a:off x="1356999" y="1926536"/>
              <a:ext cx="2970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Shape 145">
              <a:extLst>
                <a:ext uri="{FF2B5EF4-FFF2-40B4-BE49-F238E27FC236}">
                  <a16:creationId xmlns:a16="http://schemas.microsoft.com/office/drawing/2014/main" id="{7EB1710C-46CA-411F-B150-02984E2F5AD0}"/>
                </a:ext>
              </a:extLst>
            </p:cNvPr>
            <p:cNvCxnSpPr>
              <a:cxnSpLocks/>
              <a:stCxn id="44" idx="0"/>
              <a:endCxn id="42" idx="2"/>
            </p:cNvCxnSpPr>
            <p:nvPr/>
          </p:nvCxnSpPr>
          <p:spPr>
            <a:xfrm rot="10800000">
              <a:off x="1060597" y="1926539"/>
              <a:ext cx="2964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CE3273B6-AC20-4016-9EAE-C193875175A4}"/>
              </a:ext>
            </a:extLst>
          </p:cNvPr>
          <p:cNvSpPr txBox="1"/>
          <p:nvPr/>
        </p:nvSpPr>
        <p:spPr>
          <a:xfrm>
            <a:off x="9187746" y="1000349"/>
            <a:ext cx="189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[1,2,1,2]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DEFEB4-8E24-40E1-9757-B952BDA3BDFB}"/>
              </a:ext>
            </a:extLst>
          </p:cNvPr>
          <p:cNvSpPr txBox="1"/>
          <p:nvPr/>
        </p:nvSpPr>
        <p:spPr>
          <a:xfrm>
            <a:off x="8918917" y="2025748"/>
            <a:ext cx="143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[1,2,2,1]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97E9BCA-4147-4404-A197-A57007E536F6}"/>
              </a:ext>
            </a:extLst>
          </p:cNvPr>
          <p:cNvSpPr txBox="1"/>
          <p:nvPr/>
        </p:nvSpPr>
        <p:spPr>
          <a:xfrm>
            <a:off x="6612858" y="687656"/>
            <a:ext cx="138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[2,0,2,2]</a:t>
            </a:r>
          </a:p>
        </p:txBody>
      </p:sp>
      <p:pic>
        <p:nvPicPr>
          <p:cNvPr id="19" name="Graphique 18" descr="Fermer">
            <a:extLst>
              <a:ext uri="{FF2B5EF4-FFF2-40B4-BE49-F238E27FC236}">
                <a16:creationId xmlns:a16="http://schemas.microsoft.com/office/drawing/2014/main" id="{97DFA831-4457-4125-9152-48A9D26B3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835812" y="5039906"/>
            <a:ext cx="397412" cy="36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7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2231B-C90C-4B02-BE7E-CA852CFC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Future Work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A6223C-AB6D-4068-81D0-A2A96A4AA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defTabSz="914400">
              <a:buFontTx/>
              <a:buChar char="-"/>
            </a:pPr>
            <a:r>
              <a:rPr lang="fr-FR" sz="2400" i="0" dirty="0"/>
              <a:t>First, </a:t>
            </a:r>
            <a:r>
              <a:rPr lang="fr-FR" sz="2400" i="0" dirty="0" err="1"/>
              <a:t>send</a:t>
            </a:r>
            <a:r>
              <a:rPr lang="fr-FR" sz="2400" i="0" dirty="0"/>
              <a:t> to all </a:t>
            </a:r>
            <a:r>
              <a:rPr lang="fr-FR" sz="2400" i="0" dirty="0" err="1"/>
              <a:t>Verifying</a:t>
            </a:r>
            <a:r>
              <a:rPr lang="fr-FR" sz="2400" i="0" dirty="0"/>
              <a:t> </a:t>
            </a:r>
            <a:r>
              <a:rPr lang="fr-FR" sz="2400" i="0" dirty="0" err="1"/>
              <a:t>nodes</a:t>
            </a:r>
            <a:r>
              <a:rPr lang="fr-FR" sz="2400" i="0" dirty="0"/>
              <a:t> to </a:t>
            </a:r>
            <a:r>
              <a:rPr lang="fr-FR" sz="2400" i="0" dirty="0" err="1"/>
              <a:t>make</a:t>
            </a:r>
            <a:r>
              <a:rPr lang="fr-FR" sz="2400" i="0" dirty="0"/>
              <a:t> the </a:t>
            </a:r>
            <a:r>
              <a:rPr lang="fr-FR" sz="2400" i="0" dirty="0" err="1"/>
              <a:t>probabilistic</a:t>
            </a:r>
            <a:r>
              <a:rPr lang="fr-FR" sz="2400" i="0" dirty="0"/>
              <a:t> </a:t>
            </a:r>
            <a:r>
              <a:rPr lang="fr-FR" sz="2400" i="0" dirty="0" err="1"/>
              <a:t>Verification</a:t>
            </a:r>
            <a:r>
              <a:rPr lang="fr-FR" sz="2400" i="0" dirty="0"/>
              <a:t> </a:t>
            </a:r>
            <a:r>
              <a:rPr lang="fr-FR" sz="2400" i="0" dirty="0" err="1"/>
              <a:t>robust</a:t>
            </a:r>
            <a:r>
              <a:rPr lang="fr-FR" sz="2400" i="0" dirty="0"/>
              <a:t> and correct</a:t>
            </a:r>
          </a:p>
          <a:p>
            <a:pPr lvl="2" defTabSz="914400">
              <a:buFontTx/>
              <a:buChar char="-"/>
            </a:pPr>
            <a:endParaRPr lang="fr-FR" sz="2400" i="0" dirty="0"/>
          </a:p>
          <a:p>
            <a:pPr lvl="2" defTabSz="914400">
              <a:buFontTx/>
              <a:buChar char="-"/>
            </a:pPr>
            <a:r>
              <a:rPr lang="fr-FR" sz="2400" i="0" dirty="0" err="1"/>
              <a:t>Currently</a:t>
            </a:r>
            <a:r>
              <a:rPr lang="fr-FR" sz="2400" i="0" dirty="0"/>
              <a:t>, 1 structure sent </a:t>
            </a:r>
            <a:r>
              <a:rPr lang="fr-FR" sz="2400" i="0" dirty="0" err="1"/>
              <a:t>with</a:t>
            </a:r>
            <a:r>
              <a:rPr lang="fr-FR" sz="2400" i="0" dirty="0"/>
              <a:t> all </a:t>
            </a:r>
            <a:r>
              <a:rPr lang="fr-FR" sz="2400" i="0" dirty="0" err="1"/>
              <a:t>proofs</a:t>
            </a:r>
            <a:r>
              <a:rPr lang="fr-FR" sz="2400" i="0" dirty="0"/>
              <a:t>. </a:t>
            </a:r>
            <a:r>
              <a:rPr lang="fr-FR" sz="2400" i="0" dirty="0" err="1"/>
              <a:t>Later</a:t>
            </a:r>
            <a:r>
              <a:rPr lang="fr-FR" sz="2400" i="0" dirty="0"/>
              <a:t>, </a:t>
            </a:r>
            <a:r>
              <a:rPr lang="fr-FR" sz="2400" i="0" dirty="0" err="1"/>
              <a:t>receive</a:t>
            </a:r>
            <a:r>
              <a:rPr lang="fr-FR" sz="2400" i="0" dirty="0"/>
              <a:t> proof </a:t>
            </a:r>
            <a:r>
              <a:rPr lang="fr-FR" sz="2400" i="0" dirty="0" err="1"/>
              <a:t>asynchronously</a:t>
            </a:r>
            <a:r>
              <a:rPr lang="fr-FR" sz="2400" i="0" dirty="0"/>
              <a:t>, and </a:t>
            </a:r>
            <a:r>
              <a:rPr lang="fr-FR" sz="2400" i="0" dirty="0" err="1"/>
              <a:t>verify</a:t>
            </a:r>
            <a:r>
              <a:rPr lang="fr-FR" sz="2400" i="0" dirty="0"/>
              <a:t> </a:t>
            </a:r>
            <a:r>
              <a:rPr lang="fr-FR" sz="2400" i="0" dirty="0" err="1"/>
              <a:t>them</a:t>
            </a:r>
            <a:r>
              <a:rPr lang="fr-FR" sz="2400" i="0" dirty="0"/>
              <a:t> on the go.</a:t>
            </a:r>
          </a:p>
          <a:p>
            <a:pPr lvl="2" defTabSz="914400">
              <a:buFontTx/>
              <a:buChar char="-"/>
            </a:pPr>
            <a:endParaRPr lang="fr-FR" sz="2400" i="0" dirty="0"/>
          </a:p>
          <a:p>
            <a:pPr lvl="2" defTabSz="914400">
              <a:buFontTx/>
              <a:buChar char="-"/>
            </a:pPr>
            <a:r>
              <a:rPr lang="fr-FR" sz="2400" i="0" dirty="0" err="1"/>
              <a:t>When</a:t>
            </a:r>
            <a:r>
              <a:rPr lang="fr-FR" sz="2400" i="0" dirty="0"/>
              <a:t> last </a:t>
            </a:r>
            <a:r>
              <a:rPr lang="fr-FR" sz="2400" i="0" dirty="0" err="1"/>
              <a:t>proofs</a:t>
            </a:r>
            <a:r>
              <a:rPr lang="fr-FR" sz="2400" i="0" dirty="0"/>
              <a:t> (</a:t>
            </a:r>
            <a:r>
              <a:rPr lang="fr-FR" sz="2400" i="0" dirty="0" err="1"/>
              <a:t>KeySwitch</a:t>
            </a:r>
            <a:r>
              <a:rPr lang="fr-FR" sz="2400" i="0" dirty="0"/>
              <a:t>) are </a:t>
            </a:r>
            <a:r>
              <a:rPr lang="fr-FR" sz="2400" i="0" dirty="0" err="1"/>
              <a:t>received</a:t>
            </a:r>
            <a:r>
              <a:rPr lang="fr-FR" sz="2400" i="0" dirty="0"/>
              <a:t> and </a:t>
            </a:r>
            <a:r>
              <a:rPr lang="fr-FR" sz="2400" i="0" dirty="0" err="1"/>
              <a:t>verified</a:t>
            </a:r>
            <a:r>
              <a:rPr lang="fr-FR" sz="2400" i="0" dirty="0"/>
              <a:t>, </a:t>
            </a:r>
            <a:r>
              <a:rPr lang="fr-FR" sz="2400" i="0" dirty="0" err="1"/>
              <a:t>gather</a:t>
            </a:r>
            <a:r>
              <a:rPr lang="fr-FR" sz="2400" i="0" dirty="0"/>
              <a:t> Bitmap </a:t>
            </a:r>
            <a:r>
              <a:rPr lang="fr-FR" sz="2400" i="0" dirty="0" err="1"/>
              <a:t>from</a:t>
            </a:r>
            <a:r>
              <a:rPr lang="fr-FR" sz="2400" i="0" dirty="0"/>
              <a:t> </a:t>
            </a:r>
            <a:r>
              <a:rPr lang="fr-FR" sz="2400" i="0" dirty="0" err="1"/>
              <a:t>each</a:t>
            </a:r>
            <a:r>
              <a:rPr lang="fr-FR" sz="2400" i="0" dirty="0"/>
              <a:t> server, and </a:t>
            </a:r>
            <a:r>
              <a:rPr lang="fr-FR" sz="2400" i="0" dirty="0" err="1"/>
              <a:t>launch</a:t>
            </a:r>
            <a:r>
              <a:rPr lang="fr-FR" sz="2400" i="0" dirty="0"/>
              <a:t> Block Insertion.</a:t>
            </a:r>
          </a:p>
          <a:p>
            <a:pPr lvl="2" defTabSz="914400">
              <a:buFontTx/>
              <a:buChar char="-"/>
            </a:pPr>
            <a:endParaRPr lang="fr-FR" sz="2400" i="0" dirty="0"/>
          </a:p>
          <a:p>
            <a:pPr lvl="2" defTabSz="914400">
              <a:buFontTx/>
              <a:buChar char="-"/>
            </a:pPr>
            <a:r>
              <a:rPr lang="fr-FR" sz="2400" i="0" dirty="0" err="1"/>
              <a:t>Create</a:t>
            </a:r>
            <a:r>
              <a:rPr lang="fr-FR" sz="2400" i="0" dirty="0"/>
              <a:t> a </a:t>
            </a:r>
            <a:r>
              <a:rPr lang="fr-FR" sz="2400" i="0" dirty="0" err="1"/>
              <a:t>verification</a:t>
            </a:r>
            <a:r>
              <a:rPr lang="fr-FR" sz="2400" i="0" dirty="0"/>
              <a:t> </a:t>
            </a:r>
            <a:r>
              <a:rPr lang="fr-FR" sz="2400" i="0" dirty="0" err="1"/>
              <a:t>function</a:t>
            </a:r>
            <a:r>
              <a:rPr lang="fr-FR" sz="2400" i="0" dirty="0"/>
              <a:t> </a:t>
            </a:r>
            <a:r>
              <a:rPr lang="fr-FR" sz="2400" i="0" dirty="0" err="1"/>
              <a:t>inside</a:t>
            </a:r>
            <a:r>
              <a:rPr lang="fr-FR" sz="2400" i="0" dirty="0"/>
              <a:t> </a:t>
            </a:r>
            <a:r>
              <a:rPr lang="fr-FR" sz="2400" i="0" dirty="0" err="1"/>
              <a:t>SkipChain</a:t>
            </a:r>
            <a:r>
              <a:rPr lang="fr-FR" sz="2400" i="0" dirty="0"/>
              <a:t> to </a:t>
            </a:r>
            <a:r>
              <a:rPr lang="fr-FR" sz="2400" i="0" dirty="0" err="1"/>
              <a:t>verify</a:t>
            </a:r>
            <a:r>
              <a:rPr lang="fr-FR" sz="2400" i="0" dirty="0"/>
              <a:t> the bitmap are the </a:t>
            </a:r>
            <a:r>
              <a:rPr lang="fr-FR" sz="2400" i="0" dirty="0" err="1"/>
              <a:t>same</a:t>
            </a:r>
            <a:r>
              <a:rPr lang="fr-FR" sz="2400" i="0" dirty="0"/>
              <a:t>, or </a:t>
            </a:r>
            <a:r>
              <a:rPr lang="fr-FR" sz="2400" i="0" dirty="0" err="1"/>
              <a:t>same</a:t>
            </a:r>
            <a:r>
              <a:rPr lang="fr-FR" sz="2400" i="0" dirty="0"/>
              <a:t> for </a:t>
            </a:r>
            <a:r>
              <a:rPr lang="fr-FR" sz="2400" i="0" dirty="0" err="1"/>
              <a:t>majority</a:t>
            </a:r>
            <a:r>
              <a:rPr lang="fr-FR" sz="2400" i="0" dirty="0"/>
              <a:t>.</a:t>
            </a:r>
          </a:p>
          <a:p>
            <a:pPr lvl="2" defTabSz="914400">
              <a:buFontTx/>
              <a:buChar char="-"/>
            </a:pPr>
            <a:endParaRPr lang="fr-FR" sz="2400" i="0" dirty="0"/>
          </a:p>
          <a:p>
            <a:pPr lvl="2" defTabSz="914400">
              <a:buFontTx/>
              <a:buChar char="-"/>
            </a:pPr>
            <a:endParaRPr lang="fr-FR" sz="2400" i="0" dirty="0"/>
          </a:p>
          <a:p>
            <a:pPr lvl="2" defTabSz="914400">
              <a:buFontTx/>
              <a:buChar char="-"/>
            </a:pPr>
            <a:endParaRPr lang="fr-FR" sz="2400" i="0" dirty="0"/>
          </a:p>
        </p:txBody>
      </p:sp>
    </p:spTree>
    <p:extLst>
      <p:ext uri="{BB962C8B-B14F-4D97-AF65-F5344CB8AC3E}">
        <p14:creationId xmlns:p14="http://schemas.microsoft.com/office/powerpoint/2010/main" val="1871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14D577-ACE2-421C-A612-C4A2723C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 err="1"/>
              <a:t>Outline</a:t>
            </a:r>
            <a:endParaRPr lang="fr-FR" sz="4500" b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F1E4F0-9362-4906-921C-69CFECF3B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3000" dirty="0"/>
          </a:p>
          <a:p>
            <a:endParaRPr lang="fr-FR" sz="3000" dirty="0"/>
          </a:p>
          <a:p>
            <a:r>
              <a:rPr lang="fr-FR" sz="3000" dirty="0" err="1"/>
              <a:t>LeMal</a:t>
            </a:r>
            <a:r>
              <a:rPr lang="fr-FR" sz="3000" dirty="0"/>
              <a:t> System</a:t>
            </a:r>
          </a:p>
          <a:p>
            <a:r>
              <a:rPr lang="fr-FR" sz="3000" dirty="0" err="1"/>
              <a:t>Skipchain</a:t>
            </a:r>
            <a:r>
              <a:rPr lang="fr-FR" sz="3000" dirty="0"/>
              <a:t> </a:t>
            </a:r>
            <a:r>
              <a:rPr lang="fr-FR" sz="3000" dirty="0" err="1"/>
              <a:t>Overwiew</a:t>
            </a:r>
            <a:endParaRPr lang="fr-FR" sz="3000" dirty="0"/>
          </a:p>
          <a:p>
            <a:r>
              <a:rPr lang="fr-FR" sz="3000" dirty="0"/>
              <a:t>System Design</a:t>
            </a:r>
          </a:p>
          <a:p>
            <a:r>
              <a:rPr lang="fr-FR" sz="3000" dirty="0" err="1"/>
              <a:t>Result</a:t>
            </a:r>
            <a:endParaRPr lang="fr-FR" sz="3000" dirty="0"/>
          </a:p>
          <a:p>
            <a:r>
              <a:rPr lang="fr-FR" sz="3000" dirty="0"/>
              <a:t>Future Work</a:t>
            </a:r>
          </a:p>
          <a:p>
            <a:pPr marL="0" indent="0">
              <a:buNone/>
            </a:pP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262425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80109C-65E0-4536-AA5F-13BDBD93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Goals of the Project</a:t>
            </a:r>
            <a:endParaRPr lang="fr-FR" sz="45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247D12-64DF-490E-BD59-A0E116196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/>
              <a:t>Create and maintain a Distributed Ledger containing all the information to verify the Proof computed by the Collective Authority (CA):</a:t>
            </a:r>
          </a:p>
          <a:p>
            <a:pPr lvl="1"/>
            <a:r>
              <a:rPr lang="en-US" sz="2300" dirty="0"/>
              <a:t>For </a:t>
            </a:r>
            <a:r>
              <a:rPr lang="en-US" sz="2300" i="1" dirty="0"/>
              <a:t>correctness</a:t>
            </a:r>
            <a:r>
              <a:rPr lang="en-US" sz="2300" dirty="0"/>
              <a:t> and </a:t>
            </a:r>
            <a:r>
              <a:rPr lang="en-US" sz="2300" i="1" dirty="0"/>
              <a:t>robustness</a:t>
            </a:r>
            <a:r>
              <a:rPr lang="en-US" sz="2300" dirty="0"/>
              <a:t> of computation. Verifiable by anyone, thus Distributed Ledger (immutable)</a:t>
            </a:r>
          </a:p>
          <a:p>
            <a:pPr lvl="1"/>
            <a:endParaRPr lang="en-US" sz="2300" b="1" dirty="0"/>
          </a:p>
          <a:p>
            <a:pPr lvl="1"/>
            <a:r>
              <a:rPr lang="en-US" sz="2300" dirty="0"/>
              <a:t>Propose a system implementation (theoretical) to work in </a:t>
            </a:r>
            <a:r>
              <a:rPr lang="en-US" sz="2300" dirty="0" err="1"/>
              <a:t>Lemal</a:t>
            </a:r>
            <a:r>
              <a:rPr lang="en-US" sz="2300" dirty="0"/>
              <a:t> scenario.</a:t>
            </a:r>
          </a:p>
          <a:p>
            <a:pPr lvl="1"/>
            <a:endParaRPr lang="en-US" sz="2300" dirty="0"/>
          </a:p>
          <a:p>
            <a:pPr lvl="1"/>
            <a:r>
              <a:rPr lang="fr-FR" sz="2300" dirty="0" err="1"/>
              <a:t>Implement</a:t>
            </a:r>
            <a:r>
              <a:rPr lang="fr-FR" sz="2300" dirty="0"/>
              <a:t> the Service </a:t>
            </a:r>
            <a:r>
              <a:rPr lang="fr-FR" sz="2300" dirty="0" err="1"/>
              <a:t>that</a:t>
            </a:r>
            <a:r>
              <a:rPr lang="fr-FR" sz="2300" dirty="0"/>
              <a:t> </a:t>
            </a:r>
            <a:r>
              <a:rPr lang="fr-FR" sz="2300" dirty="0" err="1"/>
              <a:t>handles</a:t>
            </a:r>
            <a:r>
              <a:rPr lang="fr-FR" sz="2300" dirty="0"/>
              <a:t> the </a:t>
            </a:r>
            <a:r>
              <a:rPr lang="fr-FR" sz="2300" dirty="0" err="1"/>
              <a:t>Skipchain</a:t>
            </a:r>
            <a:r>
              <a:rPr lang="fr-FR" sz="2300" dirty="0"/>
              <a:t>, </a:t>
            </a:r>
            <a:r>
              <a:rPr lang="fr-FR" sz="2300" dirty="0" err="1"/>
              <a:t>based</a:t>
            </a:r>
            <a:r>
              <a:rPr lang="fr-FR" sz="2300" dirty="0"/>
              <a:t> on the </a:t>
            </a:r>
            <a:r>
              <a:rPr lang="fr-FR" sz="2300" dirty="0" err="1"/>
              <a:t>already</a:t>
            </a:r>
            <a:r>
              <a:rPr lang="fr-FR" sz="2300" dirty="0"/>
              <a:t> </a:t>
            </a:r>
            <a:r>
              <a:rPr lang="fr-FR" sz="2300" dirty="0" err="1"/>
              <a:t>existing</a:t>
            </a:r>
            <a:r>
              <a:rPr lang="fr-FR" sz="2300" dirty="0"/>
              <a:t> </a:t>
            </a:r>
            <a:r>
              <a:rPr lang="fr-FR" sz="2300" dirty="0" err="1"/>
              <a:t>implementation</a:t>
            </a:r>
            <a:r>
              <a:rPr lang="fr-FR" sz="2300" dirty="0"/>
              <a:t>.</a:t>
            </a:r>
          </a:p>
          <a:p>
            <a:pPr lvl="1"/>
            <a:endParaRPr lang="fr-FR" sz="2300" dirty="0"/>
          </a:p>
          <a:p>
            <a:pPr lvl="1"/>
            <a:r>
              <a:rPr lang="fr-FR" sz="2300" dirty="0" err="1"/>
              <a:t>Implement</a:t>
            </a:r>
            <a:r>
              <a:rPr lang="fr-FR" sz="2300" dirty="0"/>
              <a:t> the </a:t>
            </a:r>
            <a:r>
              <a:rPr lang="fr-FR" sz="2300" dirty="0" err="1"/>
              <a:t>protocol</a:t>
            </a:r>
            <a:r>
              <a:rPr lang="fr-FR" sz="2300" dirty="0"/>
              <a:t> </a:t>
            </a:r>
            <a:r>
              <a:rPr lang="fr-FR" sz="2300" dirty="0" err="1"/>
              <a:t>that</a:t>
            </a:r>
            <a:r>
              <a:rPr lang="fr-FR" sz="2300" dirty="0"/>
              <a:t> </a:t>
            </a:r>
            <a:r>
              <a:rPr lang="fr-FR" sz="2300" dirty="0" err="1"/>
              <a:t>collects</a:t>
            </a:r>
            <a:r>
              <a:rPr lang="fr-FR" sz="2300" dirty="0"/>
              <a:t>, </a:t>
            </a:r>
            <a:r>
              <a:rPr lang="fr-FR" sz="2300" dirty="0" err="1"/>
              <a:t>verifies</a:t>
            </a:r>
            <a:r>
              <a:rPr lang="fr-FR" sz="2300" dirty="0"/>
              <a:t> proof and </a:t>
            </a:r>
            <a:r>
              <a:rPr lang="fr-FR" sz="2300" dirty="0" err="1"/>
              <a:t>creates</a:t>
            </a:r>
            <a:r>
              <a:rPr lang="fr-FR" sz="2300" dirty="0"/>
              <a:t> a block.</a:t>
            </a:r>
            <a:endParaRPr lang="fr-FR" sz="2600" dirty="0"/>
          </a:p>
          <a:p>
            <a:pPr lvl="1"/>
            <a:endParaRPr lang="fr-FR" sz="2600" dirty="0"/>
          </a:p>
          <a:p>
            <a:pPr lvl="1"/>
            <a:endParaRPr lang="fr-FR" sz="2600" dirty="0"/>
          </a:p>
          <a:p>
            <a:pPr lvl="1"/>
            <a:endParaRPr lang="fr-FR" sz="2300" dirty="0"/>
          </a:p>
        </p:txBody>
      </p:sp>
    </p:spTree>
    <p:extLst>
      <p:ext uri="{BB962C8B-B14F-4D97-AF65-F5344CB8AC3E}">
        <p14:creationId xmlns:p14="http://schemas.microsoft.com/office/powerpoint/2010/main" val="356798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4B371-AD25-4E43-964D-08715DD6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dirty="0" err="1"/>
              <a:t>LeMal</a:t>
            </a:r>
            <a:r>
              <a:rPr lang="fr-FR" sz="4500" dirty="0"/>
              <a:t> System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E2B097-E731-4117-9F14-1B1A6344E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056" y="931069"/>
            <a:ext cx="10904256" cy="495300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654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EDF3A-D4E9-41C4-873D-4101BB78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CA3006-FA7E-44D4-9F45-3EC3C462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90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D59D00-34D3-4DC9-A849-846CC3E96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96" y="199304"/>
            <a:ext cx="10904257" cy="495300"/>
          </a:xfrm>
        </p:spPr>
        <p:txBody>
          <a:bodyPr/>
          <a:lstStyle/>
          <a:p>
            <a:r>
              <a:rPr lang="fr-FR" sz="4500" b="0" dirty="0"/>
              <a:t>Blockchain/</a:t>
            </a:r>
            <a:r>
              <a:rPr lang="fr-FR" sz="4500" b="0" dirty="0" err="1"/>
              <a:t>SkipChain</a:t>
            </a:r>
            <a:r>
              <a:rPr lang="fr-FR" sz="4500" b="0" dirty="0"/>
              <a:t> </a:t>
            </a:r>
            <a:r>
              <a:rPr lang="fr-FR" sz="4500" b="0" dirty="0" err="1"/>
              <a:t>Overview</a:t>
            </a:r>
            <a:endParaRPr lang="fr-FR" sz="45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BAE763-C4C3-47A3-A15C-F740FDCF1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300" dirty="0" err="1"/>
              <a:t>Skipchain</a:t>
            </a:r>
            <a:r>
              <a:rPr lang="fr-FR" sz="2300" dirty="0"/>
              <a:t> </a:t>
            </a:r>
            <a:r>
              <a:rPr lang="fr-FR" sz="2300" dirty="0" err="1"/>
              <a:t>created</a:t>
            </a:r>
            <a:r>
              <a:rPr lang="fr-FR" sz="2300" dirty="0"/>
              <a:t> by </a:t>
            </a:r>
            <a:r>
              <a:rPr lang="fr-FR" sz="2300" dirty="0" err="1"/>
              <a:t>DeDis</a:t>
            </a:r>
            <a:r>
              <a:rPr lang="fr-FR" sz="2300" dirty="0"/>
              <a:t>, mix Blockchain and </a:t>
            </a:r>
            <a:r>
              <a:rPr lang="fr-FR" sz="2300" dirty="0" err="1"/>
              <a:t>Skiplist</a:t>
            </a:r>
            <a:r>
              <a:rPr lang="fr-FR" sz="2300" dirty="0"/>
              <a:t>.</a:t>
            </a:r>
            <a:r>
              <a:rPr lang="fr-FR" sz="1600" dirty="0"/>
              <a:t> [1]</a:t>
            </a:r>
          </a:p>
          <a:p>
            <a:r>
              <a:rPr lang="fr-FR" sz="2300" dirty="0"/>
              <a:t>Blockchain </a:t>
            </a:r>
            <a:r>
              <a:rPr lang="fr-FR" sz="2300" dirty="0" err="1"/>
              <a:t>with</a:t>
            </a:r>
            <a:r>
              <a:rPr lang="fr-FR" sz="2300" dirty="0"/>
              <a:t> </a:t>
            </a:r>
            <a:r>
              <a:rPr lang="fr-FR" sz="2300" dirty="0" err="1"/>
              <a:t>forward</a:t>
            </a:r>
            <a:r>
              <a:rPr lang="fr-FR" sz="2300" dirty="0"/>
              <a:t> </a:t>
            </a:r>
            <a:r>
              <a:rPr lang="fr-FR" sz="2300" dirty="0" err="1"/>
              <a:t>link</a:t>
            </a:r>
            <a:r>
              <a:rPr lang="fr-FR" sz="2300" dirty="0"/>
              <a:t> and </a:t>
            </a:r>
            <a:r>
              <a:rPr lang="fr-FR" sz="2300" dirty="0" err="1"/>
              <a:t>hopping</a:t>
            </a:r>
            <a:r>
              <a:rPr lang="fr-FR" sz="2300" dirty="0"/>
              <a:t> links (more </a:t>
            </a:r>
            <a:r>
              <a:rPr lang="fr-FR" sz="2300" dirty="0" err="1"/>
              <a:t>thank</a:t>
            </a:r>
            <a:r>
              <a:rPr lang="fr-FR" sz="2300" dirty="0"/>
              <a:t> 1 block </a:t>
            </a:r>
            <a:r>
              <a:rPr lang="fr-FR" sz="2300" dirty="0" err="1"/>
              <a:t>away</a:t>
            </a:r>
            <a:r>
              <a:rPr lang="fr-FR" sz="2300" dirty="0"/>
              <a:t>) </a:t>
            </a:r>
          </a:p>
          <a:p>
            <a:r>
              <a:rPr lang="fr-FR" sz="2300" dirty="0"/>
              <a:t>A block </a:t>
            </a:r>
            <a:r>
              <a:rPr lang="fr-FR" sz="2300" dirty="0" err="1"/>
              <a:t>contains</a:t>
            </a:r>
            <a:r>
              <a:rPr lang="fr-FR" sz="2300" dirty="0"/>
              <a:t>: File </a:t>
            </a:r>
            <a:r>
              <a:rPr lang="fr-FR" sz="2300" dirty="0" err="1"/>
              <a:t>name</a:t>
            </a:r>
            <a:r>
              <a:rPr lang="fr-FR" sz="2300" dirty="0"/>
              <a:t>, Time, </a:t>
            </a:r>
            <a:r>
              <a:rPr lang="fr-FR" sz="2300" dirty="0" err="1"/>
              <a:t>Forward</a:t>
            </a:r>
            <a:r>
              <a:rPr lang="fr-FR" sz="2300" dirty="0"/>
              <a:t> and </a:t>
            </a:r>
            <a:r>
              <a:rPr lang="fr-FR" sz="2300" dirty="0" err="1"/>
              <a:t>Backward</a:t>
            </a:r>
            <a:r>
              <a:rPr lang="fr-FR" sz="2300" dirty="0"/>
              <a:t> links, </a:t>
            </a:r>
            <a:r>
              <a:rPr lang="fr-FR" sz="2300" dirty="0" err="1"/>
              <a:t>Threshold</a:t>
            </a:r>
            <a:r>
              <a:rPr lang="fr-FR" sz="2300" dirty="0"/>
              <a:t>, Bitmap.</a:t>
            </a:r>
          </a:p>
          <a:p>
            <a:r>
              <a:rPr lang="fr-FR" sz="2300" dirty="0"/>
              <a:t>Consensus </a:t>
            </a:r>
            <a:r>
              <a:rPr lang="fr-FR" sz="2300" dirty="0" err="1"/>
              <a:t>using</a:t>
            </a:r>
            <a:r>
              <a:rPr lang="fr-FR" sz="2300" dirty="0"/>
              <a:t> Byzantine </a:t>
            </a:r>
            <a:r>
              <a:rPr lang="fr-FR" sz="2300" dirty="0" err="1"/>
              <a:t>Fault</a:t>
            </a:r>
            <a:r>
              <a:rPr lang="fr-FR" sz="2300" dirty="0"/>
              <a:t> </a:t>
            </a:r>
            <a:r>
              <a:rPr lang="fr-FR" sz="2300" dirty="0" err="1"/>
              <a:t>Tolerance</a:t>
            </a:r>
            <a:r>
              <a:rPr lang="fr-FR" sz="2300" dirty="0"/>
              <a:t> (BFT).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B6F0610-0FB5-4ADB-81C4-09C59E698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93" y="3407569"/>
            <a:ext cx="4460991" cy="242792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9C5DA8B-F382-4471-BA03-13B3ED250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357" y="2905883"/>
            <a:ext cx="5354058" cy="31462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7C00EC7-B163-4D8C-A846-8053F87AE78C}"/>
              </a:ext>
            </a:extLst>
          </p:cNvPr>
          <p:cNvSpPr txBox="1"/>
          <p:nvPr/>
        </p:nvSpPr>
        <p:spPr>
          <a:xfrm>
            <a:off x="0" y="5781980"/>
            <a:ext cx="6865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[1] https://github.com/dedis/cothority/tree/master/skipchain</a:t>
            </a:r>
          </a:p>
        </p:txBody>
      </p:sp>
    </p:spTree>
    <p:extLst>
      <p:ext uri="{BB962C8B-B14F-4D97-AF65-F5344CB8AC3E}">
        <p14:creationId xmlns:p14="http://schemas.microsoft.com/office/powerpoint/2010/main" val="383111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67AE22-F6A2-457B-B690-2761E8D1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System design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F05292-127B-49F2-9AEE-EEE9726C4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Collective </a:t>
            </a:r>
            <a:r>
              <a:rPr lang="fr-FR" dirty="0" err="1"/>
              <a:t>authority</a:t>
            </a:r>
            <a:r>
              <a:rPr lang="fr-FR" dirty="0"/>
              <a:t> of </a:t>
            </a:r>
            <a:r>
              <a:rPr lang="fr-FR" i="1" dirty="0"/>
              <a:t>m</a:t>
            </a:r>
            <a:r>
              <a:rPr lang="fr-FR" dirty="0"/>
              <a:t> servers (CA), </a:t>
            </a:r>
            <a:r>
              <a:rPr lang="fr-FR" i="1" dirty="0"/>
              <a:t>n</a:t>
            </a:r>
            <a:r>
              <a:rPr lang="fr-FR" dirty="0"/>
              <a:t> data providers (DPs), 1 </a:t>
            </a:r>
            <a:r>
              <a:rPr lang="fr-FR" dirty="0" err="1"/>
              <a:t>querier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 err="1"/>
              <a:t>Verifying</a:t>
            </a:r>
            <a:r>
              <a:rPr lang="fr-FR" dirty="0"/>
              <a:t> </a:t>
            </a:r>
            <a:r>
              <a:rPr lang="fr-FR" dirty="0" err="1"/>
              <a:t>Nodes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CA </a:t>
            </a:r>
            <a:r>
              <a:rPr lang="fr-FR" dirty="0" err="1"/>
              <a:t>maintaining</a:t>
            </a:r>
            <a:r>
              <a:rPr lang="fr-FR" dirty="0"/>
              <a:t> the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SkipChain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Majority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honest</a:t>
            </a:r>
            <a:r>
              <a:rPr lang="fr-FR" dirty="0"/>
              <a:t>, </a:t>
            </a:r>
            <a:r>
              <a:rPr lang="fr-FR" dirty="0" err="1"/>
              <a:t>thus</a:t>
            </a:r>
            <a:r>
              <a:rPr lang="fr-FR" dirty="0"/>
              <a:t> the BFT to </a:t>
            </a:r>
            <a:r>
              <a:rPr lang="fr-FR" dirty="0" err="1"/>
              <a:t>ensure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consistent unique timeline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Proof </a:t>
            </a:r>
            <a:r>
              <a:rPr lang="fr-FR" dirty="0" err="1"/>
              <a:t>sending</a:t>
            </a:r>
            <a:r>
              <a:rPr lang="fr-FR" dirty="0"/>
              <a:t> and </a:t>
            </a:r>
            <a:r>
              <a:rPr lang="fr-FR" dirty="0" err="1"/>
              <a:t>Probabilistic</a:t>
            </a:r>
            <a:r>
              <a:rPr lang="fr-FR" dirty="0"/>
              <a:t> </a:t>
            </a:r>
            <a:r>
              <a:rPr lang="fr-FR" dirty="0" err="1"/>
              <a:t>Verification</a:t>
            </a:r>
            <a:r>
              <a:rPr lang="fr-FR" dirty="0"/>
              <a:t> at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Verifying</a:t>
            </a:r>
            <a:r>
              <a:rPr lang="fr-FR" dirty="0"/>
              <a:t> Node.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Block </a:t>
            </a:r>
            <a:r>
              <a:rPr lang="fr-FR" dirty="0" err="1"/>
              <a:t>Creation</a:t>
            </a:r>
            <a:r>
              <a:rPr lang="fr-FR" dirty="0"/>
              <a:t> and Insertion </a:t>
            </a:r>
            <a:r>
              <a:rPr lang="fr-FR" dirty="0" err="1"/>
              <a:t>upon</a:t>
            </a:r>
            <a:r>
              <a:rPr lang="fr-FR" dirty="0"/>
              <a:t> last proof </a:t>
            </a:r>
            <a:r>
              <a:rPr lang="fr-FR" dirty="0" err="1"/>
              <a:t>receiving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pSp>
        <p:nvGrpSpPr>
          <p:cNvPr id="42" name="Shape 107">
            <a:extLst>
              <a:ext uri="{FF2B5EF4-FFF2-40B4-BE49-F238E27FC236}">
                <a16:creationId xmlns:a16="http://schemas.microsoft.com/office/drawing/2014/main" id="{1C8A1964-2060-40A4-8046-D773ABB7E758}"/>
              </a:ext>
            </a:extLst>
          </p:cNvPr>
          <p:cNvGrpSpPr/>
          <p:nvPr/>
        </p:nvGrpSpPr>
        <p:grpSpPr>
          <a:xfrm>
            <a:off x="6666599" y="1687020"/>
            <a:ext cx="4070367" cy="2879127"/>
            <a:chOff x="822190" y="1502012"/>
            <a:chExt cx="4059325" cy="3347601"/>
          </a:xfrm>
        </p:grpSpPr>
        <p:pic>
          <p:nvPicPr>
            <p:cNvPr id="43" name="Shape 108">
              <a:extLst>
                <a:ext uri="{FF2B5EF4-FFF2-40B4-BE49-F238E27FC236}">
                  <a16:creationId xmlns:a16="http://schemas.microsoft.com/office/drawing/2014/main" id="{C7D4661D-9D09-46AA-A73F-65668A16221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63198" y="2470564"/>
              <a:ext cx="593375" cy="7166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Shape 109">
              <a:extLst>
                <a:ext uri="{FF2B5EF4-FFF2-40B4-BE49-F238E27FC236}">
                  <a16:creationId xmlns:a16="http://schemas.microsoft.com/office/drawing/2014/main" id="{F5A23855-2523-4692-B6D2-D7C0E83D62B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60860" y="3308494"/>
              <a:ext cx="593375" cy="7166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Shape 110">
              <a:extLst>
                <a:ext uri="{FF2B5EF4-FFF2-40B4-BE49-F238E27FC236}">
                  <a16:creationId xmlns:a16="http://schemas.microsoft.com/office/drawing/2014/main" id="{5B4F0578-01D0-4CAB-80ED-BEC804E86CE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63198" y="4132976"/>
              <a:ext cx="593375" cy="7166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Shape 111">
              <a:extLst>
                <a:ext uri="{FF2B5EF4-FFF2-40B4-BE49-F238E27FC236}">
                  <a16:creationId xmlns:a16="http://schemas.microsoft.com/office/drawing/2014/main" id="{D32A1BED-886D-4326-BF61-978A477C20F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92436" y="3308494"/>
              <a:ext cx="593375" cy="71663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7" name="Shape 112">
              <a:extLst>
                <a:ext uri="{FF2B5EF4-FFF2-40B4-BE49-F238E27FC236}">
                  <a16:creationId xmlns:a16="http://schemas.microsoft.com/office/drawing/2014/main" id="{64E22982-A636-471C-8FA5-076AF28BDA1E}"/>
                </a:ext>
              </a:extLst>
            </p:cNvPr>
            <p:cNvCxnSpPr>
              <a:stCxn id="43" idx="3"/>
            </p:cNvCxnSpPr>
            <p:nvPr/>
          </p:nvCxnSpPr>
          <p:spPr>
            <a:xfrm>
              <a:off x="3156573" y="2828883"/>
              <a:ext cx="532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48" name="Shape 113">
              <a:extLst>
                <a:ext uri="{FF2B5EF4-FFF2-40B4-BE49-F238E27FC236}">
                  <a16:creationId xmlns:a16="http://schemas.microsoft.com/office/drawing/2014/main" id="{B12469C8-396F-4CE4-9A43-38101D42BFE1}"/>
                </a:ext>
              </a:extLst>
            </p:cNvPr>
            <p:cNvCxnSpPr>
              <a:endCxn id="46" idx="0"/>
            </p:cNvCxnSpPr>
            <p:nvPr/>
          </p:nvCxnSpPr>
          <p:spPr>
            <a:xfrm>
              <a:off x="3689123" y="2828794"/>
              <a:ext cx="0" cy="479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9" name="Shape 114">
              <a:extLst>
                <a:ext uri="{FF2B5EF4-FFF2-40B4-BE49-F238E27FC236}">
                  <a16:creationId xmlns:a16="http://schemas.microsoft.com/office/drawing/2014/main" id="{E535BCFE-FAB2-43FF-86E2-EBEBB90CC9D0}"/>
                </a:ext>
              </a:extLst>
            </p:cNvPr>
            <p:cNvCxnSpPr/>
            <p:nvPr/>
          </p:nvCxnSpPr>
          <p:spPr>
            <a:xfrm rot="10800000" flipH="1">
              <a:off x="3156573" y="4491293"/>
              <a:ext cx="532550" cy="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50" name="Shape 115">
              <a:extLst>
                <a:ext uri="{FF2B5EF4-FFF2-40B4-BE49-F238E27FC236}">
                  <a16:creationId xmlns:a16="http://schemas.microsoft.com/office/drawing/2014/main" id="{9B182104-740A-4A20-8675-4D641CAE419D}"/>
                </a:ext>
              </a:extLst>
            </p:cNvPr>
            <p:cNvCxnSpPr/>
            <p:nvPr/>
          </p:nvCxnSpPr>
          <p:spPr>
            <a:xfrm>
              <a:off x="3689122" y="4018406"/>
              <a:ext cx="1" cy="47961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51" name="Shape 116">
              <a:extLst>
                <a:ext uri="{FF2B5EF4-FFF2-40B4-BE49-F238E27FC236}">
                  <a16:creationId xmlns:a16="http://schemas.microsoft.com/office/drawing/2014/main" id="{99DEE95B-8DEE-443F-9933-C3FC68A37202}"/>
                </a:ext>
              </a:extLst>
            </p:cNvPr>
            <p:cNvCxnSpPr/>
            <p:nvPr/>
          </p:nvCxnSpPr>
          <p:spPr>
            <a:xfrm rot="10800000" flipH="1">
              <a:off x="2030648" y="2828881"/>
              <a:ext cx="532550" cy="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2" name="Shape 117">
              <a:extLst>
                <a:ext uri="{FF2B5EF4-FFF2-40B4-BE49-F238E27FC236}">
                  <a16:creationId xmlns:a16="http://schemas.microsoft.com/office/drawing/2014/main" id="{D0BC16F2-2757-431B-8B36-5B53EB573232}"/>
                </a:ext>
              </a:extLst>
            </p:cNvPr>
            <p:cNvCxnSpPr/>
            <p:nvPr/>
          </p:nvCxnSpPr>
          <p:spPr>
            <a:xfrm>
              <a:off x="2022326" y="2828882"/>
              <a:ext cx="1" cy="47961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3" name="Shape 118">
              <a:extLst>
                <a:ext uri="{FF2B5EF4-FFF2-40B4-BE49-F238E27FC236}">
                  <a16:creationId xmlns:a16="http://schemas.microsoft.com/office/drawing/2014/main" id="{C4A37857-DFCB-4917-8A7F-51C0C7E8F338}"/>
                </a:ext>
              </a:extLst>
            </p:cNvPr>
            <p:cNvCxnSpPr/>
            <p:nvPr/>
          </p:nvCxnSpPr>
          <p:spPr>
            <a:xfrm rot="10800000" flipH="1">
              <a:off x="2022326" y="4504743"/>
              <a:ext cx="532550" cy="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4" name="Shape 119">
              <a:extLst>
                <a:ext uri="{FF2B5EF4-FFF2-40B4-BE49-F238E27FC236}">
                  <a16:creationId xmlns:a16="http://schemas.microsoft.com/office/drawing/2014/main" id="{FACF4A02-5141-445F-BF83-46ACD658B664}"/>
                </a:ext>
              </a:extLst>
            </p:cNvPr>
            <p:cNvCxnSpPr/>
            <p:nvPr/>
          </p:nvCxnSpPr>
          <p:spPr>
            <a:xfrm>
              <a:off x="2022326" y="4018406"/>
              <a:ext cx="1" cy="47961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55" name="Shape 120">
              <a:extLst>
                <a:ext uri="{FF2B5EF4-FFF2-40B4-BE49-F238E27FC236}">
                  <a16:creationId xmlns:a16="http://schemas.microsoft.com/office/drawing/2014/main" id="{AD620733-97D9-446C-B54B-724259952F94}"/>
                </a:ext>
              </a:extLst>
            </p:cNvPr>
            <p:cNvCxnSpPr>
              <a:endCxn id="46" idx="1"/>
            </p:cNvCxnSpPr>
            <p:nvPr/>
          </p:nvCxnSpPr>
          <p:spPr>
            <a:xfrm>
              <a:off x="2354436" y="3666813"/>
              <a:ext cx="1038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6" name="Shape 121">
              <a:extLst>
                <a:ext uri="{FF2B5EF4-FFF2-40B4-BE49-F238E27FC236}">
                  <a16:creationId xmlns:a16="http://schemas.microsoft.com/office/drawing/2014/main" id="{DAC9A5C5-B850-444C-91B2-5307B8B21778}"/>
                </a:ext>
              </a:extLst>
            </p:cNvPr>
            <p:cNvCxnSpPr>
              <a:stCxn id="45" idx="0"/>
              <a:endCxn id="43" idx="2"/>
            </p:cNvCxnSpPr>
            <p:nvPr/>
          </p:nvCxnSpPr>
          <p:spPr>
            <a:xfrm rot="10800000">
              <a:off x="2859886" y="3187076"/>
              <a:ext cx="0" cy="945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pic>
          <p:nvPicPr>
            <p:cNvPr id="57" name="Shape 122">
              <a:extLst>
                <a:ext uri="{FF2B5EF4-FFF2-40B4-BE49-F238E27FC236}">
                  <a16:creationId xmlns:a16="http://schemas.microsoft.com/office/drawing/2014/main" id="{84A5FA60-C450-4BFC-B137-9EFB36F35552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05807" y="3109028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Shape 123">
              <a:extLst>
                <a:ext uri="{FF2B5EF4-FFF2-40B4-BE49-F238E27FC236}">
                  <a16:creationId xmlns:a16="http://schemas.microsoft.com/office/drawing/2014/main" id="{293129D9-7ED9-49B4-999F-A65D83175498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05807" y="3694882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Shape 124">
              <a:extLst>
                <a:ext uri="{FF2B5EF4-FFF2-40B4-BE49-F238E27FC236}">
                  <a16:creationId xmlns:a16="http://schemas.microsoft.com/office/drawing/2014/main" id="{CB1A11CD-EDC8-4811-943E-CA6E4DEAF78B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31624" y="3165265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Shape 125">
              <a:extLst>
                <a:ext uri="{FF2B5EF4-FFF2-40B4-BE49-F238E27FC236}">
                  <a16:creationId xmlns:a16="http://schemas.microsoft.com/office/drawing/2014/main" id="{65C3119F-615A-4C45-AB6D-DC4D603B23C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31624" y="3718943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Shape 126">
              <a:extLst>
                <a:ext uri="{FF2B5EF4-FFF2-40B4-BE49-F238E27FC236}">
                  <a16:creationId xmlns:a16="http://schemas.microsoft.com/office/drawing/2014/main" id="{132182CC-0825-49C2-9BCC-B3C5D2789D8B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22031" y="1615452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" name="Shape 127">
              <a:extLst>
                <a:ext uri="{FF2B5EF4-FFF2-40B4-BE49-F238E27FC236}">
                  <a16:creationId xmlns:a16="http://schemas.microsoft.com/office/drawing/2014/main" id="{2E422F68-2D9F-4259-A9DB-D67CD0A02E75}"/>
                </a:ext>
              </a:extLst>
            </p:cNvPr>
            <p:cNvCxnSpPr>
              <a:stCxn id="61" idx="2"/>
              <a:endCxn id="43" idx="0"/>
            </p:cNvCxnSpPr>
            <p:nvPr/>
          </p:nvCxnSpPr>
          <p:spPr>
            <a:xfrm>
              <a:off x="2859885" y="2053546"/>
              <a:ext cx="0" cy="417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Shape 128">
              <a:extLst>
                <a:ext uri="{FF2B5EF4-FFF2-40B4-BE49-F238E27FC236}">
                  <a16:creationId xmlns:a16="http://schemas.microsoft.com/office/drawing/2014/main" id="{15B111FF-5EBE-43DA-A28D-C624E613040A}"/>
                </a:ext>
              </a:extLst>
            </p:cNvPr>
            <p:cNvCxnSpPr>
              <a:stCxn id="57" idx="1"/>
              <a:endCxn id="46" idx="3"/>
            </p:cNvCxnSpPr>
            <p:nvPr/>
          </p:nvCxnSpPr>
          <p:spPr>
            <a:xfrm flipH="1">
              <a:off x="3985807" y="3328075"/>
              <a:ext cx="420000" cy="338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" name="Shape 129">
              <a:extLst>
                <a:ext uri="{FF2B5EF4-FFF2-40B4-BE49-F238E27FC236}">
                  <a16:creationId xmlns:a16="http://schemas.microsoft.com/office/drawing/2014/main" id="{7734DD93-F949-4F52-BD39-C4F09B65D6AD}"/>
                </a:ext>
              </a:extLst>
            </p:cNvPr>
            <p:cNvCxnSpPr>
              <a:stCxn id="58" idx="1"/>
              <a:endCxn id="46" idx="3"/>
            </p:cNvCxnSpPr>
            <p:nvPr/>
          </p:nvCxnSpPr>
          <p:spPr>
            <a:xfrm rot="10800000">
              <a:off x="3985807" y="3666729"/>
              <a:ext cx="420000" cy="247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" name="Shape 130">
              <a:extLst>
                <a:ext uri="{FF2B5EF4-FFF2-40B4-BE49-F238E27FC236}">
                  <a16:creationId xmlns:a16="http://schemas.microsoft.com/office/drawing/2014/main" id="{87A76FCC-E895-41BB-9247-72E825296520}"/>
                </a:ext>
              </a:extLst>
            </p:cNvPr>
            <p:cNvCxnSpPr>
              <a:stCxn id="44" idx="1"/>
            </p:cNvCxnSpPr>
            <p:nvPr/>
          </p:nvCxnSpPr>
          <p:spPr>
            <a:xfrm rot="10800000">
              <a:off x="1363360" y="3415413"/>
              <a:ext cx="397500" cy="251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" name="Shape 131">
              <a:extLst>
                <a:ext uri="{FF2B5EF4-FFF2-40B4-BE49-F238E27FC236}">
                  <a16:creationId xmlns:a16="http://schemas.microsoft.com/office/drawing/2014/main" id="{C41C01EF-8155-41D6-B61F-5B9DA479610A}"/>
                </a:ext>
              </a:extLst>
            </p:cNvPr>
            <p:cNvCxnSpPr>
              <a:stCxn id="44" idx="1"/>
              <a:endCxn id="60" idx="3"/>
            </p:cNvCxnSpPr>
            <p:nvPr/>
          </p:nvCxnSpPr>
          <p:spPr>
            <a:xfrm flipH="1">
              <a:off x="1407460" y="3666813"/>
              <a:ext cx="353400" cy="271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67" name="Shape 132">
              <a:extLst>
                <a:ext uri="{FF2B5EF4-FFF2-40B4-BE49-F238E27FC236}">
                  <a16:creationId xmlns:a16="http://schemas.microsoft.com/office/drawing/2014/main" id="{8266C8DE-4B67-4E90-8CE9-28A836B81FAA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972140" y="1763279"/>
              <a:ext cx="521565" cy="4226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8" name="Shape 133">
              <a:extLst>
                <a:ext uri="{FF2B5EF4-FFF2-40B4-BE49-F238E27FC236}">
                  <a16:creationId xmlns:a16="http://schemas.microsoft.com/office/drawing/2014/main" id="{8474D20C-2726-42DE-ABE8-7765A6AB10E6}"/>
                </a:ext>
              </a:extLst>
            </p:cNvPr>
            <p:cNvCxnSpPr>
              <a:stCxn id="67" idx="1"/>
              <a:endCxn id="43" idx="0"/>
            </p:cNvCxnSpPr>
            <p:nvPr/>
          </p:nvCxnSpPr>
          <p:spPr>
            <a:xfrm flipH="1">
              <a:off x="2860040" y="1974579"/>
              <a:ext cx="1112100" cy="495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69" name="Shape 134">
              <a:extLst>
                <a:ext uri="{FF2B5EF4-FFF2-40B4-BE49-F238E27FC236}">
                  <a16:creationId xmlns:a16="http://schemas.microsoft.com/office/drawing/2014/main" id="{16C0802F-D453-4B5D-A16D-B274AC896119}"/>
                </a:ext>
              </a:extLst>
            </p:cNvPr>
            <p:cNvSpPr txBox="1"/>
            <p:nvPr/>
          </p:nvSpPr>
          <p:spPr>
            <a:xfrm>
              <a:off x="4090458" y="1776547"/>
              <a:ext cx="330785" cy="2703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endParaRPr/>
            </a:p>
          </p:txBody>
        </p:sp>
        <p:sp>
          <p:nvSpPr>
            <p:cNvPr id="70" name="Shape 135">
              <a:extLst>
                <a:ext uri="{FF2B5EF4-FFF2-40B4-BE49-F238E27FC236}">
                  <a16:creationId xmlns:a16="http://schemas.microsoft.com/office/drawing/2014/main" id="{E4D51069-708E-4A83-8045-3B677B24DBCD}"/>
                </a:ext>
              </a:extLst>
            </p:cNvPr>
            <p:cNvSpPr/>
            <p:nvPr/>
          </p:nvSpPr>
          <p:spPr>
            <a:xfrm>
              <a:off x="931624" y="1615452"/>
              <a:ext cx="3949891" cy="3234161"/>
            </a:xfrm>
            <a:prstGeom prst="rect">
              <a:avLst/>
            </a:prstGeom>
            <a:noFill/>
            <a:ln w="12700" cap="flat" cmpd="sng">
              <a:solidFill>
                <a:srgbClr val="D0CECE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136">
              <a:extLst>
                <a:ext uri="{FF2B5EF4-FFF2-40B4-BE49-F238E27FC236}">
                  <a16:creationId xmlns:a16="http://schemas.microsoft.com/office/drawing/2014/main" id="{7F890DFC-1448-416D-950A-AFEE4837C551}"/>
                </a:ext>
              </a:extLst>
            </p:cNvPr>
            <p:cNvSpPr/>
            <p:nvPr/>
          </p:nvSpPr>
          <p:spPr>
            <a:xfrm>
              <a:off x="875897" y="1528311"/>
              <a:ext cx="1478338" cy="119660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" name="Shape 137">
              <a:extLst>
                <a:ext uri="{FF2B5EF4-FFF2-40B4-BE49-F238E27FC236}">
                  <a16:creationId xmlns:a16="http://schemas.microsoft.com/office/drawing/2014/main" id="{A7CD83C6-4F17-44E0-909E-19DC0C387312}"/>
                </a:ext>
              </a:extLst>
            </p:cNvPr>
            <p:cNvCxnSpPr/>
            <p:nvPr/>
          </p:nvCxnSpPr>
          <p:spPr>
            <a:xfrm flipH="1">
              <a:off x="2351723" y="1615452"/>
              <a:ext cx="2512" cy="1070979"/>
            </a:xfrm>
            <a:prstGeom prst="straightConnector1">
              <a:avLst/>
            </a:prstGeom>
            <a:noFill/>
            <a:ln w="12700" cap="flat" cmpd="sng">
              <a:solidFill>
                <a:srgbClr val="D0CECE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" name="Shape 138">
              <a:extLst>
                <a:ext uri="{FF2B5EF4-FFF2-40B4-BE49-F238E27FC236}">
                  <a16:creationId xmlns:a16="http://schemas.microsoft.com/office/drawing/2014/main" id="{7B20800A-BFE9-4E88-AE92-1E036FBCC691}"/>
                </a:ext>
              </a:extLst>
            </p:cNvPr>
            <p:cNvCxnSpPr/>
            <p:nvPr/>
          </p:nvCxnSpPr>
          <p:spPr>
            <a:xfrm rot="10800000">
              <a:off x="931624" y="2724912"/>
              <a:ext cx="1406696" cy="0"/>
            </a:xfrm>
            <a:prstGeom prst="straightConnector1">
              <a:avLst/>
            </a:prstGeom>
            <a:noFill/>
            <a:ln w="12700" cap="flat" cmpd="sng">
              <a:solidFill>
                <a:srgbClr val="D0CECE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74" name="Shape 139">
              <a:extLst>
                <a:ext uri="{FF2B5EF4-FFF2-40B4-BE49-F238E27FC236}">
                  <a16:creationId xmlns:a16="http://schemas.microsoft.com/office/drawing/2014/main" id="{07805F60-AA04-4572-9F4B-389AA14CB97E}"/>
                </a:ext>
              </a:extLst>
            </p:cNvPr>
            <p:cNvCxnSpPr/>
            <p:nvPr/>
          </p:nvCxnSpPr>
          <p:spPr>
            <a:xfrm>
              <a:off x="1760860" y="2089540"/>
              <a:ext cx="438032" cy="491976"/>
            </a:xfrm>
            <a:prstGeom prst="straightConnector1">
              <a:avLst/>
            </a:prstGeom>
            <a:noFill/>
            <a:ln w="76200" cap="flat" cmpd="sng">
              <a:solidFill>
                <a:srgbClr val="AEABAB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pic>
          <p:nvPicPr>
            <p:cNvPr id="75" name="Shape 140">
              <a:extLst>
                <a:ext uri="{FF2B5EF4-FFF2-40B4-BE49-F238E27FC236}">
                  <a16:creationId xmlns:a16="http://schemas.microsoft.com/office/drawing/2014/main" id="{E0A53F5C-05FD-4E78-86C3-F2A6213DB0E0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22190" y="1502013"/>
              <a:ext cx="476748" cy="424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Shape 141">
              <a:extLst>
                <a:ext uri="{FF2B5EF4-FFF2-40B4-BE49-F238E27FC236}">
                  <a16:creationId xmlns:a16="http://schemas.microsoft.com/office/drawing/2014/main" id="{9EABF36F-B19E-4E2F-9F51-726CE775288D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415564" y="1502012"/>
              <a:ext cx="476748" cy="424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Shape 142">
              <a:extLst>
                <a:ext uri="{FF2B5EF4-FFF2-40B4-BE49-F238E27FC236}">
                  <a16:creationId xmlns:a16="http://schemas.microsoft.com/office/drawing/2014/main" id="{64679A0D-A3BB-4769-B176-90124CBE811B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18623" y="2085539"/>
              <a:ext cx="476748" cy="42438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8" name="Shape 143">
              <a:extLst>
                <a:ext uri="{FF2B5EF4-FFF2-40B4-BE49-F238E27FC236}">
                  <a16:creationId xmlns:a16="http://schemas.microsoft.com/office/drawing/2014/main" id="{C2D1F966-3FFC-452C-8607-D5593D53C074}"/>
                </a:ext>
              </a:extLst>
            </p:cNvPr>
            <p:cNvCxnSpPr>
              <a:stCxn id="75" idx="3"/>
              <a:endCxn id="76" idx="1"/>
            </p:cNvCxnSpPr>
            <p:nvPr/>
          </p:nvCxnSpPr>
          <p:spPr>
            <a:xfrm>
              <a:off x="1298938" y="1714207"/>
              <a:ext cx="116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9" name="Shape 144">
              <a:extLst>
                <a:ext uri="{FF2B5EF4-FFF2-40B4-BE49-F238E27FC236}">
                  <a16:creationId xmlns:a16="http://schemas.microsoft.com/office/drawing/2014/main" id="{179B2C48-6643-4365-9012-D4C36B4ABBF0}"/>
                </a:ext>
              </a:extLst>
            </p:cNvPr>
            <p:cNvCxnSpPr>
              <a:stCxn id="77" idx="0"/>
              <a:endCxn id="76" idx="2"/>
            </p:cNvCxnSpPr>
            <p:nvPr/>
          </p:nvCxnSpPr>
          <p:spPr>
            <a:xfrm rot="10800000" flipH="1">
              <a:off x="1356997" y="1926539"/>
              <a:ext cx="2970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0" name="Shape 145">
              <a:extLst>
                <a:ext uri="{FF2B5EF4-FFF2-40B4-BE49-F238E27FC236}">
                  <a16:creationId xmlns:a16="http://schemas.microsoft.com/office/drawing/2014/main" id="{3E7E0605-4241-4010-A8D8-E68EE25690D6}"/>
                </a:ext>
              </a:extLst>
            </p:cNvPr>
            <p:cNvCxnSpPr>
              <a:stCxn id="77" idx="0"/>
              <a:endCxn id="75" idx="2"/>
            </p:cNvCxnSpPr>
            <p:nvPr/>
          </p:nvCxnSpPr>
          <p:spPr>
            <a:xfrm rot="10800000">
              <a:off x="1060597" y="1926539"/>
              <a:ext cx="2964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81" name="Shape 146">
            <a:extLst>
              <a:ext uri="{FF2B5EF4-FFF2-40B4-BE49-F238E27FC236}">
                <a16:creationId xmlns:a16="http://schemas.microsoft.com/office/drawing/2014/main" id="{5C63060F-5E60-4898-8974-06AE56496AF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14078" y="2122860"/>
            <a:ext cx="409361" cy="33254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147">
            <a:extLst>
              <a:ext uri="{FF2B5EF4-FFF2-40B4-BE49-F238E27FC236}">
                <a16:creationId xmlns:a16="http://schemas.microsoft.com/office/drawing/2014/main" id="{8AEB60FE-D0C6-4FE7-B452-24455922F705}"/>
              </a:ext>
            </a:extLst>
          </p:cNvPr>
          <p:cNvSpPr txBox="1"/>
          <p:nvPr/>
        </p:nvSpPr>
        <p:spPr>
          <a:xfrm>
            <a:off x="11318773" y="2022927"/>
            <a:ext cx="1067210" cy="283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Verifying Node</a:t>
            </a:r>
            <a:endParaRPr sz="1600" dirty="0"/>
          </a:p>
        </p:txBody>
      </p:sp>
      <p:pic>
        <p:nvPicPr>
          <p:cNvPr id="83" name="Shape 148">
            <a:extLst>
              <a:ext uri="{FF2B5EF4-FFF2-40B4-BE49-F238E27FC236}">
                <a16:creationId xmlns:a16="http://schemas.microsoft.com/office/drawing/2014/main" id="{AB1805D6-695C-482E-8749-15EC6AD9696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06406" y="2685587"/>
            <a:ext cx="445062" cy="37403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149">
            <a:extLst>
              <a:ext uri="{FF2B5EF4-FFF2-40B4-BE49-F238E27FC236}">
                <a16:creationId xmlns:a16="http://schemas.microsoft.com/office/drawing/2014/main" id="{DDA4DAF4-607A-4E5B-A114-42506EF54970}"/>
              </a:ext>
            </a:extLst>
          </p:cNvPr>
          <p:cNvSpPr txBox="1"/>
          <p:nvPr/>
        </p:nvSpPr>
        <p:spPr>
          <a:xfrm>
            <a:off x="11320004" y="2627164"/>
            <a:ext cx="992640" cy="283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Provider</a:t>
            </a:r>
            <a:endParaRPr dirty="0"/>
          </a:p>
        </p:txBody>
      </p:sp>
      <p:pic>
        <p:nvPicPr>
          <p:cNvPr id="85" name="Shape 150">
            <a:extLst>
              <a:ext uri="{FF2B5EF4-FFF2-40B4-BE49-F238E27FC236}">
                <a16:creationId xmlns:a16="http://schemas.microsoft.com/office/drawing/2014/main" id="{54C29ECD-0487-4C30-A995-AFB0521D207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23521" y="3279992"/>
            <a:ext cx="503094" cy="3719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151">
            <a:extLst>
              <a:ext uri="{FF2B5EF4-FFF2-40B4-BE49-F238E27FC236}">
                <a16:creationId xmlns:a16="http://schemas.microsoft.com/office/drawing/2014/main" id="{E4EB7AF4-08AF-40B9-AD1E-E2839B0BF057}"/>
              </a:ext>
            </a:extLst>
          </p:cNvPr>
          <p:cNvSpPr txBox="1"/>
          <p:nvPr/>
        </p:nvSpPr>
        <p:spPr>
          <a:xfrm>
            <a:off x="10953288" y="3237737"/>
            <a:ext cx="319071" cy="30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/>
          </a:p>
        </p:txBody>
      </p:sp>
      <p:sp>
        <p:nvSpPr>
          <p:cNvPr id="87" name="Shape 152">
            <a:extLst>
              <a:ext uri="{FF2B5EF4-FFF2-40B4-BE49-F238E27FC236}">
                <a16:creationId xmlns:a16="http://schemas.microsoft.com/office/drawing/2014/main" id="{BA3B74F2-54FB-453F-BA46-C6BE48DD72D9}"/>
              </a:ext>
            </a:extLst>
          </p:cNvPr>
          <p:cNvSpPr txBox="1"/>
          <p:nvPr/>
        </p:nvSpPr>
        <p:spPr>
          <a:xfrm>
            <a:off x="11367251" y="3329825"/>
            <a:ext cx="778191" cy="349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Querier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Shape 153">
            <a:extLst>
              <a:ext uri="{FF2B5EF4-FFF2-40B4-BE49-F238E27FC236}">
                <a16:creationId xmlns:a16="http://schemas.microsoft.com/office/drawing/2014/main" id="{74508E82-BC8A-4E8C-BD57-7DD3C6F4FE7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8857" y="3944745"/>
            <a:ext cx="461566" cy="50870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154">
            <a:extLst>
              <a:ext uri="{FF2B5EF4-FFF2-40B4-BE49-F238E27FC236}">
                <a16:creationId xmlns:a16="http://schemas.microsoft.com/office/drawing/2014/main" id="{3D6181D8-8CD1-4338-9933-0D5AAFE43734}"/>
              </a:ext>
            </a:extLst>
          </p:cNvPr>
          <p:cNvSpPr txBox="1"/>
          <p:nvPr/>
        </p:nvSpPr>
        <p:spPr>
          <a:xfrm>
            <a:off x="11402028" y="3985389"/>
            <a:ext cx="702778" cy="42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500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1DC0224-7A8B-4EB5-B81E-14EE033A3B4E}"/>
              </a:ext>
            </a:extLst>
          </p:cNvPr>
          <p:cNvCxnSpPr>
            <a:cxnSpLocks/>
          </p:cNvCxnSpPr>
          <p:nvPr/>
        </p:nvCxnSpPr>
        <p:spPr bwMode="auto">
          <a:xfrm flipH="1">
            <a:off x="6415341" y="2835495"/>
            <a:ext cx="1604331" cy="1836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E4FF5FD7-67AF-42B9-8719-DE05AE1D6CA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007981" y="1450554"/>
            <a:ext cx="21514" cy="1394125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6BF7E300-B8FC-4EFA-A5C8-BF2ADAAC8C08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5564" y="1450554"/>
            <a:ext cx="6388" cy="142058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C3F5A736-C98C-44F7-BCC6-F8276C5151CD}"/>
              </a:ext>
            </a:extLst>
          </p:cNvPr>
          <p:cNvCxnSpPr>
            <a:cxnSpLocks/>
          </p:cNvCxnSpPr>
          <p:nvPr/>
        </p:nvCxnSpPr>
        <p:spPr bwMode="auto">
          <a:xfrm flipH="1">
            <a:off x="6402120" y="1450554"/>
            <a:ext cx="1616618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18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B56FB-0148-4803-AAA4-97CBCFC6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First </a:t>
            </a:r>
            <a:r>
              <a:rPr lang="fr-FR" sz="4500" b="0" dirty="0" err="1"/>
              <a:t>Results</a:t>
            </a:r>
            <a:endParaRPr lang="fr-FR" sz="4500" b="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30121F7-7627-4503-9E7D-CC62FCEFFC77}"/>
              </a:ext>
            </a:extLst>
          </p:cNvPr>
          <p:cNvSpPr txBox="1">
            <a:spLocks/>
          </p:cNvSpPr>
          <p:nvPr/>
        </p:nvSpPr>
        <p:spPr bwMode="auto">
          <a:xfrm>
            <a:off x="788456" y="1083469"/>
            <a:ext cx="10904256" cy="495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16531" indent="-31653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Courier New" charset="0"/>
              <a:buChar char="o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685817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21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55103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charset="2"/>
              <a:buChar char="§"/>
              <a:defRPr sz="1800" 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77145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1899186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321228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6pPr>
            <a:lvl7pPr marL="2743268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r>
              <a:rPr lang="en-US" sz="2200" dirty="0"/>
              <a:t>Adapt </a:t>
            </a:r>
            <a:r>
              <a:rPr lang="en-US" sz="2200" dirty="0" err="1"/>
              <a:t>SkipChain</a:t>
            </a:r>
            <a:r>
              <a:rPr lang="en-US" sz="2200" dirty="0"/>
              <a:t> for the desired scenario</a:t>
            </a:r>
            <a:r>
              <a:rPr lang="en-US" sz="2500" dirty="0"/>
              <a:t>.</a:t>
            </a:r>
          </a:p>
          <a:p>
            <a:pPr lvl="2"/>
            <a:r>
              <a:rPr lang="en-US" dirty="0"/>
              <a:t>Bitmap, 2 if not verified and 0/1 if verified</a:t>
            </a:r>
          </a:p>
          <a:p>
            <a:pPr lvl="2"/>
            <a:r>
              <a:rPr lang="en-US" dirty="0"/>
              <a:t>Too much proof, stored on a file.</a:t>
            </a:r>
          </a:p>
          <a:p>
            <a:pPr lvl="2"/>
            <a:endParaRPr lang="fr-FR" dirty="0"/>
          </a:p>
          <a:p>
            <a:pPr marL="844082" lvl="2" indent="0">
              <a:buNone/>
            </a:pPr>
            <a:endParaRPr lang="fr-FR" dirty="0"/>
          </a:p>
          <a:p>
            <a:pPr marL="844082" lvl="2" indent="0" defTabSz="914400">
              <a:buNone/>
            </a:pPr>
            <a:endParaRPr lang="fr-FR" dirty="0"/>
          </a:p>
          <a:p>
            <a:pPr defTabSz="914400"/>
            <a:endParaRPr lang="fr-FR" sz="2500" dirty="0"/>
          </a:p>
          <a:p>
            <a:pPr defTabSz="914400"/>
            <a:endParaRPr lang="en-US" sz="2500" kern="0" dirty="0"/>
          </a:p>
        </p:txBody>
      </p:sp>
      <p:pic>
        <p:nvPicPr>
          <p:cNvPr id="6" name="Graphique 5" descr="Coche">
            <a:extLst>
              <a:ext uri="{FF2B5EF4-FFF2-40B4-BE49-F238E27FC236}">
                <a16:creationId xmlns:a16="http://schemas.microsoft.com/office/drawing/2014/main" id="{397BACCF-77EA-42BF-A70F-2A2982818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0944" y="1083469"/>
            <a:ext cx="465876" cy="465876"/>
          </a:xfrm>
          <a:prstGeom prst="rect">
            <a:avLst/>
          </a:prstGeom>
        </p:spPr>
      </p:pic>
      <p:grpSp>
        <p:nvGrpSpPr>
          <p:cNvPr id="8" name="Shape 107">
            <a:extLst>
              <a:ext uri="{FF2B5EF4-FFF2-40B4-BE49-F238E27FC236}">
                <a16:creationId xmlns:a16="http://schemas.microsoft.com/office/drawing/2014/main" id="{16D9C980-FF1B-4891-8893-2A2A92EA522A}"/>
              </a:ext>
            </a:extLst>
          </p:cNvPr>
          <p:cNvGrpSpPr/>
          <p:nvPr/>
        </p:nvGrpSpPr>
        <p:grpSpPr>
          <a:xfrm>
            <a:off x="7635134" y="967380"/>
            <a:ext cx="2222801" cy="1533122"/>
            <a:chOff x="822192" y="1502011"/>
            <a:chExt cx="1532045" cy="1222898"/>
          </a:xfrm>
        </p:grpSpPr>
        <p:sp>
          <p:nvSpPr>
            <p:cNvPr id="38" name="Shape 136">
              <a:extLst>
                <a:ext uri="{FF2B5EF4-FFF2-40B4-BE49-F238E27FC236}">
                  <a16:creationId xmlns:a16="http://schemas.microsoft.com/office/drawing/2014/main" id="{8C7F73B5-5460-49E7-9419-C07C14029730}"/>
                </a:ext>
              </a:extLst>
            </p:cNvPr>
            <p:cNvSpPr/>
            <p:nvPr/>
          </p:nvSpPr>
          <p:spPr>
            <a:xfrm>
              <a:off x="875898" y="1528309"/>
              <a:ext cx="1478339" cy="119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" name="Shape 140">
              <a:extLst>
                <a:ext uri="{FF2B5EF4-FFF2-40B4-BE49-F238E27FC236}">
                  <a16:creationId xmlns:a16="http://schemas.microsoft.com/office/drawing/2014/main" id="{76CC36B8-98C2-4783-A485-E29E6EE7735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22192" y="1502011"/>
              <a:ext cx="476749" cy="424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Shape 141">
              <a:extLst>
                <a:ext uri="{FF2B5EF4-FFF2-40B4-BE49-F238E27FC236}">
                  <a16:creationId xmlns:a16="http://schemas.microsoft.com/office/drawing/2014/main" id="{F104A937-8A4A-4535-B499-01EAE0E4A55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15566" y="1502011"/>
              <a:ext cx="476749" cy="424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Shape 142">
              <a:extLst>
                <a:ext uri="{FF2B5EF4-FFF2-40B4-BE49-F238E27FC236}">
                  <a16:creationId xmlns:a16="http://schemas.microsoft.com/office/drawing/2014/main" id="{8A736AF5-010D-41F7-A6D0-1E0AC81C16F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18624" y="2085538"/>
              <a:ext cx="476749" cy="42438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5" name="Shape 143">
              <a:extLst>
                <a:ext uri="{FF2B5EF4-FFF2-40B4-BE49-F238E27FC236}">
                  <a16:creationId xmlns:a16="http://schemas.microsoft.com/office/drawing/2014/main" id="{A4138624-13D6-492D-BD15-3CFFF59FAE23}"/>
                </a:ext>
              </a:extLst>
            </p:cNvPr>
            <p:cNvCxnSpPr>
              <a:cxnSpLocks/>
              <a:stCxn id="42" idx="3"/>
              <a:endCxn id="43" idx="1"/>
            </p:cNvCxnSpPr>
            <p:nvPr/>
          </p:nvCxnSpPr>
          <p:spPr>
            <a:xfrm>
              <a:off x="1298940" y="1714206"/>
              <a:ext cx="116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Shape 144">
              <a:extLst>
                <a:ext uri="{FF2B5EF4-FFF2-40B4-BE49-F238E27FC236}">
                  <a16:creationId xmlns:a16="http://schemas.microsoft.com/office/drawing/2014/main" id="{6439B042-CEC7-4CF7-A0A8-420068F834E3}"/>
                </a:ext>
              </a:extLst>
            </p:cNvPr>
            <p:cNvCxnSpPr>
              <a:cxnSpLocks/>
              <a:stCxn id="44" idx="0"/>
              <a:endCxn id="43" idx="2"/>
            </p:cNvCxnSpPr>
            <p:nvPr/>
          </p:nvCxnSpPr>
          <p:spPr>
            <a:xfrm rot="10800000" flipH="1">
              <a:off x="1356999" y="1926536"/>
              <a:ext cx="2970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Shape 145">
              <a:extLst>
                <a:ext uri="{FF2B5EF4-FFF2-40B4-BE49-F238E27FC236}">
                  <a16:creationId xmlns:a16="http://schemas.microsoft.com/office/drawing/2014/main" id="{7EB1710C-46CA-411F-B150-02984E2F5AD0}"/>
                </a:ext>
              </a:extLst>
            </p:cNvPr>
            <p:cNvCxnSpPr>
              <a:cxnSpLocks/>
              <a:stCxn id="44" idx="0"/>
              <a:endCxn id="42" idx="2"/>
            </p:cNvCxnSpPr>
            <p:nvPr/>
          </p:nvCxnSpPr>
          <p:spPr>
            <a:xfrm rot="10800000">
              <a:off x="1060597" y="1926539"/>
              <a:ext cx="2964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1C30C2FF-1A10-44BD-9D7D-840A12F0B1BF}"/>
              </a:ext>
            </a:extLst>
          </p:cNvPr>
          <p:cNvCxnSpPr/>
          <p:nvPr/>
        </p:nvCxnSpPr>
        <p:spPr bwMode="auto">
          <a:xfrm flipH="1" flipV="1">
            <a:off x="8721969" y="2082018"/>
            <a:ext cx="1631852" cy="1547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A4EBFCE8-09BA-438D-87BB-004F5FA73B69}"/>
              </a:ext>
            </a:extLst>
          </p:cNvPr>
          <p:cNvCxnSpPr/>
          <p:nvPr/>
        </p:nvCxnSpPr>
        <p:spPr bwMode="auto">
          <a:xfrm flipH="1" flipV="1">
            <a:off x="9187746" y="1499426"/>
            <a:ext cx="1126424" cy="74492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B56AE870-8549-4CA4-B516-F61011E4C84F}"/>
              </a:ext>
            </a:extLst>
          </p:cNvPr>
          <p:cNvCxnSpPr/>
          <p:nvPr/>
        </p:nvCxnSpPr>
        <p:spPr bwMode="auto">
          <a:xfrm flipH="1" flipV="1">
            <a:off x="8326834" y="1499426"/>
            <a:ext cx="2026987" cy="7315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7816E945-C311-4C21-9D39-4394B8327CBE}"/>
              </a:ext>
            </a:extLst>
          </p:cNvPr>
          <p:cNvSpPr txBox="1"/>
          <p:nvPr/>
        </p:nvSpPr>
        <p:spPr>
          <a:xfrm>
            <a:off x="10310768" y="2003093"/>
            <a:ext cx="183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 </a:t>
            </a:r>
            <a:r>
              <a:rPr lang="fr-FR" dirty="0" err="1"/>
              <a:t>proofs</a:t>
            </a:r>
            <a:r>
              <a:rPr lang="fr-FR" dirty="0"/>
              <a:t>, p=0,4</a:t>
            </a:r>
          </a:p>
        </p:txBody>
      </p:sp>
    </p:spTree>
    <p:extLst>
      <p:ext uri="{BB962C8B-B14F-4D97-AF65-F5344CB8AC3E}">
        <p14:creationId xmlns:p14="http://schemas.microsoft.com/office/powerpoint/2010/main" val="157296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B56FB-0148-4803-AAA4-97CBCFC6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First </a:t>
            </a:r>
            <a:r>
              <a:rPr lang="fr-FR" sz="4500" b="0" dirty="0" err="1"/>
              <a:t>Results</a:t>
            </a:r>
            <a:endParaRPr lang="fr-FR" sz="4500" b="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30121F7-7627-4503-9E7D-CC62FCEFFC77}"/>
              </a:ext>
            </a:extLst>
          </p:cNvPr>
          <p:cNvSpPr txBox="1">
            <a:spLocks/>
          </p:cNvSpPr>
          <p:nvPr/>
        </p:nvSpPr>
        <p:spPr bwMode="auto">
          <a:xfrm>
            <a:off x="788456" y="1083469"/>
            <a:ext cx="10904256" cy="495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16531" indent="-31653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Courier New" charset="0"/>
              <a:buChar char="o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685817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21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55103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charset="2"/>
              <a:buChar char="§"/>
              <a:defRPr sz="1800" 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77145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1899186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321228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6pPr>
            <a:lvl7pPr marL="2743268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r>
              <a:rPr lang="en-US" sz="2200" dirty="0"/>
              <a:t>Adapt </a:t>
            </a:r>
            <a:r>
              <a:rPr lang="en-US" sz="2200" dirty="0" err="1"/>
              <a:t>SkipChain</a:t>
            </a:r>
            <a:r>
              <a:rPr lang="en-US" sz="2200" dirty="0"/>
              <a:t> for the desired scenario</a:t>
            </a:r>
            <a:r>
              <a:rPr lang="en-US" sz="2500" dirty="0"/>
              <a:t>.</a:t>
            </a:r>
          </a:p>
          <a:p>
            <a:pPr lvl="2"/>
            <a:r>
              <a:rPr lang="en-US" dirty="0"/>
              <a:t>Bitmap, 2 if not verified and 0/1 if verified</a:t>
            </a:r>
          </a:p>
          <a:p>
            <a:pPr lvl="2"/>
            <a:r>
              <a:rPr lang="en-US" dirty="0"/>
              <a:t>Too much proof, stored on a file.</a:t>
            </a:r>
          </a:p>
          <a:p>
            <a:pPr lvl="2"/>
            <a:endParaRPr lang="fr-FR" dirty="0"/>
          </a:p>
          <a:p>
            <a:pPr marL="844082" lvl="2" indent="0" defTabSz="914400">
              <a:buNone/>
            </a:pPr>
            <a:endParaRPr lang="fr-FR" dirty="0"/>
          </a:p>
          <a:p>
            <a:pPr defTabSz="914400"/>
            <a:endParaRPr lang="fr-FR" sz="2500" dirty="0"/>
          </a:p>
          <a:p>
            <a:pPr defTabSz="914400"/>
            <a:endParaRPr lang="en-US" sz="2500" kern="0" dirty="0"/>
          </a:p>
        </p:txBody>
      </p:sp>
      <p:pic>
        <p:nvPicPr>
          <p:cNvPr id="6" name="Graphique 5" descr="Coche">
            <a:extLst>
              <a:ext uri="{FF2B5EF4-FFF2-40B4-BE49-F238E27FC236}">
                <a16:creationId xmlns:a16="http://schemas.microsoft.com/office/drawing/2014/main" id="{397BACCF-77EA-42BF-A70F-2A2982818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0944" y="1083469"/>
            <a:ext cx="465876" cy="465876"/>
          </a:xfrm>
          <a:prstGeom prst="rect">
            <a:avLst/>
          </a:prstGeom>
        </p:spPr>
      </p:pic>
      <p:grpSp>
        <p:nvGrpSpPr>
          <p:cNvPr id="8" name="Shape 107">
            <a:extLst>
              <a:ext uri="{FF2B5EF4-FFF2-40B4-BE49-F238E27FC236}">
                <a16:creationId xmlns:a16="http://schemas.microsoft.com/office/drawing/2014/main" id="{16D9C980-FF1B-4891-8893-2A2A92EA522A}"/>
              </a:ext>
            </a:extLst>
          </p:cNvPr>
          <p:cNvGrpSpPr/>
          <p:nvPr/>
        </p:nvGrpSpPr>
        <p:grpSpPr>
          <a:xfrm>
            <a:off x="7635134" y="967380"/>
            <a:ext cx="2222801" cy="1533122"/>
            <a:chOff x="822192" y="1502011"/>
            <a:chExt cx="1532045" cy="1222898"/>
          </a:xfrm>
        </p:grpSpPr>
        <p:sp>
          <p:nvSpPr>
            <p:cNvPr id="38" name="Shape 136">
              <a:extLst>
                <a:ext uri="{FF2B5EF4-FFF2-40B4-BE49-F238E27FC236}">
                  <a16:creationId xmlns:a16="http://schemas.microsoft.com/office/drawing/2014/main" id="{8C7F73B5-5460-49E7-9419-C07C14029730}"/>
                </a:ext>
              </a:extLst>
            </p:cNvPr>
            <p:cNvSpPr/>
            <p:nvPr/>
          </p:nvSpPr>
          <p:spPr>
            <a:xfrm>
              <a:off x="875898" y="1528309"/>
              <a:ext cx="1478339" cy="119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" name="Shape 140">
              <a:extLst>
                <a:ext uri="{FF2B5EF4-FFF2-40B4-BE49-F238E27FC236}">
                  <a16:creationId xmlns:a16="http://schemas.microsoft.com/office/drawing/2014/main" id="{76CC36B8-98C2-4783-A485-E29E6EE7735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22192" y="1502011"/>
              <a:ext cx="476749" cy="424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Shape 141">
              <a:extLst>
                <a:ext uri="{FF2B5EF4-FFF2-40B4-BE49-F238E27FC236}">
                  <a16:creationId xmlns:a16="http://schemas.microsoft.com/office/drawing/2014/main" id="{F104A937-8A4A-4535-B499-01EAE0E4A55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15566" y="1502011"/>
              <a:ext cx="476749" cy="424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Shape 142">
              <a:extLst>
                <a:ext uri="{FF2B5EF4-FFF2-40B4-BE49-F238E27FC236}">
                  <a16:creationId xmlns:a16="http://schemas.microsoft.com/office/drawing/2014/main" id="{8A736AF5-010D-41F7-A6D0-1E0AC81C16F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18624" y="2085538"/>
              <a:ext cx="476749" cy="42438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5" name="Shape 143">
              <a:extLst>
                <a:ext uri="{FF2B5EF4-FFF2-40B4-BE49-F238E27FC236}">
                  <a16:creationId xmlns:a16="http://schemas.microsoft.com/office/drawing/2014/main" id="{A4138624-13D6-492D-BD15-3CFFF59FAE23}"/>
                </a:ext>
              </a:extLst>
            </p:cNvPr>
            <p:cNvCxnSpPr>
              <a:cxnSpLocks/>
              <a:stCxn id="42" idx="3"/>
              <a:endCxn id="43" idx="1"/>
            </p:cNvCxnSpPr>
            <p:nvPr/>
          </p:nvCxnSpPr>
          <p:spPr>
            <a:xfrm>
              <a:off x="1298940" y="1714206"/>
              <a:ext cx="116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Shape 144">
              <a:extLst>
                <a:ext uri="{FF2B5EF4-FFF2-40B4-BE49-F238E27FC236}">
                  <a16:creationId xmlns:a16="http://schemas.microsoft.com/office/drawing/2014/main" id="{6439B042-CEC7-4CF7-A0A8-420068F834E3}"/>
                </a:ext>
              </a:extLst>
            </p:cNvPr>
            <p:cNvCxnSpPr>
              <a:cxnSpLocks/>
              <a:stCxn id="44" idx="0"/>
              <a:endCxn id="43" idx="2"/>
            </p:cNvCxnSpPr>
            <p:nvPr/>
          </p:nvCxnSpPr>
          <p:spPr>
            <a:xfrm rot="10800000" flipH="1">
              <a:off x="1356999" y="1926536"/>
              <a:ext cx="2970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Shape 145">
              <a:extLst>
                <a:ext uri="{FF2B5EF4-FFF2-40B4-BE49-F238E27FC236}">
                  <a16:creationId xmlns:a16="http://schemas.microsoft.com/office/drawing/2014/main" id="{7EB1710C-46CA-411F-B150-02984E2F5AD0}"/>
                </a:ext>
              </a:extLst>
            </p:cNvPr>
            <p:cNvCxnSpPr>
              <a:cxnSpLocks/>
              <a:stCxn id="44" idx="0"/>
              <a:endCxn id="42" idx="2"/>
            </p:cNvCxnSpPr>
            <p:nvPr/>
          </p:nvCxnSpPr>
          <p:spPr>
            <a:xfrm rot="10800000">
              <a:off x="1060597" y="1926539"/>
              <a:ext cx="2964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CE3273B6-AC20-4016-9EAE-C193875175A4}"/>
              </a:ext>
            </a:extLst>
          </p:cNvPr>
          <p:cNvSpPr txBox="1"/>
          <p:nvPr/>
        </p:nvSpPr>
        <p:spPr>
          <a:xfrm>
            <a:off x="9187746" y="1000349"/>
            <a:ext cx="189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Verify</a:t>
            </a:r>
            <a:r>
              <a:rPr lang="fr-FR" dirty="0"/>
              <a:t> p1, p3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DEFEB4-8E24-40E1-9757-B952BDA3BDFB}"/>
              </a:ext>
            </a:extLst>
          </p:cNvPr>
          <p:cNvSpPr txBox="1"/>
          <p:nvPr/>
        </p:nvSpPr>
        <p:spPr>
          <a:xfrm>
            <a:off x="8918917" y="2025748"/>
            <a:ext cx="143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Verify</a:t>
            </a:r>
            <a:r>
              <a:rPr lang="fr-FR" dirty="0"/>
              <a:t> p1,p4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97E9BCA-4147-4404-A197-A57007E536F6}"/>
              </a:ext>
            </a:extLst>
          </p:cNvPr>
          <p:cNvSpPr txBox="1"/>
          <p:nvPr/>
        </p:nvSpPr>
        <p:spPr>
          <a:xfrm>
            <a:off x="6612858" y="687656"/>
            <a:ext cx="138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Verify</a:t>
            </a:r>
            <a:r>
              <a:rPr lang="fr-FR" dirty="0"/>
              <a:t> p2</a:t>
            </a:r>
          </a:p>
        </p:txBody>
      </p:sp>
    </p:spTree>
    <p:extLst>
      <p:ext uri="{BB962C8B-B14F-4D97-AF65-F5344CB8AC3E}">
        <p14:creationId xmlns:p14="http://schemas.microsoft.com/office/powerpoint/2010/main" val="113827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</p:bldLst>
  </p:timing>
</p:sld>
</file>

<file path=ppt/theme/theme1.xml><?xml version="1.0" encoding="utf-8"?>
<a:theme xmlns:a="http://schemas.openxmlformats.org/drawingml/2006/main" name="slide_template_whit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IV2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H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H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V20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V200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V200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V200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V200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V200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V200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1688</TotalTime>
  <Words>609</Words>
  <Application>Microsoft Office PowerPoint</Application>
  <PresentationFormat>Grand écran</PresentationFormat>
  <Paragraphs>108</Paragraphs>
  <Slides>12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MS PGothic</vt:lpstr>
      <vt:lpstr>Arial</vt:lpstr>
      <vt:lpstr>Calibri</vt:lpstr>
      <vt:lpstr>Courier New</vt:lpstr>
      <vt:lpstr>Times New Roman</vt:lpstr>
      <vt:lpstr>Wingdings</vt:lpstr>
      <vt:lpstr>slide_template_white</vt:lpstr>
      <vt:lpstr>Distributed Proof Verification using Distributed Ledger</vt:lpstr>
      <vt:lpstr>Outline</vt:lpstr>
      <vt:lpstr>Goals of the Project</vt:lpstr>
      <vt:lpstr>LeMal System</vt:lpstr>
      <vt:lpstr>Présentation PowerPoint</vt:lpstr>
      <vt:lpstr>Blockchain/SkipChain Overview</vt:lpstr>
      <vt:lpstr>System design</vt:lpstr>
      <vt:lpstr>First Results</vt:lpstr>
      <vt:lpstr>First Results</vt:lpstr>
      <vt:lpstr>First Results</vt:lpstr>
      <vt:lpstr>First Results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Data Sharing System based on Secure Multiparty Computation</dc:title>
  <dc:creator>Max Premi</dc:creator>
  <cp:lastModifiedBy>max premi</cp:lastModifiedBy>
  <cp:revision>134</cp:revision>
  <dcterms:created xsi:type="dcterms:W3CDTF">2018-01-20T10:29:57Z</dcterms:created>
  <dcterms:modified xsi:type="dcterms:W3CDTF">2018-06-13T12:12:09Z</dcterms:modified>
</cp:coreProperties>
</file>