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96CA-1AA5-48F7-AC5A-81C2542B9768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41AC-7B5D-46CE-9D65-81E77C98B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3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system/files/conference/nsdi17/nsdi17-corrigan-gibb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47675"/>
            <a:ext cx="10572000" cy="2971051"/>
          </a:xfrm>
        </p:spPr>
        <p:txBody>
          <a:bodyPr/>
          <a:lstStyle/>
          <a:p>
            <a:r>
              <a:rPr lang="en-US" b="0"/>
              <a:t>Decentralized Data Sharing System based on Secure Multiparty Computation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8100"/>
            <a:ext cx="10572000" cy="4349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/>
              <a:t>Midterm presentation :</a:t>
            </a:r>
            <a:endParaRPr lang="fr-FR" sz="3000"/>
          </a:p>
          <a:p>
            <a:pPr algn="ctr"/>
            <a:r>
              <a:rPr lang="en-US" sz="3000"/>
              <a:t>27th November 2017</a:t>
            </a:r>
          </a:p>
          <a:p>
            <a:r>
              <a:rPr lang="en-US" sz="3000"/>
              <a:t>Max </a:t>
            </a:r>
            <a:r>
              <a:rPr lang="en-US" sz="3000" err="1"/>
              <a:t>Premi</a:t>
            </a:r>
            <a:r>
              <a:rPr lang="en-US" sz="3000"/>
              <a:t>, Master Semester Project (12 credits)</a:t>
            </a:r>
          </a:p>
          <a:p>
            <a:r>
              <a:rPr lang="en-US" sz="3000"/>
              <a:t>David </a:t>
            </a:r>
            <a:r>
              <a:rPr lang="en-US" sz="3000" err="1"/>
              <a:t>Froelicher</a:t>
            </a:r>
            <a:r>
              <a:rPr lang="en-US" sz="3000"/>
              <a:t>, Juan Ramon Troncoso-</a:t>
            </a:r>
            <a:r>
              <a:rPr lang="en-US" sz="3000" err="1"/>
              <a:t>Pastoriza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67469-8A4C-46A9-9B76-CA8ADDBE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Goals of the </a:t>
            </a:r>
            <a:r>
              <a:rPr lang="fr-FR" b="0" err="1"/>
              <a:t>project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9EDB0-E9F9-4D99-8350-8FE28E18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/>
              <a:t>Analyse </a:t>
            </a:r>
            <a:r>
              <a:rPr lang="fr-FR" sz="2600" err="1"/>
              <a:t>Decentralized</a:t>
            </a:r>
            <a:r>
              <a:rPr lang="fr-FR" sz="2600"/>
              <a:t> </a:t>
            </a:r>
            <a:r>
              <a:rPr lang="fr-FR" sz="2600" err="1"/>
              <a:t>Privacy-preserving</a:t>
            </a:r>
            <a:r>
              <a:rPr lang="fr-FR" sz="2600"/>
              <a:t> data sharing system</a:t>
            </a:r>
            <a:endParaRPr lang="fr-FR"/>
          </a:p>
          <a:p>
            <a:pPr>
              <a:buFont typeface="Wingdings 2"/>
            </a:pPr>
            <a:r>
              <a:rPr lang="fr-FR" sz="2600" err="1"/>
              <a:t>Unlynx</a:t>
            </a:r>
            <a:r>
              <a:rPr lang="fr-FR" sz="2600"/>
              <a:t> </a:t>
            </a:r>
            <a:r>
              <a:rPr lang="fr-FR" sz="2000"/>
              <a:t>[1]</a:t>
            </a:r>
            <a:r>
              <a:rPr lang="fr-FR" sz="2600"/>
              <a:t> </a:t>
            </a:r>
            <a:r>
              <a:rPr lang="fr-FR" sz="2600" err="1"/>
              <a:t>with</a:t>
            </a:r>
            <a:r>
              <a:rPr lang="fr-FR" sz="2600"/>
              <a:t> </a:t>
            </a:r>
            <a:r>
              <a:rPr lang="fr-FR" sz="2600" err="1"/>
              <a:t>Homomorphic</a:t>
            </a:r>
            <a:r>
              <a:rPr lang="fr-FR" sz="2600"/>
              <a:t> </a:t>
            </a:r>
            <a:r>
              <a:rPr lang="fr-FR" sz="2600" err="1"/>
              <a:t>Encryption</a:t>
            </a:r>
          </a:p>
          <a:p>
            <a:pPr>
              <a:buFont typeface="Wingdings 2"/>
            </a:pPr>
            <a:r>
              <a:rPr lang="fr-FR" sz="2600"/>
              <a:t>Prio </a:t>
            </a:r>
            <a:r>
              <a:rPr lang="fr-FR" sz="2000"/>
              <a:t>[2] </a:t>
            </a:r>
            <a:r>
              <a:rPr lang="fr-FR" sz="2600" err="1"/>
              <a:t>using</a:t>
            </a:r>
            <a:r>
              <a:rPr lang="fr-FR" sz="2600"/>
              <a:t> Secret Sharing Scheme and </a:t>
            </a:r>
            <a:r>
              <a:rPr lang="fr-FR" sz="2600" err="1"/>
              <a:t>Multiparty</a:t>
            </a:r>
            <a:r>
              <a:rPr lang="fr-FR" sz="2600"/>
              <a:t> Computation (MPC)</a:t>
            </a:r>
          </a:p>
          <a:p>
            <a:pPr>
              <a:buFont typeface="Wingdings 2"/>
            </a:pPr>
            <a:r>
              <a:rPr lang="fr-FR" sz="2600"/>
              <a:t>Compare and </a:t>
            </a:r>
            <a:r>
              <a:rPr lang="fr-FR" sz="2600" err="1"/>
              <a:t>evaluate</a:t>
            </a:r>
            <a:r>
              <a:rPr lang="fr-FR" sz="2600"/>
              <a:t> </a:t>
            </a:r>
            <a:r>
              <a:rPr lang="fr-FR" sz="2600" err="1"/>
              <a:t>what</a:t>
            </a:r>
            <a:r>
              <a:rPr lang="fr-FR" sz="2600"/>
              <a:t> </a:t>
            </a:r>
            <a:r>
              <a:rPr lang="fr-FR" sz="2600" err="1"/>
              <a:t>is</a:t>
            </a:r>
            <a:r>
              <a:rPr lang="fr-FR" sz="2600"/>
              <a:t> the main </a:t>
            </a:r>
            <a:r>
              <a:rPr lang="fr-FR" sz="2600" err="1"/>
              <a:t>difference</a:t>
            </a:r>
            <a:r>
              <a:rPr lang="fr-FR" sz="2600"/>
              <a:t> and </a:t>
            </a:r>
            <a:r>
              <a:rPr lang="fr-FR" sz="2600" err="1"/>
              <a:t>which</a:t>
            </a:r>
            <a:r>
              <a:rPr lang="fr-FR" sz="2600"/>
              <a:t> </a:t>
            </a:r>
            <a:r>
              <a:rPr lang="fr-FR" sz="2600" err="1"/>
              <a:t>is</a:t>
            </a:r>
            <a:r>
              <a:rPr lang="fr-FR" sz="2600"/>
              <a:t> </a:t>
            </a:r>
            <a:r>
              <a:rPr lang="fr-FR" sz="2600" err="1"/>
              <a:t>most</a:t>
            </a:r>
            <a:r>
              <a:rPr lang="fr-FR" sz="2600"/>
              <a:t> efficient/scalable ?</a:t>
            </a:r>
          </a:p>
          <a:p>
            <a:pPr>
              <a:buFont typeface="Wingdings 2"/>
            </a:pPr>
            <a:r>
              <a:rPr lang="fr-FR" sz="2600"/>
              <a:t>Design a solution </a:t>
            </a:r>
            <a:r>
              <a:rPr lang="fr-FR" sz="2600" err="1"/>
              <a:t>that</a:t>
            </a:r>
            <a:r>
              <a:rPr lang="fr-FR" sz="2600"/>
              <a:t> combine </a:t>
            </a:r>
            <a:r>
              <a:rPr lang="fr-FR" sz="2600" err="1"/>
              <a:t>both</a:t>
            </a:r>
            <a:r>
              <a:rPr lang="fr-FR" sz="2600"/>
              <a:t> of the solutions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294B4D-E690-47E3-94CC-235E772FDF92}"/>
              </a:ext>
            </a:extLst>
          </p:cNvPr>
          <p:cNvSpPr txBox="1"/>
          <p:nvPr/>
        </p:nvSpPr>
        <p:spPr>
          <a:xfrm>
            <a:off x="0" y="6048375"/>
            <a:ext cx="10723253" cy="6463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   [1] https://petsymposium.org/2017/papers/issue4/paper54-2017-4-source.pdf</a:t>
            </a:r>
          </a:p>
          <a:p>
            <a:r>
              <a:rPr lang="fr-FR" dirty="0">
                <a:solidFill>
                  <a:srgbClr val="FFFFFF"/>
                </a:solidFill>
              </a:rPr>
              <a:t>   [2] https://www.usenix.org/system/files/conference/nsdi17/</a:t>
            </a:r>
            <a:r>
              <a:rPr lang="fr-FR" dirty="0">
                <a:solidFill>
                  <a:schemeClr val="tx1"/>
                </a:solidFill>
              </a:rPr>
              <a:t>nsdi17-corrigan-gibbs.pdf</a:t>
            </a:r>
          </a:p>
        </p:txBody>
      </p:sp>
    </p:spTree>
    <p:extLst>
      <p:ext uri="{BB962C8B-B14F-4D97-AF65-F5344CB8AC3E}">
        <p14:creationId xmlns:p14="http://schemas.microsoft.com/office/powerpoint/2010/main" val="34527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D9422-FF27-4A6F-BAC5-07A9D3DF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Unlynx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90EC5-D973-443C-815A-A0736A54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257425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/>
              <a:t>Collective </a:t>
            </a:r>
            <a:r>
              <a:rPr lang="fr-FR" sz="2200" dirty="0" err="1"/>
              <a:t>Authority</a:t>
            </a:r>
            <a:r>
              <a:rPr lang="fr-FR" sz="2200" dirty="0"/>
              <a:t> (</a:t>
            </a:r>
            <a:r>
              <a:rPr lang="fr-FR" sz="2200" dirty="0" err="1"/>
              <a:t>arbitrary</a:t>
            </a:r>
            <a:r>
              <a:rPr lang="fr-FR" sz="2200" dirty="0"/>
              <a:t> </a:t>
            </a:r>
            <a:r>
              <a:rPr lang="fr-FR" sz="2200" dirty="0" err="1"/>
              <a:t>number</a:t>
            </a:r>
            <a:r>
              <a:rPr lang="fr-FR" sz="2200" dirty="0"/>
              <a:t> of servers), </a:t>
            </a:r>
            <a:r>
              <a:rPr lang="fr-FR" sz="2200" dirty="0" err="1"/>
              <a:t>awnser</a:t>
            </a:r>
            <a:r>
              <a:rPr lang="fr-FR" sz="2200" dirty="0"/>
              <a:t> a </a:t>
            </a:r>
            <a:r>
              <a:rPr lang="fr-FR" sz="2200" dirty="0" err="1"/>
              <a:t>query</a:t>
            </a:r>
            <a:r>
              <a:rPr lang="fr-FR" sz="2200" dirty="0"/>
              <a:t> Q </a:t>
            </a:r>
            <a:r>
              <a:rPr lang="fr-FR" sz="2200" dirty="0" err="1"/>
              <a:t>with</a:t>
            </a:r>
            <a:r>
              <a:rPr lang="fr-FR" sz="2200" dirty="0"/>
              <a:t> data in the Data Providers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Data </a:t>
            </a:r>
            <a:r>
              <a:rPr lang="fr-FR" sz="2200" dirty="0" err="1"/>
              <a:t>encrypted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Elliptic</a:t>
            </a:r>
            <a:r>
              <a:rPr lang="fr-FR" sz="2200" dirty="0"/>
              <a:t> </a:t>
            </a:r>
            <a:r>
              <a:rPr lang="fr-FR" sz="2200" dirty="0" err="1"/>
              <a:t>Curve</a:t>
            </a:r>
            <a:r>
              <a:rPr lang="fr-FR" sz="2200" dirty="0"/>
              <a:t> El-Gamal, and </a:t>
            </a:r>
            <a:r>
              <a:rPr lang="fr-FR" sz="2200" dirty="0" err="1"/>
              <a:t>collectivelly</a:t>
            </a:r>
            <a:r>
              <a:rPr lang="fr-FR" sz="2200" dirty="0"/>
              <a:t> </a:t>
            </a:r>
            <a:r>
              <a:rPr lang="fr-FR" sz="2200" dirty="0" err="1"/>
              <a:t>aggregated</a:t>
            </a:r>
            <a:endParaRPr lang="en-US" sz="2200" dirty="0"/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400" dirty="0" err="1"/>
              <a:t>Assured</a:t>
            </a:r>
            <a:r>
              <a:rPr lang="fr-FR" sz="2400" dirty="0"/>
              <a:t> if at least one server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trusted</a:t>
            </a:r>
            <a:endParaRPr lang="fr-FR" sz="24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 :</a:t>
            </a:r>
          </a:p>
          <a:p>
            <a:pPr lvl="1">
              <a:buFont typeface="Wingdings 2"/>
            </a:pPr>
            <a:r>
              <a:rPr lang="fr-FR" sz="2400" dirty="0"/>
              <a:t>Proof of </a:t>
            </a:r>
            <a:r>
              <a:rPr lang="fr-FR" sz="2400" dirty="0" err="1"/>
              <a:t>correctness</a:t>
            </a:r>
            <a:r>
              <a:rPr lang="fr-FR" sz="2400" dirty="0"/>
              <a:t> </a:t>
            </a:r>
          </a:p>
          <a:p>
            <a:pPr lvl="1">
              <a:buFont typeface="Wingdings 2"/>
            </a:pPr>
            <a:r>
              <a:rPr lang="fr-FR" sz="2400" dirty="0"/>
              <a:t>No proof for input validation</a:t>
            </a:r>
          </a:p>
        </p:txBody>
      </p:sp>
      <p:pic>
        <p:nvPicPr>
          <p:cNvPr id="5" name="Image 5" descr="UnlynxFunc.PNG">
            <a:extLst>
              <a:ext uri="{FF2B5EF4-FFF2-40B4-BE49-F238E27FC236}">
                <a16:creationId xmlns:a16="http://schemas.microsoft.com/office/drawing/2014/main" id="{15C0D307-4974-448A-9128-50252977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0" y="3790950"/>
            <a:ext cx="4773055" cy="297656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F23F9B-FB42-4A1C-8728-32AD85633D49}"/>
              </a:ext>
            </a:extLst>
          </p:cNvPr>
          <p:cNvSpPr txBox="1"/>
          <p:nvPr/>
        </p:nvSpPr>
        <p:spPr>
          <a:xfrm>
            <a:off x="-723900" y="1410471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https://petsymposium.org/2017/papers/issue4/paper54-2017-4-source.pdf</a:t>
            </a:r>
            <a:endParaRPr lang="fr-FR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7437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Prio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69D2F40-EF91-4315-85BF-8F761906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362200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Each</a:t>
            </a:r>
            <a:r>
              <a:rPr lang="fr-FR" sz="2200" dirty="0"/>
              <a:t> data provider </a:t>
            </a:r>
            <a:r>
              <a:rPr lang="fr-FR" sz="2200" dirty="0" err="1"/>
              <a:t>holds</a:t>
            </a:r>
            <a:r>
              <a:rPr lang="fr-FR" sz="2200" dirty="0"/>
              <a:t> a </a:t>
            </a:r>
            <a:r>
              <a:rPr lang="fr-FR" sz="2200" dirty="0" err="1"/>
              <a:t>private</a:t>
            </a:r>
            <a:r>
              <a:rPr lang="fr-FR" sz="2200" dirty="0"/>
              <a:t> value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Not </a:t>
            </a:r>
            <a:r>
              <a:rPr lang="fr-FR" sz="2200" dirty="0" err="1"/>
              <a:t>encrypted</a:t>
            </a:r>
            <a:r>
              <a:rPr lang="fr-FR" sz="2200" dirty="0"/>
              <a:t>, </a:t>
            </a:r>
            <a:r>
              <a:rPr lang="fr-FR" sz="2200" dirty="0" err="1"/>
              <a:t>private</a:t>
            </a:r>
            <a:r>
              <a:rPr lang="fr-FR" sz="2200" dirty="0"/>
              <a:t> values of data-provider </a:t>
            </a:r>
            <a:r>
              <a:rPr lang="fr-FR" sz="2200" dirty="0" err="1"/>
              <a:t>splited</a:t>
            </a:r>
            <a:r>
              <a:rPr lang="fr-FR" sz="2200" dirty="0"/>
              <a:t> </a:t>
            </a:r>
            <a:r>
              <a:rPr lang="fr-FR" sz="2200" dirty="0" err="1"/>
              <a:t>into</a:t>
            </a:r>
            <a:r>
              <a:rPr lang="fr-FR" sz="2200" i="1" dirty="0"/>
              <a:t> </a:t>
            </a:r>
            <a:r>
              <a:rPr lang="fr-FR" sz="2200" i="1" dirty="0" err="1"/>
              <a:t>number</a:t>
            </a:r>
            <a:r>
              <a:rPr lang="fr-FR" sz="2200" i="1" dirty="0"/>
              <a:t> of servers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 in Field F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function</a:t>
            </a:r>
            <a:r>
              <a:rPr lang="fr-FR" sz="2200" dirty="0"/>
              <a:t> over </a:t>
            </a:r>
            <a:r>
              <a:rPr lang="fr-FR" sz="2200" dirty="0" err="1"/>
              <a:t>private</a:t>
            </a:r>
            <a:r>
              <a:rPr lang="fr-FR" sz="2200" dirty="0"/>
              <a:t> values of data providers </a:t>
            </a:r>
            <a:r>
              <a:rPr lang="fr-FR" sz="2200" dirty="0" err="1"/>
              <a:t>using</a:t>
            </a:r>
            <a:r>
              <a:rPr lang="fr-FR" sz="2200" dirty="0"/>
              <a:t> MPC</a:t>
            </a:r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400" dirty="0"/>
              <a:t>As </a:t>
            </a:r>
            <a:r>
              <a:rPr lang="fr-FR" sz="2400" dirty="0" err="1"/>
              <a:t>Unlynx</a:t>
            </a:r>
            <a:r>
              <a:rPr lang="fr-FR" sz="2400" dirty="0"/>
              <a:t>, </a:t>
            </a:r>
            <a:r>
              <a:rPr lang="fr-FR" sz="2400" dirty="0" err="1"/>
              <a:t>assured</a:t>
            </a:r>
            <a:r>
              <a:rPr lang="fr-FR" sz="2400" dirty="0"/>
              <a:t> if at least one server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trusted</a:t>
            </a:r>
            <a:endParaRPr lang="fr-FR" sz="24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:</a:t>
            </a:r>
          </a:p>
          <a:p>
            <a:pPr lvl="1">
              <a:buFont typeface="Wingdings 2"/>
            </a:pPr>
            <a:r>
              <a:rPr lang="fr-FR" sz="2400" dirty="0"/>
              <a:t>Proof of </a:t>
            </a:r>
            <a:r>
              <a:rPr lang="fr-FR" sz="2400" dirty="0" err="1"/>
              <a:t>correctness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by </a:t>
            </a:r>
            <a:r>
              <a:rPr lang="fr-FR" sz="2400" dirty="0" err="1"/>
              <a:t>SNIPs</a:t>
            </a:r>
            <a:r>
              <a:rPr lang="fr-FR" sz="2400" dirty="0"/>
              <a:t> proof</a:t>
            </a:r>
          </a:p>
          <a:p>
            <a:pPr lvl="1">
              <a:buFont typeface="Wingdings 2"/>
            </a:pPr>
            <a:r>
              <a:rPr lang="fr-FR" sz="2400" dirty="0"/>
              <a:t>Proof for input validation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413BBA-1740-4149-8D08-A6EA39D19B33}"/>
              </a:ext>
            </a:extLst>
          </p:cNvPr>
          <p:cNvSpPr txBox="1"/>
          <p:nvPr/>
        </p:nvSpPr>
        <p:spPr>
          <a:xfrm>
            <a:off x="781050" y="1410471"/>
            <a:ext cx="113646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 https://www.</a:t>
            </a:r>
            <a:r>
              <a:rPr lang="fr-FR" dirty="0"/>
              <a:t>usenix.org/systel/files/conference/nsdi17/ndsdi-17-corrigan-gib.pdf</a:t>
            </a:r>
            <a:endParaRPr lang="fr-FR" dirty="0">
              <a:hlinkClick r:id="rId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5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More about Secret </a:t>
            </a:r>
            <a:r>
              <a:rPr lang="fr-FR" b="0" err="1"/>
              <a:t>shared</a:t>
            </a:r>
            <a:r>
              <a:rPr lang="fr-FR" b="0"/>
              <a:t> Non Interactive </a:t>
            </a:r>
            <a:r>
              <a:rPr lang="fr-FR" b="0" err="1"/>
              <a:t>Proofs</a:t>
            </a:r>
            <a:endParaRPr lang="fr-FR" err="1">
              <a:solidFill>
                <a:schemeClr val="tx1"/>
              </a:solidFill>
            </a:endParaRPr>
          </a:p>
        </p:txBody>
      </p:sp>
      <p:pic>
        <p:nvPicPr>
          <p:cNvPr id="3" name="Image 3" descr="phase1.PNG">
            <a:extLst>
              <a:ext uri="{FF2B5EF4-FFF2-40B4-BE49-F238E27FC236}">
                <a16:creationId xmlns:a16="http://schemas.microsoft.com/office/drawing/2014/main" id="{81F3E1ED-862D-41ED-B1CE-7F676B73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81" y="3075429"/>
            <a:ext cx="2695951" cy="1114581"/>
          </a:xfrm>
          <a:prstGeom prst="rect">
            <a:avLst/>
          </a:prstGeom>
        </p:spPr>
      </p:pic>
      <p:pic>
        <p:nvPicPr>
          <p:cNvPr id="5" name="Image 5" descr="phase2.PNG">
            <a:extLst>
              <a:ext uri="{FF2B5EF4-FFF2-40B4-BE49-F238E27FC236}">
                <a16:creationId xmlns:a16="http://schemas.microsoft.com/office/drawing/2014/main" id="{10DAD7F5-FF6B-4007-B0EE-C3871836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3" y="4874790"/>
            <a:ext cx="2743200" cy="1076683"/>
          </a:xfrm>
          <a:prstGeom prst="rect">
            <a:avLst/>
          </a:prstGeom>
        </p:spPr>
      </p:pic>
      <p:pic>
        <p:nvPicPr>
          <p:cNvPr id="9" name="Image 9" descr="phase4.PNG">
            <a:extLst>
              <a:ext uri="{FF2B5EF4-FFF2-40B4-BE49-F238E27FC236}">
                <a16:creationId xmlns:a16="http://schemas.microsoft.com/office/drawing/2014/main" id="{97AD9A67-4467-497E-9209-66BA9D960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4086" y="6052868"/>
            <a:ext cx="2208811" cy="815766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6830865-D5CD-4CA5-B88B-E45FED56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58" y="2613305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600" dirty="0"/>
              <a:t>Client </a:t>
            </a:r>
            <a:r>
              <a:rPr lang="fr-FR" sz="2600" dirty="0" err="1"/>
              <a:t>Evalutation</a:t>
            </a:r>
            <a:endParaRPr lang="fr-FR" sz="2600" dirty="0"/>
          </a:p>
          <a:p>
            <a:pPr lvl="2"/>
            <a:r>
              <a:rPr lang="fr-FR" sz="2400" dirty="0" err="1"/>
              <a:t>Each</a:t>
            </a:r>
            <a:r>
              <a:rPr lang="fr-FR" sz="2400" dirty="0"/>
              <a:t> data providers </a:t>
            </a:r>
            <a:r>
              <a:rPr lang="fr-FR" sz="2400" dirty="0" err="1"/>
              <a:t>evaluates</a:t>
            </a:r>
            <a:r>
              <a:rPr lang="fr-FR" sz="2400" dirty="0"/>
              <a:t>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share</a:t>
            </a:r>
            <a:r>
              <a:rPr lang="fr-FR" sz="2400" dirty="0"/>
              <a:t> in an </a:t>
            </a:r>
            <a:r>
              <a:rPr lang="fr-FR" sz="2400" dirty="0" err="1"/>
              <a:t>arithmetic</a:t>
            </a:r>
            <a:r>
              <a:rPr lang="fr-FR" sz="2400" dirty="0"/>
              <a:t> circuit </a:t>
            </a:r>
            <a:r>
              <a:rPr lang="fr-FR" sz="2400" dirty="0" err="1"/>
              <a:t>with</a:t>
            </a:r>
            <a:r>
              <a:rPr lang="fr-FR" sz="2400" dirty="0"/>
              <a:t> M multiplication </a:t>
            </a:r>
            <a:r>
              <a:rPr lang="fr-FR" sz="2400" dirty="0" err="1"/>
              <a:t>gates</a:t>
            </a:r>
            <a:endParaRPr lang="en-US" sz="2400" dirty="0"/>
          </a:p>
          <a:p>
            <a:r>
              <a:rPr lang="fr-FR" sz="2600" dirty="0"/>
              <a:t>Client Transfer:</a:t>
            </a:r>
          </a:p>
          <a:p>
            <a:pPr lvl="1"/>
            <a:r>
              <a:rPr lang="fr-FR" sz="2400" dirty="0" err="1"/>
              <a:t>Construct</a:t>
            </a:r>
            <a:r>
              <a:rPr lang="fr-FR" sz="2400" dirty="0"/>
              <a:t> 3 </a:t>
            </a:r>
            <a:r>
              <a:rPr lang="fr-FR" sz="2400" dirty="0" err="1"/>
              <a:t>polynomials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wire</a:t>
            </a:r>
            <a:r>
              <a:rPr lang="fr-FR" sz="2400" dirty="0"/>
              <a:t> (</a:t>
            </a:r>
            <a:r>
              <a:rPr lang="fr-FR" sz="2400" dirty="0" err="1"/>
              <a:t>f,g</a:t>
            </a:r>
            <a:r>
              <a:rPr lang="fr-FR" sz="2400" dirty="0"/>
              <a:t> and h)</a:t>
            </a:r>
          </a:p>
          <a:p>
            <a:pPr lvl="1">
              <a:buFont typeface="Wingdings 2"/>
            </a:pPr>
            <a:r>
              <a:rPr lang="fr-FR" sz="2400" dirty="0" err="1"/>
              <a:t>Send</a:t>
            </a:r>
            <a:r>
              <a:rPr lang="fr-FR" sz="2400" dirty="0"/>
              <a:t> Share h[i] of polynomial h </a:t>
            </a:r>
            <a:r>
              <a:rPr lang="fr-FR" sz="2400" dirty="0" err="1"/>
              <a:t>along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share</a:t>
            </a:r>
            <a:r>
              <a:rPr lang="fr-FR" sz="2400" dirty="0"/>
              <a:t> x[i] to server i</a:t>
            </a:r>
          </a:p>
          <a:p>
            <a:r>
              <a:rPr lang="fr-FR" sz="2600" dirty="0"/>
              <a:t>Server Computation:</a:t>
            </a:r>
            <a:endParaRPr lang="fr-FR" dirty="0"/>
          </a:p>
          <a:p>
            <a:pPr lvl="1"/>
            <a:r>
              <a:rPr lang="fr-FR" sz="2400" dirty="0"/>
              <a:t>Server </a:t>
            </a:r>
            <a:r>
              <a:rPr lang="fr-FR" sz="2400" dirty="0" err="1"/>
              <a:t>reconstruct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shares</a:t>
            </a:r>
            <a:r>
              <a:rPr lang="fr-FR" sz="2400" dirty="0"/>
              <a:t>, do </a:t>
            </a:r>
            <a:r>
              <a:rPr lang="fr-FR" sz="2400" dirty="0" err="1"/>
              <a:t>consistency</a:t>
            </a:r>
            <a:r>
              <a:rPr lang="fr-FR" sz="2400" dirty="0"/>
              <a:t> check ; polynomial </a:t>
            </a:r>
            <a:r>
              <a:rPr lang="fr-FR" sz="2400" dirty="0" err="1"/>
              <a:t>identity</a:t>
            </a:r>
            <a:r>
              <a:rPr lang="fr-FR" sz="2400" dirty="0"/>
              <a:t> test. </a:t>
            </a:r>
            <a:r>
              <a:rPr lang="fr-FR" sz="2400" dirty="0" err="1"/>
              <a:t>Detect</a:t>
            </a:r>
            <a:r>
              <a:rPr lang="fr-FR" sz="2400" dirty="0"/>
              <a:t> </a:t>
            </a:r>
            <a:r>
              <a:rPr lang="fr-FR" sz="2400" dirty="0" err="1"/>
              <a:t>fraudulous</a:t>
            </a:r>
            <a:r>
              <a:rPr lang="fr-FR" sz="2400" dirty="0"/>
              <a:t> input </a:t>
            </a:r>
          </a:p>
          <a:p>
            <a:pPr lvl="1"/>
            <a:r>
              <a:rPr lang="fr-FR" sz="2400" dirty="0"/>
              <a:t>Use Beaver MPC to </a:t>
            </a:r>
            <a:r>
              <a:rPr lang="fr-FR" sz="2400" dirty="0" err="1"/>
              <a:t>multiply</a:t>
            </a:r>
            <a:r>
              <a:rPr lang="fr-FR" sz="2400" dirty="0"/>
              <a:t> </a:t>
            </a:r>
            <a:r>
              <a:rPr lang="fr-FR" sz="2400" dirty="0" err="1"/>
              <a:t>shares</a:t>
            </a:r>
            <a:r>
              <a:rPr lang="fr-FR" sz="2400" dirty="0"/>
              <a:t> and </a:t>
            </a:r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aggregation</a:t>
            </a:r>
            <a:r>
              <a:rPr lang="fr-FR" sz="2400" dirty="0"/>
              <a:t> 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/>
              <p:nvPr/>
            </p:nvSpPr>
            <p:spPr>
              <a:xfrm>
                <a:off x="8566198" y="5951473"/>
                <a:ext cx="1631851" cy="539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/>
                  <a:t>p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den>
                    </m:f>
                  </m:oMath>
                </a14:m>
                <a:endParaRPr lang="fr-FR" sz="22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98" y="5951473"/>
                <a:ext cx="1631851" cy="539891"/>
              </a:xfrm>
              <a:prstGeom prst="rect">
                <a:avLst/>
              </a:prstGeom>
              <a:blipFill>
                <a:blip r:embed="rId6"/>
                <a:stretch>
                  <a:fillRect l="-10448" t="-2247" b="-6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5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0B83F-0A87-46C2-9840-C8C2E78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Preliminary </a:t>
            </a:r>
            <a:r>
              <a:rPr lang="fr-FR" b="0" err="1"/>
              <a:t>Results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4D3D3-89A4-4EC8-8D44-2D439C0B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Title</a:t>
            </a:r>
            <a:r>
              <a:rPr lang="fr-FR" dirty="0"/>
              <a:t> of test to explicit the </a:t>
            </a:r>
            <a:r>
              <a:rPr lang="fr-FR" dirty="0" err="1"/>
              <a:t>curves</a:t>
            </a:r>
            <a:r>
              <a:rPr lang="fr-FR" dirty="0"/>
              <a:t>, </a:t>
            </a:r>
            <a:r>
              <a:rPr lang="fr-FR" dirty="0" err="1"/>
              <a:t>implemented</a:t>
            </a:r>
            <a:r>
              <a:rPr lang="fr-FR" dirty="0"/>
              <a:t> on </a:t>
            </a:r>
            <a:r>
              <a:rPr lang="fr-FR" dirty="0" err="1"/>
              <a:t>github</a:t>
            </a:r>
            <a:endParaRPr lang="fr-FR" dirty="0"/>
          </a:p>
          <a:p>
            <a:pPr>
              <a:buFont typeface="Wingdings 2"/>
            </a:pPr>
            <a:r>
              <a:rPr lang="fr-FR" dirty="0" err="1"/>
              <a:t>Add</a:t>
            </a:r>
            <a:r>
              <a:rPr lang="fr-FR" dirty="0"/>
              <a:t> for 7-8 servers,  25 -50 clients</a:t>
            </a:r>
          </a:p>
          <a:p>
            <a:pPr>
              <a:buFont typeface="Wingdings 2"/>
            </a:pPr>
            <a:r>
              <a:rPr lang="fr-FR" dirty="0" err="1"/>
              <a:t>Title</a:t>
            </a:r>
            <a:r>
              <a:rPr lang="fr-FR" dirty="0"/>
              <a:t> to the plots, size of the fonts </a:t>
            </a:r>
            <a:r>
              <a:rPr lang="fr-FR" dirty="0" err="1"/>
              <a:t>bigger</a:t>
            </a:r>
            <a:endParaRPr lang="fr-FR" dirty="0"/>
          </a:p>
          <a:p>
            <a:pPr>
              <a:buFont typeface="Wingdings 2"/>
            </a:pPr>
            <a:endParaRPr lang="fr-FR"/>
          </a:p>
          <a:p>
            <a:pPr>
              <a:buFont typeface="Wingdings 2"/>
            </a:pPr>
            <a:endParaRPr lang="fr-FR"/>
          </a:p>
          <a:p>
            <a:pPr>
              <a:buFont typeface="Wingdings 2"/>
            </a:pPr>
            <a:endParaRPr lang="fr-FR" dirty="0"/>
          </a:p>
          <a:p>
            <a:pPr>
              <a:buFont typeface="Wingdings 2"/>
            </a:pPr>
            <a:endParaRPr lang="fr-FR" dirty="0"/>
          </a:p>
          <a:p>
            <a:pPr>
              <a:buFont typeface="Wingdings 2"/>
            </a:pPr>
            <a:endParaRPr lang="fr-FR" dirty="0"/>
          </a:p>
          <a:p>
            <a:pPr>
              <a:buFont typeface="Wingdings 2"/>
            </a:pPr>
            <a:r>
              <a:rPr lang="fr-FR" dirty="0"/>
              <a:t>Test </a:t>
            </a:r>
            <a:r>
              <a:rPr lang="fr-FR" dirty="0" err="1"/>
              <a:t>ran</a:t>
            </a:r>
            <a:r>
              <a:rPr lang="fr-FR" dirty="0"/>
              <a:t> on VMWare, Ubuntu64 bits v17.10, 6.1 GB RAM, 2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intel</a:t>
            </a:r>
            <a:r>
              <a:rPr lang="fr-FR" dirty="0"/>
              <a:t> I5-4590 @3.3Ghz, 10 runs</a:t>
            </a:r>
          </a:p>
        </p:txBody>
      </p:sp>
    </p:spTree>
    <p:extLst>
      <p:ext uri="{BB962C8B-B14F-4D97-AF65-F5344CB8AC3E}">
        <p14:creationId xmlns:p14="http://schemas.microsoft.com/office/powerpoint/2010/main" val="12930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5741F-3CB0-4B6B-9D8F-A2CD9F57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err="1"/>
              <a:t>Status</a:t>
            </a:r>
            <a:r>
              <a:rPr lang="fr-FR" b="0"/>
              <a:t> &amp; Next </a:t>
            </a:r>
            <a:r>
              <a:rPr lang="fr-FR" b="0" err="1"/>
              <a:t>Steps</a:t>
            </a:r>
            <a:r>
              <a:rPr lang="fr-FR" b="0"/>
              <a:t> :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CB403-6892-4E88-A9FD-7E8A11EB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26" y="2665011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 2"/>
            </a:pPr>
            <a:r>
              <a:rPr lang="fr-FR" sz="2600" dirty="0" err="1"/>
              <a:t>Implement</a:t>
            </a:r>
            <a:r>
              <a:rPr lang="fr-FR" sz="2600" dirty="0"/>
              <a:t> </a:t>
            </a:r>
            <a:r>
              <a:rPr lang="fr-FR" sz="2600" dirty="0" err="1"/>
              <a:t>Verification</a:t>
            </a:r>
            <a:r>
              <a:rPr lang="fr-FR" sz="2600" dirty="0"/>
              <a:t> and </a:t>
            </a:r>
            <a:r>
              <a:rPr lang="fr-FR" sz="2600" dirty="0" err="1"/>
              <a:t>Aggregation</a:t>
            </a:r>
            <a:r>
              <a:rPr lang="fr-FR" sz="2600" dirty="0"/>
              <a:t>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Prio</a:t>
            </a:r>
            <a:r>
              <a:rPr lang="fr-FR" sz="2600" dirty="0"/>
              <a:t> to </a:t>
            </a:r>
            <a:r>
              <a:rPr lang="fr-FR" sz="2600" dirty="0" err="1"/>
              <a:t>Unlynx</a:t>
            </a:r>
            <a:r>
              <a:rPr lang="fr-FR" sz="2600" dirty="0"/>
              <a:t> Framework</a:t>
            </a:r>
          </a:p>
          <a:p>
            <a:pPr>
              <a:buFont typeface="Wingdings 2"/>
            </a:pPr>
            <a:r>
              <a:rPr lang="fr-FR" sz="2600" dirty="0"/>
              <a:t>Design the simulation to have first </a:t>
            </a:r>
            <a:r>
              <a:rPr lang="fr-FR" sz="2600" dirty="0" err="1"/>
              <a:t>results</a:t>
            </a: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Implement</a:t>
            </a:r>
            <a:r>
              <a:rPr lang="fr-FR" sz="2600" dirty="0"/>
              <a:t> the service for </a:t>
            </a:r>
            <a:r>
              <a:rPr lang="fr-FR" sz="2600" dirty="0" err="1"/>
              <a:t>Prio</a:t>
            </a:r>
            <a:r>
              <a:rPr lang="fr-FR" sz="2600" dirty="0"/>
              <a:t> in the </a:t>
            </a:r>
            <a:r>
              <a:rPr lang="fr-FR" sz="2600" dirty="0" err="1"/>
              <a:t>framework</a:t>
            </a:r>
            <a:r>
              <a:rPr lang="fr-FR" sz="2600" dirty="0"/>
              <a:t>  (in </a:t>
            </a:r>
            <a:r>
              <a:rPr lang="fr-FR" sz="2600" dirty="0" err="1"/>
              <a:t>progress</a:t>
            </a:r>
            <a:r>
              <a:rPr lang="fr-FR" sz="2600" dirty="0"/>
              <a:t>)</a:t>
            </a:r>
          </a:p>
          <a:p>
            <a:pPr>
              <a:buFont typeface="Wingdings 2"/>
            </a:pPr>
            <a:r>
              <a:rPr lang="fr-FR" sz="2600" dirty="0" err="1"/>
              <a:t>Implementing</a:t>
            </a:r>
            <a:r>
              <a:rPr lang="fr-FR" sz="2600" dirty="0"/>
              <a:t> El Gamal Input range Validation </a:t>
            </a:r>
            <a:r>
              <a:rPr lang="fr-FR" sz="2000" dirty="0"/>
              <a:t>[1]</a:t>
            </a:r>
          </a:p>
          <a:p>
            <a:pPr>
              <a:buFont typeface="Wingdings 2"/>
            </a:pPr>
            <a:r>
              <a:rPr lang="fr-FR" sz="2600" dirty="0"/>
              <a:t>Compare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input validation and </a:t>
            </a:r>
            <a:r>
              <a:rPr lang="fr-FR" sz="2600" dirty="0" err="1"/>
              <a:t>aggregation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Compare the </a:t>
            </a:r>
            <a:r>
              <a:rPr lang="fr-FR" sz="2600" dirty="0" err="1"/>
              <a:t>bandwidth</a:t>
            </a:r>
            <a:r>
              <a:rPr lang="fr-FR" sz="2600" dirty="0"/>
              <a:t> </a:t>
            </a:r>
            <a:r>
              <a:rPr lang="fr-FR" sz="2600" dirty="0" err="1"/>
              <a:t>used</a:t>
            </a:r>
            <a:r>
              <a:rPr lang="fr-FR" sz="2600" dirty="0"/>
              <a:t> by </a:t>
            </a:r>
            <a:r>
              <a:rPr lang="fr-FR" sz="2600" dirty="0" err="1"/>
              <a:t>protocols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Design a </a:t>
            </a:r>
            <a:r>
              <a:rPr lang="fr-FR" sz="2600" dirty="0" err="1"/>
              <a:t>hybrid</a:t>
            </a:r>
            <a:r>
              <a:rPr lang="fr-FR" sz="2600" dirty="0"/>
              <a:t> solution</a:t>
            </a:r>
          </a:p>
          <a:p>
            <a:pPr marL="0" indent="0">
              <a:buNone/>
            </a:pPr>
            <a:endParaRPr lang="fr-FR" sz="2600" dirty="0"/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25EC312E-8AA9-4452-8535-3E47D401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1765087"/>
            <a:ext cx="914400" cy="914400"/>
          </a:xfrm>
          <a:prstGeom prst="rect">
            <a:avLst/>
          </a:prstGeom>
        </p:spPr>
      </p:pic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11CF59AF-5A60-4DB2-9377-F737C0E5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679487"/>
            <a:ext cx="914400" cy="914400"/>
          </a:xfrm>
          <a:prstGeom prst="rect">
            <a:avLst/>
          </a:prstGeom>
        </p:spPr>
      </p:pic>
      <p:pic>
        <p:nvPicPr>
          <p:cNvPr id="8" name="Graphique 7" descr="Répéter">
            <a:extLst>
              <a:ext uri="{FF2B5EF4-FFF2-40B4-BE49-F238E27FC236}">
                <a16:creationId xmlns:a16="http://schemas.microsoft.com/office/drawing/2014/main" id="{7CD9D407-A75C-422B-89F3-FDBEF2A4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0659" y="3365695"/>
            <a:ext cx="902677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623F42-36F5-46B5-86A8-1E127E464526}"/>
              </a:ext>
            </a:extLst>
          </p:cNvPr>
          <p:cNvSpPr txBox="1"/>
          <p:nvPr/>
        </p:nvSpPr>
        <p:spPr>
          <a:xfrm>
            <a:off x="723026" y="6315998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[1] https://www.iacr.org/archive/asiacrypt2008/53500238/53500238.pdf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518671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387</Words>
  <Application>Microsoft Office PowerPoint</Application>
  <PresentationFormat>Grand écran</PresentationFormat>
  <Paragraphs>67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Cambria Math</vt:lpstr>
      <vt:lpstr>Century Gothic</vt:lpstr>
      <vt:lpstr>Wingdings 2</vt:lpstr>
      <vt:lpstr>Quotable</vt:lpstr>
      <vt:lpstr>Decentralized Data Sharing System based on Secure Multiparty Computation</vt:lpstr>
      <vt:lpstr>Goals of the project</vt:lpstr>
      <vt:lpstr>What is Unlynx ?</vt:lpstr>
      <vt:lpstr>What is Prio ?</vt:lpstr>
      <vt:lpstr>More about Secret shared Non Interactive Proofs</vt:lpstr>
      <vt:lpstr>Preliminary Results</vt:lpstr>
      <vt:lpstr>Status &amp; Next Steps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cp:lastModifiedBy>Max Premi</cp:lastModifiedBy>
  <cp:revision>3</cp:revision>
  <dcterms:modified xsi:type="dcterms:W3CDTF">2017-11-24T11:50:19Z</dcterms:modified>
</cp:coreProperties>
</file>