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402" r:id="rId2"/>
    <p:sldId id="397" r:id="rId3"/>
    <p:sldId id="398" r:id="rId4"/>
    <p:sldId id="404" r:id="rId5"/>
    <p:sldId id="406" r:id="rId6"/>
    <p:sldId id="405" r:id="rId7"/>
    <p:sldId id="407" r:id="rId8"/>
    <p:sldId id="401" r:id="rId9"/>
    <p:sldId id="408" r:id="rId10"/>
    <p:sldId id="411" r:id="rId11"/>
    <p:sldId id="409" r:id="rId12"/>
    <p:sldId id="410" r:id="rId13"/>
    <p:sldId id="414" r:id="rId14"/>
    <p:sldId id="416" r:id="rId15"/>
    <p:sldId id="403" r:id="rId16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fr-CH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B7A5"/>
    <a:srgbClr val="FF9900"/>
    <a:srgbClr val="FFFF99"/>
    <a:srgbClr val="FFFFFF"/>
    <a:srgbClr val="FC0128"/>
    <a:srgbClr val="7FFF00"/>
    <a:srgbClr val="438E00"/>
    <a:srgbClr val="618FFD"/>
    <a:srgbClr val="B50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5280" autoAdjust="0"/>
  </p:normalViewPr>
  <p:slideViewPr>
    <p:cSldViewPr snapToGrid="0" snapToObjects="1">
      <p:cViewPr varScale="1">
        <p:scale>
          <a:sx n="87" d="100"/>
          <a:sy n="87" d="100"/>
        </p:scale>
        <p:origin x="82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9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312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782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7900" y="4560888"/>
            <a:ext cx="5357813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8956" tIns="44478" rIns="88956" bIns="44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/>
              <a:t>Click to edit Master notes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7900" y="493840"/>
            <a:ext cx="4784725" cy="3589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94913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38150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877888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16038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755775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7900" y="493713"/>
            <a:ext cx="4784725" cy="3589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student in CS</a:t>
            </a:r>
          </a:p>
        </p:txBody>
      </p:sp>
    </p:spTree>
    <p:extLst>
      <p:ext uri="{BB962C8B-B14F-4D97-AF65-F5344CB8AC3E}">
        <p14:creationId xmlns:p14="http://schemas.microsoft.com/office/powerpoint/2010/main" val="280535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5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77900" y="493713"/>
            <a:ext cx="4784725" cy="358933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HELP TEXT</a:t>
            </a:r>
          </a:p>
          <a:p>
            <a:r>
              <a:rPr lang="fr-CH" dirty="0"/>
              <a:t>CARDBOARD QR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434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77900" y="493713"/>
            <a:ext cx="4784725" cy="358933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8778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MOS </a:t>
            </a:r>
            <a:r>
              <a:rPr lang="fr-CH" dirty="0" err="1"/>
              <a:t>plotted</a:t>
            </a:r>
            <a:r>
              <a:rPr lang="fr-CH" dirty="0"/>
              <a:t> </a:t>
            </a:r>
            <a:r>
              <a:rPr lang="fr-CH" dirty="0" err="1"/>
              <a:t>against</a:t>
            </a:r>
            <a:r>
              <a:rPr lang="fr-CH" dirty="0"/>
              <a:t> BPP</a:t>
            </a:r>
          </a:p>
          <a:p>
            <a:r>
              <a:rPr lang="fr-CH" dirty="0"/>
              <a:t>Red for JPEG, Green for JPEG2000</a:t>
            </a:r>
          </a:p>
          <a:p>
            <a:r>
              <a:rPr lang="fr-CH" dirty="0"/>
              <a:t>Red </a:t>
            </a:r>
            <a:r>
              <a:rPr lang="fr-CH" dirty="0" err="1"/>
              <a:t>filled</a:t>
            </a:r>
            <a:r>
              <a:rPr lang="fr-CH" dirty="0"/>
              <a:t> area </a:t>
            </a:r>
            <a:r>
              <a:rPr lang="fr-CH" dirty="0" err="1"/>
              <a:t>is</a:t>
            </a:r>
            <a:r>
              <a:rPr lang="fr-CH" dirty="0"/>
              <a:t> CI for Reference Stimuli</a:t>
            </a:r>
          </a:p>
        </p:txBody>
      </p:sp>
    </p:spTree>
    <p:extLst>
      <p:ext uri="{BB962C8B-B14F-4D97-AF65-F5344CB8AC3E}">
        <p14:creationId xmlns:p14="http://schemas.microsoft.com/office/powerpoint/2010/main" val="94789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800"/>
            </a:lvl1pPr>
            <a:lvl2pPr marL="422042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fr-C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16531" indent="-316531">
              <a:buClr>
                <a:schemeClr val="tx2"/>
              </a:buClr>
              <a:buFont typeface="Courier New" charset="0"/>
              <a:buChar char="o"/>
              <a:defRPr sz="2400"/>
            </a:lvl1pPr>
            <a:lvl2pPr>
              <a:buClr>
                <a:schemeClr val="tx2"/>
              </a:buClr>
              <a:defRPr sz="2100"/>
            </a:lvl2pPr>
            <a:lvl3pPr>
              <a:buClr>
                <a:schemeClr val="tx2"/>
              </a:buCl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7041" y="199304"/>
            <a:ext cx="8178193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042" y="931069"/>
            <a:ext cx="8178192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76300" y="6180502"/>
            <a:ext cx="3792460" cy="5474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8616" tIns="23447" rIns="58616" bIns="23447">
            <a:spAutoFit/>
          </a:bodyPr>
          <a:lstStyle/>
          <a:p>
            <a:pPr defTabSz="703403">
              <a:lnSpc>
                <a:spcPct val="110000"/>
              </a:lnSpc>
            </a:pPr>
            <a:r>
              <a:rPr lang="fr-FR" sz="1477" dirty="0" err="1">
                <a:solidFill>
                  <a:schemeClr val="bg2"/>
                </a:solidFill>
              </a:rPr>
              <a:t>Multimedia</a:t>
            </a:r>
            <a:r>
              <a:rPr lang="fr-FR" sz="1477" dirty="0">
                <a:solidFill>
                  <a:schemeClr val="bg2"/>
                </a:solidFill>
              </a:rPr>
              <a:t> Signal </a:t>
            </a:r>
            <a:r>
              <a:rPr lang="fr-FR" sz="1477" dirty="0" err="1">
                <a:solidFill>
                  <a:schemeClr val="bg2"/>
                </a:solidFill>
              </a:rPr>
              <a:t>Processing</a:t>
            </a:r>
            <a:r>
              <a:rPr lang="fr-FR" sz="1477" dirty="0">
                <a:solidFill>
                  <a:schemeClr val="bg2"/>
                </a:solidFill>
              </a:rPr>
              <a:t> Group</a:t>
            </a:r>
          </a:p>
          <a:p>
            <a:pPr defTabSz="703403">
              <a:lnSpc>
                <a:spcPct val="110000"/>
              </a:lnSpc>
            </a:pPr>
            <a:r>
              <a:rPr lang="fr-FR" sz="1477" dirty="0">
                <a:solidFill>
                  <a:schemeClr val="bg2"/>
                </a:solidFill>
              </a:rPr>
              <a:t>Ecole Polytechnique Fédérale de Lausanne</a:t>
            </a:r>
          </a:p>
        </p:txBody>
      </p:sp>
      <p:sp>
        <p:nvSpPr>
          <p:cNvPr id="567301" name="Rectangle 5"/>
          <p:cNvSpPr>
            <a:spLocks noChangeArrowheads="1"/>
          </p:cNvSpPr>
          <p:nvPr/>
        </p:nvSpPr>
        <p:spPr bwMode="auto">
          <a:xfrm>
            <a:off x="8666956" y="355535"/>
            <a:ext cx="477044" cy="3384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83528" tIns="41031" rIns="83528" bIns="41031">
            <a:spAutoFit/>
          </a:bodyPr>
          <a:lstStyle/>
          <a:p>
            <a:pPr algn="ctr"/>
            <a:fld id="{2437EED0-BD2C-4BA0-8BCC-83807A05C56D}" type="slidenum">
              <a:rPr lang="en-US" sz="1661" b="1">
                <a:solidFill>
                  <a:srgbClr val="00C4CA"/>
                </a:solidFill>
              </a:rPr>
              <a:pPr algn="ctr"/>
              <a:t>‹N°›</a:t>
            </a:fld>
            <a:endParaRPr lang="en-US" sz="1661" b="1" dirty="0">
              <a:solidFill>
                <a:srgbClr val="00C4CA"/>
              </a:solidFill>
            </a:endParaRPr>
          </a:p>
        </p:txBody>
      </p:sp>
      <p:sp>
        <p:nvSpPr>
          <p:cNvPr id="567303" name="Rectangle 7"/>
          <p:cNvSpPr>
            <a:spLocks noChangeArrowheads="1"/>
          </p:cNvSpPr>
          <p:nvPr/>
        </p:nvSpPr>
        <p:spPr bwMode="auto">
          <a:xfrm>
            <a:off x="0" y="762000"/>
            <a:ext cx="9132277" cy="33338"/>
          </a:xfrm>
          <a:prstGeom prst="rect">
            <a:avLst/>
          </a:prstGeom>
          <a:gradFill rotWithShape="0">
            <a:gsLst>
              <a:gs pos="0">
                <a:srgbClr val="DADADA">
                  <a:gamma/>
                  <a:shade val="29804"/>
                  <a:invGamma/>
                </a:srgbClr>
              </a:gs>
              <a:gs pos="50000">
                <a:srgbClr val="DADADA"/>
              </a:gs>
              <a:gs pos="100000">
                <a:srgbClr val="DADADA">
                  <a:gamma/>
                  <a:shade val="29804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47"/>
          </a:p>
        </p:txBody>
      </p:sp>
      <p:sp>
        <p:nvSpPr>
          <p:cNvPr id="567304" name="Rectangle 8"/>
          <p:cNvSpPr>
            <a:spLocks noChangeArrowheads="1"/>
          </p:cNvSpPr>
          <p:nvPr/>
        </p:nvSpPr>
        <p:spPr bwMode="auto">
          <a:xfrm>
            <a:off x="0" y="6019800"/>
            <a:ext cx="9132277" cy="33338"/>
          </a:xfrm>
          <a:prstGeom prst="rect">
            <a:avLst/>
          </a:prstGeom>
          <a:gradFill rotWithShape="0">
            <a:gsLst>
              <a:gs pos="0">
                <a:srgbClr val="DADADA">
                  <a:gamma/>
                  <a:shade val="29804"/>
                  <a:invGamma/>
                </a:srgbClr>
              </a:gs>
              <a:gs pos="50000">
                <a:srgbClr val="DADADA"/>
              </a:gs>
              <a:gs pos="100000">
                <a:srgbClr val="DADADA">
                  <a:gamma/>
                  <a:shade val="29804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47"/>
          </a:p>
        </p:txBody>
      </p:sp>
      <p:sp>
        <p:nvSpPr>
          <p:cNvPr id="2" name="TextBox 1"/>
          <p:cNvSpPr txBox="1"/>
          <p:nvPr userDrawn="1"/>
        </p:nvSpPr>
        <p:spPr>
          <a:xfrm>
            <a:off x="4668761" y="6177329"/>
            <a:ext cx="2922788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8440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77" baseline="0" dirty="0"/>
              <a:t>Final Presentation</a:t>
            </a:r>
          </a:p>
          <a:p>
            <a:r>
              <a:rPr lang="en-US" sz="1477" baseline="0" dirty="0"/>
              <a:t>Lausanne, 10.01.2018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549" y="6108801"/>
            <a:ext cx="1425002" cy="68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4" y="6108801"/>
            <a:ext cx="748125" cy="68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  <p:sldLayoutId id="2147483656" r:id="rId4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5pPr>
      <a:lvl6pPr marL="422042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6pPr>
      <a:lvl7pPr marL="844083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7pPr>
      <a:lvl8pPr marL="1266124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8pPr>
      <a:lvl9pPr marL="1688165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9pPr>
    </p:titleStyle>
    <p:bodyStyle>
      <a:lvl1pPr marL="316531" indent="-31653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Courier New" charset="0"/>
        <a:buChar char="o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85817" indent="-26377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055103" indent="-21102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charset="2"/>
        <a:buChar char="§"/>
        <a:defRPr sz="2400" i="1">
          <a:solidFill>
            <a:schemeClr val="tx1"/>
          </a:solidFill>
          <a:latin typeface="+mn-lt"/>
          <a:ea typeface="ＭＳ Ｐゴシック" charset="-128"/>
        </a:defRPr>
      </a:lvl3pPr>
      <a:lvl4pPr marL="1477145" indent="-211021" algn="l" rtl="0" eaLnBrk="1" fontAlgn="base" hangingPunct="1">
        <a:spcBef>
          <a:spcPct val="20000"/>
        </a:spcBef>
        <a:spcAft>
          <a:spcPct val="0"/>
        </a:spcAft>
        <a:buChar char="–"/>
        <a:defRPr sz="1847">
          <a:solidFill>
            <a:schemeClr val="tx1"/>
          </a:solidFill>
          <a:latin typeface="Times New Roman" pitchFamily="18" charset="0"/>
          <a:ea typeface="ＭＳ Ｐゴシック" charset="-128"/>
        </a:defRPr>
      </a:lvl4pPr>
      <a:lvl5pPr marL="1899186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321228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6pPr>
      <a:lvl7pPr marL="2743268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fr-FR"/>
      </a:defPPr>
      <a:lvl1pPr marL="0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42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4954" y="2149162"/>
            <a:ext cx="8264384" cy="1779776"/>
          </a:xfrm>
        </p:spPr>
        <p:txBody>
          <a:bodyPr/>
          <a:lstStyle/>
          <a:p>
            <a:r>
              <a:rPr lang="en-US" sz="4800" noProof="0" dirty="0"/>
              <a:t>Open source 360/VR player and subjective evaluation tool for Android platform</a:t>
            </a:r>
            <a:r>
              <a:rPr lang="en-US" sz="4431" noProof="0" dirty="0"/>
              <a:t>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0823" y="4301475"/>
            <a:ext cx="8418515" cy="824854"/>
          </a:xfrm>
        </p:spPr>
        <p:txBody>
          <a:bodyPr/>
          <a:lstStyle/>
          <a:p>
            <a:r>
              <a:rPr lang="en-US" sz="1846" noProof="0" dirty="0"/>
              <a:t>Louis-</a:t>
            </a:r>
            <a:r>
              <a:rPr lang="en-US" sz="1846" noProof="0" dirty="0" err="1"/>
              <a:t>Maxence</a:t>
            </a:r>
            <a:r>
              <a:rPr lang="en-US" sz="1846" noProof="0" dirty="0"/>
              <a:t> Garret</a:t>
            </a:r>
          </a:p>
          <a:p>
            <a:r>
              <a:rPr lang="en-US" sz="1846" noProof="0" dirty="0"/>
              <a:t>IC Faculty - IN-MA1 – Semester Project</a:t>
            </a:r>
          </a:p>
          <a:p>
            <a:endParaRPr lang="en-US" sz="1846" noProof="0" dirty="0"/>
          </a:p>
          <a:p>
            <a:pPr algn="r"/>
            <a:r>
              <a:rPr lang="en-US" sz="1600" noProof="0" dirty="0"/>
              <a:t>Responsible assistant : Evgeniy </a:t>
            </a:r>
            <a:r>
              <a:rPr lang="en-US" sz="1600" noProof="0" dirty="0" err="1"/>
              <a:t>Upenik</a:t>
            </a:r>
            <a:endParaRPr lang="en-US" sz="1600" noProof="0" dirty="0"/>
          </a:p>
          <a:p>
            <a:pPr algn="r"/>
            <a:r>
              <a:rPr lang="en-US" sz="1600" noProof="0" dirty="0"/>
              <a:t>Supervisor: Prof. Dr. </a:t>
            </a:r>
            <a:r>
              <a:rPr lang="en-US" sz="1600" noProof="0" dirty="0" err="1"/>
              <a:t>Touradj</a:t>
            </a:r>
            <a:r>
              <a:rPr lang="en-US" sz="1600" noProof="0" dirty="0"/>
              <a:t> Ebrahimi</a:t>
            </a:r>
          </a:p>
        </p:txBody>
      </p:sp>
    </p:spTree>
    <p:extLst>
      <p:ext uri="{BB962C8B-B14F-4D97-AF65-F5344CB8AC3E}">
        <p14:creationId xmlns:p14="http://schemas.microsoft.com/office/powerpoint/2010/main" val="421111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8CA8C-BFBB-4565-AA48-62ED0063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Methodology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2D24A-C808-464A-8521-169A3BE6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Conducted on 19 naive subjects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14 men and 5 women, ages between 19 and 25, with average and median of 21.84 and 22.0 respectively.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Correct color vision tested with Ishihara chart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Linguistic preference between French and English was asked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Oral explanations given first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Order of pictures randomized by Testbed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All participants able to finish</a:t>
            </a:r>
          </a:p>
          <a:p>
            <a:endParaRPr lang="en-US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ADF8FA-93E6-4D31-AAF9-1E18A1E34B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8" y="2069940"/>
            <a:ext cx="1725673" cy="12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0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8CA8C-BFBB-4565-AA48-62ED0063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522D24A-C808-464A-8521-169A3BE69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noProof="0" dirty="0"/>
                  <a:t>Outlier detection was performed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noProof="0" dirty="0"/>
                  <a:t>For each score set, a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noProof="0" dirty="0"/>
                  <a:t> was considered outlier if</a:t>
                </a:r>
              </a:p>
              <a:p>
                <a:pPr>
                  <a:lnSpc>
                    <a:spcPct val="150000"/>
                  </a:lnSpc>
                </a:pPr>
                <a:endParaRPr lang="en-US" noProof="0" dirty="0"/>
              </a:p>
              <a:p>
                <a:pPr marL="791327" lvl="2" indent="0">
                  <a:lnSpc>
                    <a:spcPct val="150000"/>
                  </a:lnSpc>
                  <a:buNone/>
                </a:pPr>
                <a:r>
                  <a:rPr lang="en-US" noProof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noProof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noProof="0" dirty="0"/>
                  <a:t> are the 25th and 75th percentiles of the scores distribution, respectively.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noProof="0" dirty="0"/>
                  <a:t>Participant considered outlier if more than 20% of his scores were considered outliers </a:t>
                </a:r>
                <a:r>
                  <a:rPr lang="en-US" noProof="0" dirty="0">
                    <a:sym typeface="Wingdings" panose="05000000000000000000" pitchFamily="2" charset="2"/>
                  </a:rPr>
                  <a:t> subjects scores removed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noProof="0" dirty="0">
                    <a:sym typeface="Wingdings" panose="05000000000000000000" pitchFamily="2" charset="2"/>
                  </a:rPr>
                  <a:t>5 outliers detected out of 19 participants</a:t>
                </a:r>
                <a:endParaRPr lang="en-US" noProof="0" dirty="0"/>
              </a:p>
              <a:p>
                <a:endParaRPr lang="en-US" noProof="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522D24A-C808-464A-8521-169A3BE69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6F5B92D1-E5BB-437B-B22B-2CBBD9534BDF}"/>
                  </a:ext>
                </a:extLst>
              </p:cNvPr>
              <p:cNvSpPr txBox="1"/>
              <p:nvPr/>
            </p:nvSpPr>
            <p:spPr>
              <a:xfrm>
                <a:off x="1752802" y="2373745"/>
                <a:ext cx="5626669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+1.5 </m:t>
                      </m:r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 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1.5 </m:t>
                      </m:r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6F5B92D1-E5BB-437B-B22B-2CBBD9534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802" y="2373745"/>
                <a:ext cx="5626669" cy="332463"/>
              </a:xfrm>
              <a:prstGeom prst="rect">
                <a:avLst/>
              </a:prstGeom>
              <a:blipFill>
                <a:blip r:embed="rId3"/>
                <a:stretch>
                  <a:fillRect l="-108" b="-2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1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8CA8C-BFBB-4565-AA48-62ED0063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Results and discussion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2D24A-C808-464A-8521-169A3BE6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pPr>
              <a:lnSpc>
                <a:spcPct val="150000"/>
              </a:lnSpc>
            </a:pPr>
            <a:r>
              <a:rPr lang="en-US" noProof="0" dirty="0"/>
              <a:t>Results for low BPPs as expected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High BPPs: underrated performances on «</a:t>
            </a:r>
            <a:r>
              <a:rPr lang="en-US" noProof="0" dirty="0" err="1"/>
              <a:t>PoleVault</a:t>
            </a:r>
            <a:r>
              <a:rPr lang="en-US" noProof="0" dirty="0"/>
              <a:t>»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Transparent quality for high BPPs on «Golf»</a:t>
            </a:r>
          </a:p>
          <a:p>
            <a:endParaRPr lang="en-US" noProof="0" dirty="0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1B34859F-48F3-453A-AECA-A7634544A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62811"/>
              </p:ext>
            </p:extLst>
          </p:nvPr>
        </p:nvGraphicFramePr>
        <p:xfrm>
          <a:off x="782232" y="931069"/>
          <a:ext cx="3866006" cy="3087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Acrobat Document" r:id="rId4" imgW="4312890" imgH="3444135" progId="Acrobat.Document.DC">
                  <p:embed/>
                </p:oleObj>
              </mc:Choice>
              <mc:Fallback>
                <p:oleObj name="Acrobat Document" r:id="rId4" imgW="4312890" imgH="3444135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2232" y="931069"/>
                        <a:ext cx="3866006" cy="3087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411422AF-C460-4F11-B078-359AD886F7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209957"/>
              </p:ext>
            </p:extLst>
          </p:nvPr>
        </p:nvGraphicFramePr>
        <p:xfrm>
          <a:off x="4953428" y="931068"/>
          <a:ext cx="3866006" cy="3087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Acrobat Document" r:id="rId6" imgW="4312890" imgH="3444135" progId="Acrobat.Document.DC">
                  <p:embed/>
                </p:oleObj>
              </mc:Choice>
              <mc:Fallback>
                <p:oleObj name="Acrobat Document" r:id="rId6" imgW="4312890" imgH="3444135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53428" y="931068"/>
                        <a:ext cx="3866006" cy="3087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38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8CA8C-BFBB-4565-AA48-62ED0063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Possible improvements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2D24A-C808-464A-8521-169A3BE69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42" y="1431636"/>
            <a:ext cx="8178192" cy="445243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noProof="0" dirty="0"/>
              <a:t>Omnidirectional video support (h264, h265)</a:t>
            </a:r>
          </a:p>
          <a:p>
            <a:pPr>
              <a:lnSpc>
                <a:spcPct val="200000"/>
              </a:lnSpc>
            </a:pPr>
            <a:r>
              <a:rPr lang="en-US" noProof="0" dirty="0"/>
              <a:t>Add projection types</a:t>
            </a:r>
          </a:p>
          <a:p>
            <a:pPr>
              <a:lnSpc>
                <a:spcPct val="200000"/>
              </a:lnSpc>
            </a:pPr>
            <a:r>
              <a:rPr lang="en-US" noProof="0" dirty="0"/>
              <a:t>Push data collected on a server</a:t>
            </a:r>
          </a:p>
          <a:p>
            <a:pPr>
              <a:lnSpc>
                <a:spcPct val="200000"/>
              </a:lnSpc>
            </a:pPr>
            <a:r>
              <a:rPr lang="en-US" noProof="0" dirty="0"/>
              <a:t>Produce continuous fixation maps</a:t>
            </a:r>
          </a:p>
          <a:p>
            <a:pPr>
              <a:lnSpc>
                <a:spcPct val="200000"/>
              </a:lnSpc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43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8CA8C-BFBB-4565-AA48-62ED0063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2D24A-C808-464A-8521-169A3BE69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42" y="1431636"/>
            <a:ext cx="8178192" cy="445243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State of the art covered</a:t>
            </a:r>
          </a:p>
          <a:p>
            <a:pPr>
              <a:lnSpc>
                <a:spcPct val="200000"/>
              </a:lnSpc>
            </a:pPr>
            <a:r>
              <a:rPr lang="en-US" dirty="0"/>
              <a:t>Testbed for Android developed, 4400 LOCs written</a:t>
            </a:r>
          </a:p>
          <a:p>
            <a:pPr>
              <a:lnSpc>
                <a:spcPct val="200000"/>
              </a:lnSpc>
            </a:pPr>
            <a:r>
              <a:rPr lang="en-US" noProof="0" dirty="0"/>
              <a:t>Subjective quality evaluation conducted: 19 participants</a:t>
            </a:r>
          </a:p>
          <a:p>
            <a:pPr>
              <a:lnSpc>
                <a:spcPct val="200000"/>
              </a:lnSpc>
            </a:pPr>
            <a:r>
              <a:rPr lang="en-US" dirty="0"/>
              <a:t>Data analysis performed</a:t>
            </a:r>
          </a:p>
          <a:p>
            <a:pPr>
              <a:lnSpc>
                <a:spcPct val="200000"/>
              </a:lnSpc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269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877" y="3916014"/>
            <a:ext cx="3970959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15" dirty="0"/>
              <a:t>louis-maxence.garret@epfl.ch</a:t>
            </a:r>
            <a:endParaRPr lang="en-US" sz="1846" dirty="0"/>
          </a:p>
        </p:txBody>
      </p:sp>
      <p:sp>
        <p:nvSpPr>
          <p:cNvPr id="4" name="TextBox 3"/>
          <p:cNvSpPr txBox="1"/>
          <p:nvPr/>
        </p:nvSpPr>
        <p:spPr>
          <a:xfrm>
            <a:off x="2834856" y="1767794"/>
            <a:ext cx="3550489" cy="859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85" dirty="0"/>
              <a:t>Thank you!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7950" y="4974262"/>
            <a:ext cx="2824812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15" dirty="0"/>
              <a:t>http://mmspg.epfl.ch/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7950" y="3868752"/>
            <a:ext cx="2507418" cy="1114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15" dirty="0"/>
              <a:t>Multimedia Signal </a:t>
            </a:r>
          </a:p>
          <a:p>
            <a:r>
              <a:rPr lang="en-US" sz="2215" dirty="0"/>
              <a:t>Processing Group</a:t>
            </a:r>
          </a:p>
          <a:p>
            <a:r>
              <a:rPr lang="en-US" sz="2215" dirty="0"/>
              <a:t>EPFL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2643" y="3482818"/>
            <a:ext cx="3002745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15" dirty="0"/>
              <a:t>Louis-</a:t>
            </a:r>
            <a:r>
              <a:rPr lang="en-US" sz="2215" dirty="0" err="1"/>
              <a:t>Maxence</a:t>
            </a:r>
            <a:r>
              <a:rPr lang="en-US" sz="2215" dirty="0"/>
              <a:t> Garret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017" y="3868753"/>
            <a:ext cx="1675258" cy="153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7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42" y="1151792"/>
            <a:ext cx="8178192" cy="4732276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1800" noProof="0" dirty="0"/>
              <a:t>Research and review state of the art in art visualization technologies for omnidirectional visual content.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1800" noProof="0" dirty="0"/>
              <a:t>Research and review state of the art in subjective and objective quality evaluation for omnidirectional visual content.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1800" noProof="0" dirty="0"/>
              <a:t>Develop a 360°player for Android OS using Google Cardboard SDK for equirectangular and cubic projections.</a:t>
            </a:r>
          </a:p>
          <a:p>
            <a:pPr marL="764941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1600" noProof="0" dirty="0"/>
              <a:t>Omnidirectional still pictures</a:t>
            </a:r>
          </a:p>
          <a:p>
            <a:pPr marL="764941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1600" noProof="0" dirty="0"/>
              <a:t>Omnidirectional video (optional task)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1800" noProof="0" dirty="0"/>
              <a:t>Implement user interface for subjective evaluation: paired comparison and single stimulus absolute category rating with hidden reference.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1800" noProof="0" dirty="0"/>
              <a:t>Optionally: extend the player to support other projections (truncated square pyramid projection, Icosahedral projection, etc.)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1800" noProof="0" dirty="0"/>
              <a:t>Document all the development process and final version of all codes.</a:t>
            </a:r>
          </a:p>
        </p:txBody>
      </p:sp>
    </p:spTree>
    <p:extLst>
      <p:ext uri="{BB962C8B-B14F-4D97-AF65-F5344CB8AC3E}">
        <p14:creationId xmlns:p14="http://schemas.microsoft.com/office/powerpoint/2010/main" val="13149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State of the 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Visualization technologies for omnidirectional content: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First developed for robotics and computer graphics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Head Mounted Displays (HMDs) now affordable</a:t>
            </a:r>
          </a:p>
          <a:p>
            <a:pPr lvl="2">
              <a:lnSpc>
                <a:spcPct val="150000"/>
              </a:lnSpc>
            </a:pPr>
            <a:r>
              <a:rPr lang="en-US" noProof="0" dirty="0"/>
              <a:t>Embedded screen: HTC </a:t>
            </a:r>
            <a:r>
              <a:rPr lang="en-US" noProof="0" dirty="0" err="1"/>
              <a:t>Vive</a:t>
            </a:r>
            <a:r>
              <a:rPr lang="en-US" noProof="0" dirty="0"/>
              <a:t>, </a:t>
            </a:r>
            <a:r>
              <a:rPr lang="en-US" noProof="0" dirty="0" err="1"/>
              <a:t>Occulus</a:t>
            </a:r>
            <a:r>
              <a:rPr lang="en-US" noProof="0" dirty="0"/>
              <a:t> Rift…</a:t>
            </a:r>
          </a:p>
          <a:p>
            <a:pPr lvl="2">
              <a:lnSpc>
                <a:spcPct val="150000"/>
              </a:lnSpc>
            </a:pPr>
            <a:r>
              <a:rPr lang="en-US" noProof="0" dirty="0"/>
              <a:t>Requiring smartphone: Gear VR, Google’s Cardboard…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Google Cardboard (Android)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3D content managed in OpenGL </a:t>
            </a:r>
            <a:endParaRPr lang="en-US" noProof="0" dirty="0"/>
          </a:p>
          <a:p>
            <a:pPr lvl="2">
              <a:lnSpc>
                <a:spcPct val="150000"/>
              </a:lnSpc>
            </a:pPr>
            <a:r>
              <a:rPr lang="en-US" noProof="0" dirty="0"/>
              <a:t>Any constructor can manufacture a Cardboard HMD</a:t>
            </a:r>
          </a:p>
          <a:p>
            <a:pPr lvl="2">
              <a:lnSpc>
                <a:spcPct val="150000"/>
              </a:lnSpc>
            </a:pPr>
            <a:r>
              <a:rPr lang="en-US" noProof="0" dirty="0"/>
              <a:t>Calibration done with QR Code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BCF580-D493-447A-BAF4-2F23EC1E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359" y="4598194"/>
            <a:ext cx="12858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4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State of the 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Subjective and objective quality evaluation for omnidirectional visual content :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For 2D flat content, there exists lots of objective metrics</a:t>
            </a:r>
          </a:p>
          <a:p>
            <a:pPr lvl="2">
              <a:lnSpc>
                <a:spcPct val="150000"/>
              </a:lnSpc>
            </a:pPr>
            <a:r>
              <a:rPr lang="en-US" noProof="0" dirty="0"/>
              <a:t>Peak signal-to-noise ratio (PSNR), Structural similarity (SSIM)…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For omnidirectional visual content, no agreement on an objective metric</a:t>
            </a:r>
          </a:p>
          <a:p>
            <a:pPr lvl="2">
              <a:lnSpc>
                <a:spcPct val="150000"/>
              </a:lnSpc>
            </a:pPr>
            <a:r>
              <a:rPr lang="en-US" noProof="0" dirty="0"/>
              <a:t>Some suggested, e.g. Sphere based PSNR computation (S-PSNR)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Few subjective benchmarks done, mostly predictions</a:t>
            </a:r>
          </a:p>
          <a:p>
            <a:pPr lvl="2">
              <a:lnSpc>
                <a:spcPct val="150000"/>
              </a:lnSpc>
            </a:pPr>
            <a:r>
              <a:rPr lang="en-US" noProof="0" dirty="0"/>
              <a:t>Testbed provides ground-truth subjective scores to assess performance of objective quality metrics</a:t>
            </a:r>
          </a:p>
        </p:txBody>
      </p:sp>
    </p:spTree>
    <p:extLst>
      <p:ext uri="{BB962C8B-B14F-4D97-AF65-F5344CB8AC3E}">
        <p14:creationId xmlns:p14="http://schemas.microsoft.com/office/powerpoint/2010/main" val="38456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Testbed360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Let participants rate omnidirectional still pictures 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5 grades : Excellent, Good, Fair, Poor, Bad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They are first trained with Excellent, Bad and Fair pictures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Then are asked to assess quality of n pictures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Supports Cubic and Equirectangular projections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86E722-B0F3-4029-91DC-F594A161EA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755" y="3974537"/>
            <a:ext cx="4562764" cy="178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7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Storyboard of Testbed360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2E4E223-C49C-454C-8F93-6D7E58419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4" y="1085588"/>
            <a:ext cx="2793489" cy="157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CF238C-2050-4658-9543-76D46A8684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183" y="1085588"/>
            <a:ext cx="2793490" cy="15713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E16168A-A325-46A7-AACB-7ED2B90D1E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184" y="3562118"/>
            <a:ext cx="2793490" cy="15713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E8172BF-7885-4DE9-A07B-9349214A14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3" y="3562118"/>
            <a:ext cx="2793490" cy="157133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E798766-DF85-4CC8-91B5-1AE58F15CE64}"/>
              </a:ext>
            </a:extLst>
          </p:cNvPr>
          <p:cNvSpPr txBox="1"/>
          <p:nvPr/>
        </p:nvSpPr>
        <p:spPr>
          <a:xfrm>
            <a:off x="1254684" y="2649263"/>
            <a:ext cx="2047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Welcome</a:t>
            </a:r>
            <a:r>
              <a:rPr lang="fr-CH" dirty="0"/>
              <a:t> </a:t>
            </a:r>
            <a:r>
              <a:rPr lang="fr-CH" dirty="0" err="1"/>
              <a:t>Scene</a:t>
            </a:r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06324C-993A-48F9-97F1-B26487B9A34C}"/>
              </a:ext>
            </a:extLst>
          </p:cNvPr>
          <p:cNvSpPr txBox="1"/>
          <p:nvPr/>
        </p:nvSpPr>
        <p:spPr>
          <a:xfrm>
            <a:off x="6356271" y="2649263"/>
            <a:ext cx="1103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Training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3C91EF4-618A-42E9-B279-8B7843E94024}"/>
              </a:ext>
            </a:extLst>
          </p:cNvPr>
          <p:cNvSpPr txBox="1"/>
          <p:nvPr/>
        </p:nvSpPr>
        <p:spPr>
          <a:xfrm>
            <a:off x="6216073" y="5133456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Evaluation</a:t>
            </a:r>
            <a:endParaRPr lang="en-GB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2342B20-FB0A-4C3F-A948-007A369E8070}"/>
              </a:ext>
            </a:extLst>
          </p:cNvPr>
          <p:cNvSpPr txBox="1"/>
          <p:nvPr/>
        </p:nvSpPr>
        <p:spPr>
          <a:xfrm>
            <a:off x="1558549" y="5152152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End </a:t>
            </a:r>
            <a:r>
              <a:rPr lang="fr-CH" dirty="0" err="1"/>
              <a:t>Scene</a:t>
            </a:r>
            <a:endParaRPr lang="en-GB" dirty="0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7CB6227B-A405-4527-9E83-AF8E094FC149}"/>
              </a:ext>
            </a:extLst>
          </p:cNvPr>
          <p:cNvSpPr/>
          <p:nvPr/>
        </p:nvSpPr>
        <p:spPr bwMode="auto">
          <a:xfrm>
            <a:off x="3855050" y="1738736"/>
            <a:ext cx="1566695" cy="265041"/>
          </a:xfrm>
          <a:prstGeom prst="rightArrow">
            <a:avLst/>
          </a:prstGeom>
          <a:solidFill>
            <a:srgbClr val="00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lèche : en arc 16">
            <a:extLst>
              <a:ext uri="{FF2B5EF4-FFF2-40B4-BE49-F238E27FC236}">
                <a16:creationId xmlns:a16="http://schemas.microsoft.com/office/drawing/2014/main" id="{B767487F-8C14-4C27-82BE-995B4409A07D}"/>
              </a:ext>
            </a:extLst>
          </p:cNvPr>
          <p:cNvSpPr/>
          <p:nvPr/>
        </p:nvSpPr>
        <p:spPr bwMode="auto">
          <a:xfrm rot="5400000">
            <a:off x="8000695" y="1486475"/>
            <a:ext cx="712942" cy="769563"/>
          </a:xfrm>
          <a:prstGeom prst="circularArrow">
            <a:avLst/>
          </a:prstGeom>
          <a:solidFill>
            <a:srgbClr val="00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305EC86-0A59-471D-BB33-8F3D2C699D2E}"/>
              </a:ext>
            </a:extLst>
          </p:cNvPr>
          <p:cNvSpPr txBox="1"/>
          <p:nvPr/>
        </p:nvSpPr>
        <p:spPr>
          <a:xfrm>
            <a:off x="8688426" y="1671201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CC99"/>
                </a:solidFill>
              </a:rPr>
              <a:t>x3</a:t>
            </a:r>
            <a:endParaRPr lang="en-GB" dirty="0">
              <a:solidFill>
                <a:srgbClr val="00CC99"/>
              </a:solidFill>
            </a:endParaRPr>
          </a:p>
        </p:txBody>
      </p:sp>
      <p:sp>
        <p:nvSpPr>
          <p:cNvPr id="19" name="Flèche : en arc 18">
            <a:extLst>
              <a:ext uri="{FF2B5EF4-FFF2-40B4-BE49-F238E27FC236}">
                <a16:creationId xmlns:a16="http://schemas.microsoft.com/office/drawing/2014/main" id="{310A555D-0FAC-4FEC-8A15-46451D7AC5C0}"/>
              </a:ext>
            </a:extLst>
          </p:cNvPr>
          <p:cNvSpPr/>
          <p:nvPr/>
        </p:nvSpPr>
        <p:spPr bwMode="auto">
          <a:xfrm rot="5400000">
            <a:off x="7972987" y="3970752"/>
            <a:ext cx="712942" cy="769563"/>
          </a:xfrm>
          <a:prstGeom prst="circularArrow">
            <a:avLst/>
          </a:prstGeom>
          <a:solidFill>
            <a:srgbClr val="00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A8A443E-199C-4D0F-8D90-9E2312FE2FCD}"/>
              </a:ext>
            </a:extLst>
          </p:cNvPr>
          <p:cNvSpPr txBox="1"/>
          <p:nvPr/>
        </p:nvSpPr>
        <p:spPr>
          <a:xfrm>
            <a:off x="8614538" y="4155476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CC99"/>
                </a:solidFill>
              </a:rPr>
              <a:t>x18</a:t>
            </a:r>
            <a:endParaRPr lang="en-GB" dirty="0">
              <a:solidFill>
                <a:srgbClr val="00CC99"/>
              </a:solidFill>
            </a:endParaRP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0536CC2A-2FAD-487A-99D4-50E2DCAA0814}"/>
              </a:ext>
            </a:extLst>
          </p:cNvPr>
          <p:cNvSpPr/>
          <p:nvPr/>
        </p:nvSpPr>
        <p:spPr bwMode="auto">
          <a:xfrm rot="10800000">
            <a:off x="3855050" y="4223010"/>
            <a:ext cx="1566695" cy="265041"/>
          </a:xfrm>
          <a:prstGeom prst="rightArrow">
            <a:avLst/>
          </a:prstGeom>
          <a:solidFill>
            <a:srgbClr val="00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9FD22398-8E25-484B-AEF4-63A6C6DAA3C4}"/>
              </a:ext>
            </a:extLst>
          </p:cNvPr>
          <p:cNvSpPr/>
          <p:nvPr/>
        </p:nvSpPr>
        <p:spPr bwMode="auto">
          <a:xfrm rot="5400000">
            <a:off x="6688010" y="3118275"/>
            <a:ext cx="439834" cy="265041"/>
          </a:xfrm>
          <a:prstGeom prst="rightArrow">
            <a:avLst/>
          </a:prstGeom>
          <a:solidFill>
            <a:srgbClr val="00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78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 animBg="1"/>
      <p:bldP spid="17" grpId="0" animBg="1"/>
      <p:bldP spid="19" grpId="0" animBg="1"/>
      <p:bldP spid="20" grpId="0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Development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7042" y="1145309"/>
            <a:ext cx="8178192" cy="47387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For Android 5.1 (API 21) minimum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Used Cardboard SDK and OpenGL library </a:t>
            </a:r>
            <a:r>
              <a:rPr lang="en-US" noProof="0" dirty="0" err="1"/>
              <a:t>Rajawali</a:t>
            </a:r>
            <a:endParaRPr lang="en-US" noProof="0" dirty="0"/>
          </a:p>
          <a:p>
            <a:pPr lvl="1">
              <a:lnSpc>
                <a:spcPct val="150000"/>
              </a:lnSpc>
            </a:pPr>
            <a:r>
              <a:rPr lang="en-US" noProof="0" dirty="0"/>
              <a:t>Projections done by decoding pictures into Bitmaps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Bitmaps used to create textures, </a:t>
            </a:r>
            <a:r>
              <a:rPr lang="en-US" noProof="0" dirty="0" err="1"/>
              <a:t>binded</a:t>
            </a:r>
            <a:r>
              <a:rPr lang="en-US" noProof="0" dirty="0"/>
              <a:t> to 3D primitives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Sphere for equirectangular, cube for cubic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User interface designed with Android Studio’s layout editor and drawn into Bitmaps, then </a:t>
            </a:r>
            <a:r>
              <a:rPr lang="en-US" noProof="0" dirty="0" err="1"/>
              <a:t>binded</a:t>
            </a:r>
            <a:r>
              <a:rPr lang="en-US" noProof="0" dirty="0"/>
              <a:t> to primitives’ textures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Background task records grades (&amp; movements every 33ms)</a:t>
            </a:r>
          </a:p>
          <a:p>
            <a:pPr>
              <a:lnSpc>
                <a:spcPct val="150000"/>
              </a:lnSpc>
            </a:pPr>
            <a:endParaRPr lang="en-US" noProof="0" dirty="0"/>
          </a:p>
          <a:p>
            <a:pPr>
              <a:lnSpc>
                <a:spcPct val="150000"/>
              </a:lnSpc>
            </a:pPr>
            <a:endParaRPr lang="en-US" noProof="0" dirty="0"/>
          </a:p>
          <a:p>
            <a:pPr>
              <a:lnSpc>
                <a:spcPct val="150000"/>
              </a:lnSpc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61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Demo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endParaRPr lang="en-US" noProof="0" dirty="0"/>
          </a:p>
          <a:p>
            <a:pPr marL="0" indent="0" algn="ctr">
              <a:lnSpc>
                <a:spcPct val="150000"/>
              </a:lnSpc>
              <a:buNone/>
            </a:pPr>
            <a:endParaRPr lang="en-US" noProof="0" dirty="0"/>
          </a:p>
          <a:p>
            <a:pPr marL="0" indent="0" algn="ctr">
              <a:lnSpc>
                <a:spcPct val="150000"/>
              </a:lnSpc>
              <a:buNone/>
            </a:pPr>
            <a:endParaRPr lang="en-US" noProof="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noProof="0" dirty="0"/>
              <a:t>Demo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618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8CA8C-BFBB-4565-AA48-62ED0063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Subjective experiment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2D24A-C808-464A-8521-169A3BE69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41" y="988291"/>
            <a:ext cx="8408341" cy="4895778"/>
          </a:xfrm>
        </p:spPr>
        <p:txBody>
          <a:bodyPr/>
          <a:lstStyle/>
          <a:p>
            <a:r>
              <a:rPr lang="en-US" noProof="0" dirty="0"/>
              <a:t>Two original raw pictures chosen (reference stimuli)</a:t>
            </a:r>
          </a:p>
          <a:p>
            <a:endParaRPr lang="en-US" dirty="0"/>
          </a:p>
          <a:p>
            <a:endParaRPr lang="en-US" noProof="0" dirty="0"/>
          </a:p>
          <a:p>
            <a:endParaRPr lang="en-US" noProof="0" dirty="0"/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noProof="0" dirty="0"/>
          </a:p>
          <a:p>
            <a:pPr lvl="1">
              <a:lnSpc>
                <a:spcPct val="150000"/>
              </a:lnSpc>
            </a:pPr>
            <a:r>
              <a:rPr lang="en-US" noProof="0" dirty="0"/>
              <a:t>Two codecs chosen: JPEG and JPEG2000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Images compressed with both codecs in all qualities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4 different bits per pixel ratio (BPP) chosen: 0.07,0.45,0.85, 4.3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2 pictures x 2 codecs x 4 BPPs + 2 raw = 18 pictures to grade</a:t>
            </a:r>
          </a:p>
          <a:p>
            <a:pPr marL="0" indent="0">
              <a:lnSpc>
                <a:spcPct val="150000"/>
              </a:lnSpc>
              <a:buNone/>
            </a:pP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E758C4-CDAC-44DE-BEDA-E753DD6998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455" y="1607127"/>
            <a:ext cx="4101956" cy="20509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031CCA0-FEC0-4ADD-BA42-586796C673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0" y="1607127"/>
            <a:ext cx="4101956" cy="20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5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lide_template_white">
  <a:themeElements>
    <a:clrScheme name="">
      <a:dk1>
        <a:srgbClr val="000000"/>
      </a:dk1>
      <a:lt1>
        <a:srgbClr val="FFFFFF"/>
      </a:lt1>
      <a:dk2>
        <a:srgbClr val="00CC99"/>
      </a:dk2>
      <a:lt2>
        <a:srgbClr val="808080"/>
      </a:lt2>
      <a:accent1>
        <a:srgbClr val="E61AE6"/>
      </a:accent1>
      <a:accent2>
        <a:srgbClr val="3333CC"/>
      </a:accent2>
      <a:accent3>
        <a:srgbClr val="FFFFFF"/>
      </a:accent3>
      <a:accent4>
        <a:srgbClr val="000000"/>
      </a:accent4>
      <a:accent5>
        <a:srgbClr val="F0ABF0"/>
      </a:accent5>
      <a:accent6>
        <a:srgbClr val="2D2DB9"/>
      </a:accent6>
      <a:hlink>
        <a:srgbClr val="CCCCFF"/>
      </a:hlink>
      <a:folHlink>
        <a:srgbClr val="B2B2B2"/>
      </a:folHlink>
    </a:clrScheme>
    <a:fontScheme name="TIV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V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V200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6818</TotalTime>
  <Pages>47</Pages>
  <Words>734</Words>
  <Application>Microsoft Office PowerPoint</Application>
  <PresentationFormat>Affichage à l'écran (4:3)</PresentationFormat>
  <Paragraphs>122</Paragraphs>
  <Slides>15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ＭＳ Ｐゴシック</vt:lpstr>
      <vt:lpstr>Arial</vt:lpstr>
      <vt:lpstr>Cambria Math</vt:lpstr>
      <vt:lpstr>Courier New</vt:lpstr>
      <vt:lpstr>Times New Roman</vt:lpstr>
      <vt:lpstr>Wingdings</vt:lpstr>
      <vt:lpstr>slide_template_white</vt:lpstr>
      <vt:lpstr>Adobe Acrobat Document</vt:lpstr>
      <vt:lpstr>Open source 360/VR player and subjective evaluation tool for Android platform </vt:lpstr>
      <vt:lpstr>Objectives</vt:lpstr>
      <vt:lpstr>State of the art</vt:lpstr>
      <vt:lpstr>State of the art</vt:lpstr>
      <vt:lpstr>Testbed360</vt:lpstr>
      <vt:lpstr>Storyboard of Testbed360</vt:lpstr>
      <vt:lpstr>Development</vt:lpstr>
      <vt:lpstr>Demo</vt:lpstr>
      <vt:lpstr>Subjective experiment</vt:lpstr>
      <vt:lpstr>Methodology</vt:lpstr>
      <vt:lpstr>Data analysis</vt:lpstr>
      <vt:lpstr>Results and discussion</vt:lpstr>
      <vt:lpstr>Possible improvements</vt:lpstr>
      <vt:lpstr>Conclusion </vt:lpstr>
      <vt:lpstr>Questions?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lionel</dc:creator>
  <cp:keywords/>
  <dc:description/>
  <cp:lastModifiedBy>Max GARRET</cp:lastModifiedBy>
  <cp:revision>317</cp:revision>
  <cp:lastPrinted>2010-03-18T13:27:15Z</cp:lastPrinted>
  <dcterms:created xsi:type="dcterms:W3CDTF">2010-06-23T09:18:42Z</dcterms:created>
  <dcterms:modified xsi:type="dcterms:W3CDTF">2018-01-10T13:44:53Z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3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Touradj.Ebrahimi@epfl.ch</vt:lpwstr>
  </property>
  <property fmtid="{D5CDD505-2E9C-101B-9397-08002B2CF9AE}" pid="8" name="HomePage">
    <vt:lpwstr>http://ltswww.epfl.ch/~ebrahimi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D:\Home\LTS\Presentations\DEA</vt:lpwstr>
  </property>
</Properties>
</file>