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ic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0" r:id="rId4"/>
    <p:sldId id="274" r:id="rId5"/>
    <p:sldId id="259" r:id="rId6"/>
    <p:sldId id="275" r:id="rId7"/>
    <p:sldId id="258" r:id="rId8"/>
    <p:sldId id="260" r:id="rId9"/>
    <p:sldId id="277" r:id="rId10"/>
    <p:sldId id="261" r:id="rId11"/>
    <p:sldId id="262" r:id="rId12"/>
    <p:sldId id="263" r:id="rId13"/>
    <p:sldId id="278" r:id="rId14"/>
    <p:sldId id="282" r:id="rId15"/>
    <p:sldId id="283" r:id="rId16"/>
    <p:sldId id="285" r:id="rId17"/>
    <p:sldId id="284" r:id="rId18"/>
    <p:sldId id="281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yathri Pichai" initials="GP" lastIdx="1" clrIdx="0">
    <p:extLst>
      <p:ext uri="{19B8F6BF-5375-455C-9EA6-DF929625EA0E}">
        <p15:presenceInfo xmlns:p15="http://schemas.microsoft.com/office/powerpoint/2012/main" userId="34474f286dbce7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D7D31"/>
    <a:srgbClr val="E25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9"/>
    <p:restoredTop sz="94720"/>
  </p:normalViewPr>
  <p:slideViewPr>
    <p:cSldViewPr snapToGrid="0">
      <p:cViewPr varScale="1">
        <p:scale>
          <a:sx n="215" d="100"/>
          <a:sy n="215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A5151-EB16-473A-B749-2A7E42738FA5}" type="datetimeFigureOut">
              <a:rPr lang="en-DE" smtClean="0"/>
              <a:t>24.01.23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6E17-D63A-48E5-8BA4-8D815B499C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191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6E17-D63A-48E5-8BA4-8D815B499C4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040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6E17-D63A-48E5-8BA4-8D815B499C47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60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2E66-E700-47EA-ED32-85CD40842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EE9E-8820-4505-FD83-708E92783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2E22-BDFF-09EF-F0C2-27BD3255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CAFE-8590-476A-BE62-A25D1B2F39D5}" type="datetime8">
              <a:rPr lang="en-DE" smtClean="0"/>
              <a:t>24.01.23 17:13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ADB4-9968-F480-3BF9-AA7C5A35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19F-C0AE-4025-736F-E8CBFAF6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444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9082-E79D-AA7E-A6D5-94711248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DE848-5EC7-AFEA-DC7E-5700D1067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2FEE-ADF4-47A8-74EB-7B53D129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3D4E-6BBF-4EE0-A415-2C1066AF2DA5}" type="datetime8">
              <a:rPr lang="en-DE" smtClean="0"/>
              <a:t>24.01.23 17:13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72D9-6592-AC97-1D79-4CF0200F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2FCA-0875-620A-F816-E3497BD7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193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15991-1603-98B8-3EAE-4350B5048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DA78E-717F-C4AD-FED0-45084F62D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9C8D-74DB-1AC7-296C-6DBAE787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D1E5-10D8-4D56-BD99-EA82F4994632}" type="datetime8">
              <a:rPr lang="en-DE" smtClean="0"/>
              <a:t>24.01.23 17:13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C181-126E-BEB6-7EC7-8706C505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7C88-C13B-BE9E-EA98-E7FFFE00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381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F697-1CDF-2464-481C-8B28EAB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5A44-4939-7057-7C50-7F1EF01D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BD26-C554-DC3C-3BA3-0922B6EA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5413-50E7-4554-BDEE-13D4344D6906}" type="datetime8">
              <a:rPr lang="en-DE" smtClean="0"/>
              <a:t>24.01.23 17:13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E820-B2EE-1BF1-8F35-F27F9E20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FCD0-7352-204D-4261-847610C3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497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5DFC-B306-E725-DAC4-55788AFE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0576-8CCC-3A6E-885E-A4B83BA8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5363-F257-BA96-8F80-B95FD486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5132-BE5A-4F24-8B47-E22064BCA38D}" type="datetime8">
              <a:rPr lang="en-DE" smtClean="0"/>
              <a:t>24.01.23 17:13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C8F0-E92C-73F8-89D8-C73F4BE0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FEC6F-D917-74D7-380E-14127DFA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93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48B-364E-9E70-1ECB-4283C731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731B-4348-F7A2-F3D7-02F3F83A7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01487-D486-F460-9AFC-4327BC08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ABF7-F7D7-A5CB-0366-5D4807FA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3EF-541C-4BBD-B735-8D6F2DF84DDA}" type="datetime8">
              <a:rPr lang="en-DE" smtClean="0"/>
              <a:t>24.01.23 17:13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5A752-CB4C-B979-64B0-68597ED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290F1-0107-E4B0-76C5-0B90CED6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704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D405-B5A9-7F09-D1BB-8D6A0896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1A45-B531-B0AD-A015-4A43D3410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0CA47-AF2D-95A9-878B-A9A1D418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28BF0-9ACD-93D0-10D7-E7E43B5C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D861B-9A04-6F10-623A-270AF4B00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88A84-2433-2B30-952C-716D2EE4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DA6C-4378-423A-83B2-6C4EC6E9133E}" type="datetime8">
              <a:rPr lang="en-DE" smtClean="0"/>
              <a:t>24.01.23 17:13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3CE82-D2EF-5B0B-656D-BD38E3FF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60569-8829-0F74-627D-01967BBA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74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FE7F-09EC-79F5-018E-116F99D6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81AA9-873A-5C19-4DD8-F9B4B284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6348-6CA7-4F70-B617-D5B6DF3A1A31}" type="datetime8">
              <a:rPr lang="en-DE" smtClean="0"/>
              <a:t>24.01.23 17:13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880CB-C9A8-A39E-CC3C-30ED6574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FCFBE-8629-7F6A-5CEC-5756DAA4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358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F0557-8A78-8D75-E875-0F7B6804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4FA9-F514-4D63-A436-555D80E9710C}" type="datetime8">
              <a:rPr lang="en-DE" smtClean="0"/>
              <a:t>24.01.23 17:13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EC801-1AB2-B21C-A72C-E44549A1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62D4A-F952-1D00-8BC2-7B23AA47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689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D4AD-AD45-353B-7A71-88B01FF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10CC-3F0A-D40E-0D64-8E7E2446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55B22-771A-5A6F-3602-F3F7F4E7A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E1AC-D978-AFA2-EF98-0F22AA28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0656-53D7-4427-9F0A-14EABEEF676D}" type="datetime8">
              <a:rPr lang="en-DE" smtClean="0"/>
              <a:t>24.01.23 17:13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54A55-5FC3-B091-80B2-6ECAE4F3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9D993-4FD7-CEA6-BBBB-FB9D885B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EAF9-36A3-BD48-8E93-82B9DA59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9B2EC-B0AF-15C2-1344-F738BC6ED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4BCD-E290-B0E0-7A39-1E60D338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A7755-D878-24DC-EA63-B10F794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4F4A-08E4-44A4-868F-5AC9981F0CAD}" type="datetime8">
              <a:rPr lang="en-DE" smtClean="0"/>
              <a:t>24.01.23 17:13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2CC75-DC48-E765-59EC-1B5266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1F87-D898-4C9C-3277-51CC83A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010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F8DC-28C1-880C-9FB3-DF2721F7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D5DD-B013-BDD2-F222-651DD2E23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196C-3BB8-B27E-0716-5DBEE474B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10CB-E3DD-4B89-A101-9B35CEF4F0A6}" type="datetime8">
              <a:rPr lang="en-DE" smtClean="0"/>
              <a:t>24.01.23 17:13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281B-6FAA-07C7-58B1-BA91D4FDF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E6C24-50B8-598C-F515-C615FC00D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4A71-99E6-7B41-A188-A839CFF000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095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9D37C-F8B8-D0C5-C89F-0A95B0B0F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357" y="1876208"/>
            <a:ext cx="6465287" cy="151601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E25617"/>
                </a:solidFill>
              </a:rPr>
              <a:t>Final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50461-36C7-4071-A3E2-E11B1C9F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3745457"/>
            <a:ext cx="6465286" cy="1815371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B58B55"/>
                </a:solidFill>
              </a:rPr>
              <a:t>Introduction to IT Systems</a:t>
            </a:r>
          </a:p>
          <a:p>
            <a:pPr algn="l"/>
            <a:endParaRPr lang="en-US" sz="2000" dirty="0">
              <a:solidFill>
                <a:srgbClr val="B58B55"/>
              </a:solidFill>
            </a:endParaRPr>
          </a:p>
          <a:p>
            <a:pPr algn="l"/>
            <a:r>
              <a:rPr lang="en-US" sz="3200" dirty="0">
                <a:solidFill>
                  <a:srgbClr val="B58B55"/>
                </a:solidFill>
              </a:rPr>
              <a:t>Gayathri Pichai &amp; Maximilian </a:t>
            </a:r>
            <a:r>
              <a:rPr lang="en-US" sz="3200" dirty="0" err="1">
                <a:solidFill>
                  <a:srgbClr val="B58B55"/>
                </a:solidFill>
              </a:rPr>
              <a:t>Purk</a:t>
            </a:r>
            <a:endParaRPr lang="en-US" sz="3200" dirty="0">
              <a:solidFill>
                <a:srgbClr val="B58B55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EDEEC43-1566-1BB4-F6C8-6FE7471C8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2" r="3" b="3"/>
          <a:stretch/>
        </p:blipFill>
        <p:spPr>
          <a:xfrm>
            <a:off x="167259" y="174783"/>
            <a:ext cx="4307966" cy="64348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3FBC0D9-77FF-A3EF-1CAA-D1339265F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37" y="232144"/>
            <a:ext cx="1065028" cy="106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9F7A56-9BAF-E91F-D604-670F66E0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95" y="107108"/>
            <a:ext cx="1307805" cy="130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7CF8F-FD45-C227-B19E-58CE9367A1CB}"/>
              </a:ext>
            </a:extLst>
          </p:cNvPr>
          <p:cNvSpPr txBox="1"/>
          <p:nvPr/>
        </p:nvSpPr>
        <p:spPr>
          <a:xfrm>
            <a:off x="5021821" y="5560828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B58B55"/>
                </a:solidFill>
              </a:rPr>
              <a:t>1.12.2022</a:t>
            </a:r>
          </a:p>
        </p:txBody>
      </p:sp>
    </p:spTree>
    <p:extLst>
      <p:ext uri="{BB962C8B-B14F-4D97-AF65-F5344CB8AC3E}">
        <p14:creationId xmlns:p14="http://schemas.microsoft.com/office/powerpoint/2010/main" val="345053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6712-1232-0D12-3B4D-4C27082D4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17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DE" sz="3000" dirty="0"/>
              <a:t>Python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DE" sz="3000" dirty="0"/>
              <a:t> We both have some experience</a:t>
            </a:r>
          </a:p>
          <a:p>
            <a:pPr>
              <a:lnSpc>
                <a:spcPct val="150000"/>
              </a:lnSpc>
            </a:pPr>
            <a:r>
              <a:rPr lang="en-DE" sz="3000" dirty="0"/>
              <a:t>Django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DE" sz="3000" dirty="0"/>
              <a:t> W</a:t>
            </a:r>
            <a:r>
              <a:rPr lang="en-IN" sz="3000" dirty="0"/>
              <a:t>e were interested in it.</a:t>
            </a:r>
            <a:endParaRPr lang="en-DE" sz="3000" dirty="0"/>
          </a:p>
          <a:p>
            <a:pPr>
              <a:lnSpc>
                <a:spcPct val="150000"/>
              </a:lnSpc>
            </a:pPr>
            <a:r>
              <a:rPr lang="en-DE" sz="3000" dirty="0"/>
              <a:t>Also</a:t>
            </a:r>
            <a:r>
              <a:rPr lang="en-US" sz="3000" dirty="0"/>
              <a:t>,</a:t>
            </a:r>
            <a:r>
              <a:rPr lang="en-DE" sz="3000" dirty="0"/>
              <a:t> we had to learn about:</a:t>
            </a:r>
          </a:p>
          <a:p>
            <a:pPr lvl="1">
              <a:lnSpc>
                <a:spcPct val="150000"/>
              </a:lnSpc>
            </a:pPr>
            <a:r>
              <a:rPr lang="en-DE" sz="2600" dirty="0"/>
              <a:t>HTML</a:t>
            </a:r>
          </a:p>
          <a:p>
            <a:pPr lvl="1">
              <a:lnSpc>
                <a:spcPct val="150000"/>
              </a:lnSpc>
            </a:pPr>
            <a:r>
              <a:rPr lang="en-DE" sz="2600" dirty="0"/>
              <a:t>JavaScript</a:t>
            </a:r>
          </a:p>
          <a:p>
            <a:pPr lvl="1">
              <a:lnSpc>
                <a:spcPct val="150000"/>
              </a:lnSpc>
            </a:pPr>
            <a:r>
              <a:rPr lang="en-DE" sz="2600" dirty="0"/>
              <a:t>CSS</a:t>
            </a:r>
          </a:p>
          <a:p>
            <a:pPr lvl="1">
              <a:lnSpc>
                <a:spcPct val="150000"/>
              </a:lnSpc>
            </a:pPr>
            <a:r>
              <a:rPr lang="en-DE" sz="2600" dirty="0"/>
              <a:t>Git</a:t>
            </a:r>
            <a:r>
              <a:rPr lang="de-DE" sz="2600" dirty="0"/>
              <a:t>Hub</a:t>
            </a:r>
            <a:endParaRPr lang="en-DE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DB534-5D8F-6D8B-0BB0-496F0A3D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10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96C477-9656-B5D5-E2E0-020985854E1B}"/>
              </a:ext>
            </a:extLst>
          </p:cNvPr>
          <p:cNvSpPr txBox="1">
            <a:spLocks/>
          </p:cNvSpPr>
          <p:nvPr/>
        </p:nvSpPr>
        <p:spPr>
          <a:xfrm>
            <a:off x="29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Which Language/Framework?</a:t>
            </a:r>
          </a:p>
        </p:txBody>
      </p:sp>
    </p:spTree>
    <p:extLst>
      <p:ext uri="{BB962C8B-B14F-4D97-AF65-F5344CB8AC3E}">
        <p14:creationId xmlns:p14="http://schemas.microsoft.com/office/powerpoint/2010/main" val="201850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F5C4-A8D0-D372-5F6B-D9BFCCF8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17" y="1219376"/>
            <a:ext cx="10515600" cy="52431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DE" dirty="0"/>
              <a:t>How to work in a team?</a:t>
            </a:r>
          </a:p>
          <a:p>
            <a:pPr lvl="1">
              <a:lnSpc>
                <a:spcPct val="150000"/>
              </a:lnSpc>
            </a:pPr>
            <a:r>
              <a:rPr lang="en-DE" dirty="0"/>
              <a:t>Using </a:t>
            </a:r>
            <a:r>
              <a:rPr lang="en-IN" dirty="0"/>
              <a:t>GitLab</a:t>
            </a:r>
            <a:r>
              <a:rPr lang="en-DE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DE" dirty="0"/>
              <a:t>Discussing</a:t>
            </a:r>
            <a:r>
              <a:rPr lang="en-US" dirty="0"/>
              <a:t> and exchanging</a:t>
            </a:r>
            <a:r>
              <a:rPr lang="en-DE" dirty="0"/>
              <a:t> the ideas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DE" dirty="0"/>
              <a:t>Talk about the progress in meetings</a:t>
            </a:r>
          </a:p>
          <a:p>
            <a:pPr>
              <a:lnSpc>
                <a:spcPct val="150000"/>
              </a:lnSpc>
            </a:pPr>
            <a:r>
              <a:rPr lang="en-DE" dirty="0"/>
              <a:t>How to learn about these new languages?</a:t>
            </a:r>
          </a:p>
          <a:p>
            <a:pPr lvl="1">
              <a:lnSpc>
                <a:spcPct val="150000"/>
              </a:lnSpc>
            </a:pPr>
            <a:r>
              <a:rPr lang="en-DE" dirty="0"/>
              <a:t>Lectures (HPI)</a:t>
            </a:r>
          </a:p>
          <a:p>
            <a:pPr lvl="1">
              <a:lnSpc>
                <a:spcPct val="150000"/>
              </a:lnSpc>
            </a:pPr>
            <a:r>
              <a:rPr lang="en-DE" dirty="0"/>
              <a:t>Tutorials (Youtube)</a:t>
            </a:r>
          </a:p>
          <a:p>
            <a:pPr lvl="1">
              <a:lnSpc>
                <a:spcPct val="150000"/>
              </a:lnSpc>
            </a:pPr>
            <a:r>
              <a:rPr lang="en-DE" dirty="0"/>
              <a:t>Documentation (Django)</a:t>
            </a:r>
          </a:p>
          <a:p>
            <a:pPr lvl="1"/>
            <a:endParaRPr lang="en-DE" dirty="0"/>
          </a:p>
          <a:p>
            <a:pPr marL="457200" lvl="1" indent="0">
              <a:buNone/>
            </a:pP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DD1D8-5584-3C8D-6FAE-8813C2FA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11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A892EA-47B7-F225-205F-F12E7DD0AA62}"/>
              </a:ext>
            </a:extLst>
          </p:cNvPr>
          <p:cNvSpPr txBox="1">
            <a:spLocks/>
          </p:cNvSpPr>
          <p:nvPr/>
        </p:nvSpPr>
        <p:spPr>
          <a:xfrm>
            <a:off x="29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51673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763A-8F9F-3FEB-1D66-6EC6324C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199" y="2837737"/>
            <a:ext cx="4645250" cy="1182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Our ideas….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0C74782F-72F3-A98B-0B7E-5900805E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18" r="86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6499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4EB23-7306-1050-0CA2-DF5587DA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13</a:t>
            </a:fld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8F27C6-6E20-F576-69CD-A4C8BED3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82" y="59937"/>
            <a:ext cx="8687519" cy="67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C3FD-DAE0-7711-3C0F-0F097929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A05C-D237-494A-D74D-E643D222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what challenges did we face?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FB1B-2E19-AF98-EEEA-AFA5B516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738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F2E2-7505-86CB-4563-15DCADF7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I. What is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7CF1-7C99-0182-CFA1-D3EA0DAD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855F6-A2E2-769D-1CE4-F4AE07F2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352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F431-9296-5634-168D-62AA7ADA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II. 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EC64-418C-459B-B492-0C088C46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05B60-2352-4EBC-CCA0-340FBFD4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859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8813-04B4-78AE-4B44-53BB3B94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III. Whats an virtual environment?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F9F0-2B06-4F41-42FB-1E14677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48DB5-41A8-0526-D267-FFC64AE7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57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250-1F19-40BF-CD71-D4653FF9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0FB1-34FB-69FC-4213-8828DA77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live presentation and Introduction to Django (show pages and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2C2A4-FA0D-AE40-E1E0-A76D4C9E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730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B037-CFC0-1640-DB20-EB4E129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3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A470-7B75-F3F1-0102-0F635914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First.. summarize the midterm presentation and the basic idea</a:t>
            </a:r>
          </a:p>
          <a:p>
            <a:pPr marL="0" indent="0">
              <a:buNone/>
            </a:pPr>
            <a:r>
              <a:rPr lang="en-DE" dirty="0"/>
              <a:t>Second... what challenges did we face?</a:t>
            </a:r>
          </a:p>
          <a:p>
            <a:pPr marL="0" indent="0">
              <a:buNone/>
            </a:pPr>
            <a:r>
              <a:rPr lang="en-DE" dirty="0"/>
              <a:t>Third... ... live presentation and Introduction to Django (show pages and code)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7A0E2-482D-BF96-8A89-9B37416C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86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03FE-36D0-A652-A4DB-6E8E95C2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68AD-3F5E-070D-A616-F0A06B4A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summarize the midterm presentation and the basic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EDC9A-7779-1944-16BA-77FB2150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684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744C-5B78-A4E6-D330-437E7EDE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EE73-1A57-6755-2CD4-B9E569BA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92" y="1175657"/>
            <a:ext cx="10922616" cy="46087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Goal</a:t>
            </a:r>
            <a:r>
              <a:rPr lang="en-US" u="sng" dirty="0"/>
              <a:t>:</a:t>
            </a:r>
            <a:r>
              <a:rPr lang="en-US" dirty="0"/>
              <a:t> Creating a website for buying and selling of used medical equipment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8C8F1-55FB-1D45-DECB-0EB55103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00" y="2345975"/>
            <a:ext cx="10040800" cy="3697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B7C3-D74B-6EF2-049E-E963F72D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956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7925F6-D411-1683-5CD8-D399EEF54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507" y="1234783"/>
            <a:ext cx="8380228" cy="48859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B5A2F-2BCD-E06E-38F4-95F275F2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5</a:t>
            </a:fld>
            <a:endParaRPr lang="en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A2C629-A29F-CCB9-BB4A-540D66A487C1}"/>
              </a:ext>
            </a:extLst>
          </p:cNvPr>
          <p:cNvSpPr txBox="1">
            <a:spLocks/>
          </p:cNvSpPr>
          <p:nvPr/>
        </p:nvSpPr>
        <p:spPr>
          <a:xfrm>
            <a:off x="29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OLMEST.COM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10C46-4567-C87D-47EB-FEFC13601006}"/>
              </a:ext>
            </a:extLst>
          </p:cNvPr>
          <p:cNvSpPr txBox="1"/>
          <p:nvPr/>
        </p:nvSpPr>
        <p:spPr>
          <a:xfrm>
            <a:off x="402265" y="1234783"/>
            <a:ext cx="3404191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 Hospital Stretchers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</a:rPr>
              <a:t> X-Ray/CT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 MRI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 Defibrillators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 Anesthesia Machines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 Patient Monitors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 Sterilizers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 EKG/ECG Machines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 Surgical Tables</a:t>
            </a:r>
          </a:p>
        </p:txBody>
      </p:sp>
    </p:spTree>
    <p:extLst>
      <p:ext uri="{BB962C8B-B14F-4D97-AF65-F5344CB8AC3E}">
        <p14:creationId xmlns:p14="http://schemas.microsoft.com/office/powerpoint/2010/main" val="184950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9FD9-F3D2-4FFC-949F-79D11977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3" y="14962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 err="1"/>
              <a:t>OL</a:t>
            </a:r>
            <a:r>
              <a:rPr lang="en-IN" dirty="0" err="1"/>
              <a:t>d</a:t>
            </a:r>
            <a:r>
              <a:rPr lang="en-IN" dirty="0"/>
              <a:t> </a:t>
            </a:r>
            <a:r>
              <a:rPr lang="en-IN" b="1" dirty="0" err="1"/>
              <a:t>ME</a:t>
            </a:r>
            <a:r>
              <a:rPr lang="en-IN" dirty="0" err="1"/>
              <a:t>dical</a:t>
            </a:r>
            <a:r>
              <a:rPr lang="en-IN" dirty="0"/>
              <a:t> </a:t>
            </a:r>
            <a:r>
              <a:rPr lang="en-IN" b="1" dirty="0" err="1"/>
              <a:t>ST</a:t>
            </a:r>
            <a:r>
              <a:rPr lang="en-IN" dirty="0" err="1"/>
              <a:t>uff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err="1"/>
              <a:t>Olmest</a:t>
            </a:r>
            <a:r>
              <a:rPr lang="en-IN" dirty="0"/>
              <a:t> focuses</a:t>
            </a:r>
            <a:r>
              <a:rPr lang="en-DE" dirty="0"/>
              <a:t> on </a:t>
            </a:r>
            <a:r>
              <a:rPr lang="en-US" dirty="0"/>
              <a:t>the buying and selling of </a:t>
            </a:r>
            <a:r>
              <a:rPr lang="en-DE" dirty="0"/>
              <a:t>used medical equipment</a:t>
            </a:r>
            <a:r>
              <a:rPr lang="en-IN" dirty="0"/>
              <a:t> and devices</a:t>
            </a:r>
          </a:p>
          <a:p>
            <a:pPr>
              <a:lnSpc>
                <a:spcPct val="150000"/>
              </a:lnSpc>
            </a:pPr>
            <a:r>
              <a:rPr lang="en-DE" dirty="0"/>
              <a:t>Offering a </a:t>
            </a:r>
            <a:r>
              <a:rPr lang="en-IN" dirty="0"/>
              <a:t>platform</a:t>
            </a:r>
            <a:r>
              <a:rPr lang="en-DE" dirty="0"/>
              <a:t> for connecting </a:t>
            </a:r>
            <a:r>
              <a:rPr lang="en-IN" dirty="0"/>
              <a:t>the buyer</a:t>
            </a:r>
            <a:r>
              <a:rPr lang="en-DE" dirty="0"/>
              <a:t> and seller 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5DC66-E836-F401-6EE6-328FA3B5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6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B58D5D-2409-9101-A266-03833BEB4ECC}"/>
              </a:ext>
            </a:extLst>
          </p:cNvPr>
          <p:cNvSpPr txBox="1">
            <a:spLocks/>
          </p:cNvSpPr>
          <p:nvPr/>
        </p:nvSpPr>
        <p:spPr>
          <a:xfrm>
            <a:off x="29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What’s </a:t>
            </a:r>
            <a:r>
              <a:rPr lang="en-IN" dirty="0" err="1">
                <a:solidFill>
                  <a:srgbClr val="0070C0"/>
                </a:solidFill>
                <a:latin typeface="Amasis MT Pro Medium" panose="020B0604020202020204" pitchFamily="18" charset="0"/>
              </a:rPr>
              <a:t>Olmest</a:t>
            </a:r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137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0810-A4AD-49AC-D0CD-1A578A3F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1" y="1220529"/>
            <a:ext cx="10515600" cy="3038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DE" dirty="0"/>
              <a:t>A lot of e-waste is produced in hospitals</a:t>
            </a:r>
            <a:r>
              <a:rPr lang="en-IN" dirty="0"/>
              <a:t> and labs</a:t>
            </a:r>
          </a:p>
          <a:p>
            <a:pPr>
              <a:lnSpc>
                <a:spcPct val="130000"/>
              </a:lnSpc>
            </a:pPr>
            <a:r>
              <a:rPr lang="en-US" dirty="0"/>
              <a:t>Medical</a:t>
            </a:r>
            <a:r>
              <a:rPr lang="en-DE" dirty="0"/>
              <a:t> instruments are expensive</a:t>
            </a:r>
            <a:endParaRPr lang="en-GB" dirty="0"/>
          </a:p>
          <a:p>
            <a:pPr>
              <a:lnSpc>
                <a:spcPct val="130000"/>
              </a:lnSpc>
            </a:pPr>
            <a:r>
              <a:rPr lang="en-GB" dirty="0"/>
              <a:t>Commitment to sustainability</a:t>
            </a:r>
          </a:p>
          <a:p>
            <a:pPr>
              <a:lnSpc>
                <a:spcPct val="130000"/>
              </a:lnSpc>
            </a:pPr>
            <a:r>
              <a:rPr lang="en-GB" dirty="0"/>
              <a:t>Way to circular economy</a:t>
            </a:r>
          </a:p>
          <a:p>
            <a:endParaRPr lang="en-GB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C08EA-E56D-8B4B-E68B-EBF23A44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7</a:t>
            </a:fld>
            <a:endParaRPr lang="en-DE"/>
          </a:p>
        </p:txBody>
      </p:sp>
      <p:pic>
        <p:nvPicPr>
          <p:cNvPr id="2050" name="Picture 2" descr="Circular economy - Wikipedia">
            <a:extLst>
              <a:ext uri="{FF2B5EF4-FFF2-40B4-BE49-F238E27FC236}">
                <a16:creationId xmlns:a16="http://schemas.microsoft.com/office/drawing/2014/main" id="{33FBFEA2-EA0D-CC2A-91C6-28ED4507A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32"/>
          <a:stretch/>
        </p:blipFill>
        <p:spPr bwMode="auto">
          <a:xfrm>
            <a:off x="3781647" y="2922256"/>
            <a:ext cx="8229600" cy="332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DE8CCBA-F5CC-7E66-6BB9-DB8EC1DF0DBA}"/>
              </a:ext>
            </a:extLst>
          </p:cNvPr>
          <p:cNvSpPr txBox="1">
            <a:spLocks/>
          </p:cNvSpPr>
          <p:nvPr/>
        </p:nvSpPr>
        <p:spPr>
          <a:xfrm>
            <a:off x="29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Why </a:t>
            </a:r>
            <a:r>
              <a:rPr lang="en-IN" dirty="0" err="1">
                <a:solidFill>
                  <a:srgbClr val="0070C0"/>
                </a:solidFill>
                <a:latin typeface="Amasis MT Pro Medium" panose="020B0604020202020204" pitchFamily="18" charset="0"/>
              </a:rPr>
              <a:t>Olmest</a:t>
            </a:r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68CE65-0736-E8CD-A00C-1877DA623DD3}"/>
              </a:ext>
            </a:extLst>
          </p:cNvPr>
          <p:cNvSpPr/>
          <p:nvPr/>
        </p:nvSpPr>
        <p:spPr>
          <a:xfrm>
            <a:off x="7899991" y="4189117"/>
            <a:ext cx="2743200" cy="23497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17C85-04D9-AA8C-1D03-F0DB22F9F659}"/>
              </a:ext>
            </a:extLst>
          </p:cNvPr>
          <p:cNvSpPr txBox="1"/>
          <p:nvPr/>
        </p:nvSpPr>
        <p:spPr>
          <a:xfrm>
            <a:off x="83288" y="6538912"/>
            <a:ext cx="6097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400" dirty="0">
                <a:solidFill>
                  <a:srgbClr val="0070C0"/>
                </a:solidFill>
              </a:rPr>
              <a:t>https://en.wikipedia.org/wiki/Circular_economy</a:t>
            </a:r>
          </a:p>
        </p:txBody>
      </p:sp>
    </p:spTree>
    <p:extLst>
      <p:ext uri="{BB962C8B-B14F-4D97-AF65-F5344CB8AC3E}">
        <p14:creationId xmlns:p14="http://schemas.microsoft.com/office/powerpoint/2010/main" val="260155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0810-A4AD-49AC-D0CD-1A578A3F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24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Platform aims on connecting buyer and seller</a:t>
            </a:r>
          </a:p>
          <a:p>
            <a:pPr>
              <a:lnSpc>
                <a:spcPct val="150000"/>
              </a:lnSpc>
            </a:pPr>
            <a:r>
              <a:rPr lang="en-GB" dirty="0"/>
              <a:t>Transaction based on their convenience – </a:t>
            </a:r>
            <a:r>
              <a:rPr lang="en-GB" dirty="0">
                <a:solidFill>
                  <a:srgbClr val="FF0000"/>
                </a:solidFill>
              </a:rPr>
              <a:t>Not through </a:t>
            </a:r>
            <a:r>
              <a:rPr lang="en-GB" dirty="0" err="1">
                <a:solidFill>
                  <a:srgbClr val="FF0000"/>
                </a:solidFill>
              </a:rPr>
              <a:t>Olmest</a:t>
            </a:r>
            <a:r>
              <a:rPr lang="en-GB" dirty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de-DE" dirty="0"/>
              <a:t>A Webpage where you have the typical elements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olidFill>
                  <a:srgbClr val="0070C0"/>
                </a:solidFill>
              </a:rPr>
              <a:t>Login / Registration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olidFill>
                  <a:srgbClr val="0070C0"/>
                </a:solidFill>
              </a:rPr>
              <a:t>Single User account (</a:t>
            </a:r>
            <a:r>
              <a:rPr lang="de-DE" dirty="0" err="1">
                <a:solidFill>
                  <a:srgbClr val="0070C0"/>
                </a:solidFill>
              </a:rPr>
              <a:t>Buyer</a:t>
            </a:r>
            <a:r>
              <a:rPr lang="de-DE" dirty="0">
                <a:solidFill>
                  <a:srgbClr val="0070C0"/>
                </a:solidFill>
              </a:rPr>
              <a:t> &amp; Seller)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olidFill>
                  <a:srgbClr val="0070C0"/>
                </a:solidFill>
              </a:rPr>
              <a:t>Database (Technical </a:t>
            </a:r>
            <a:r>
              <a:rPr lang="de-DE" dirty="0" err="1">
                <a:solidFill>
                  <a:srgbClr val="0070C0"/>
                </a:solidFill>
              </a:rPr>
              <a:t>specifications</a:t>
            </a:r>
            <a:r>
              <a:rPr lang="de-DE" dirty="0">
                <a:solidFill>
                  <a:srgbClr val="0070C0"/>
                </a:solidFill>
              </a:rPr>
              <a:t>, </a:t>
            </a:r>
            <a:r>
              <a:rPr lang="de-DE" dirty="0" err="1">
                <a:solidFill>
                  <a:srgbClr val="0070C0"/>
                </a:solidFill>
              </a:rPr>
              <a:t>pictures</a:t>
            </a:r>
            <a:r>
              <a:rPr lang="de-DE" dirty="0">
                <a:solidFill>
                  <a:srgbClr val="0070C0"/>
                </a:solidFill>
              </a:rPr>
              <a:t>, and </a:t>
            </a:r>
            <a:r>
              <a:rPr lang="de-DE" dirty="0" err="1">
                <a:solidFill>
                  <a:srgbClr val="0070C0"/>
                </a:solidFill>
              </a:rPr>
              <a:t>details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of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seller</a:t>
            </a:r>
            <a:r>
              <a:rPr lang="de-DE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1ADB8-34EB-C9C7-460F-E3D5A1F9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8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E0EAB3-1177-C0A5-5C36-792710EF260D}"/>
              </a:ext>
            </a:extLst>
          </p:cNvPr>
          <p:cNvSpPr txBox="1">
            <a:spLocks/>
          </p:cNvSpPr>
          <p:nvPr/>
        </p:nvSpPr>
        <p:spPr>
          <a:xfrm>
            <a:off x="29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Why </a:t>
            </a:r>
            <a:r>
              <a:rPr lang="en-IN" dirty="0" err="1">
                <a:solidFill>
                  <a:srgbClr val="0070C0"/>
                </a:solidFill>
                <a:latin typeface="Amasis MT Pro Medium" panose="020B0604020202020204" pitchFamily="18" charset="0"/>
              </a:rPr>
              <a:t>Olmest</a:t>
            </a:r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? – Technical Aspects</a:t>
            </a:r>
          </a:p>
        </p:txBody>
      </p:sp>
    </p:spTree>
    <p:extLst>
      <p:ext uri="{BB962C8B-B14F-4D97-AF65-F5344CB8AC3E}">
        <p14:creationId xmlns:p14="http://schemas.microsoft.com/office/powerpoint/2010/main" val="4868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B360-B398-2DC5-6040-AE811DD8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226"/>
            <a:ext cx="10515600" cy="435673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IN" sz="4400" b="1" dirty="0">
              <a:solidFill>
                <a:srgbClr val="00B0F0"/>
              </a:solidFill>
              <a:latin typeface="Algerian" panose="04020705040A02060702" pitchFamily="82" charset="0"/>
              <a:cs typeface="Ayuthaya" pitchFamily="2" charset="-34"/>
            </a:endParaRPr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3200" dirty="0"/>
          </a:p>
          <a:p>
            <a:pPr marL="0" indent="0" algn="ctr">
              <a:buNone/>
            </a:pPr>
            <a:endParaRPr lang="en-IN" sz="4400" b="1" dirty="0">
              <a:solidFill>
                <a:srgbClr val="00B0F0"/>
              </a:solidFill>
              <a:latin typeface="Algerian" panose="04020705040A02060702" pitchFamily="82" charset="0"/>
              <a:cs typeface="Ayuthaya" pitchFamily="2" charset="-34"/>
            </a:endParaRPr>
          </a:p>
          <a:p>
            <a:pPr marL="0" indent="0" algn="ctr">
              <a:buNone/>
            </a:pPr>
            <a:endParaRPr lang="en-IN" sz="4400" b="1" dirty="0">
              <a:solidFill>
                <a:srgbClr val="00B0F0"/>
              </a:solidFill>
              <a:latin typeface="Algerian" panose="04020705040A02060702" pitchFamily="82" charset="0"/>
              <a:cs typeface="Ayuthaya" pitchFamily="2" charset="-34"/>
            </a:endParaRPr>
          </a:p>
          <a:p>
            <a:pPr marL="0" indent="0" algn="ctr">
              <a:buNone/>
            </a:pPr>
            <a:endParaRPr lang="en-IN" sz="32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N" sz="32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N" sz="3200" dirty="0">
                <a:latin typeface="Arial Black" panose="020B0A04020102020204" pitchFamily="34" charset="0"/>
              </a:rPr>
              <a:t> </a:t>
            </a:r>
            <a:r>
              <a:rPr lang="en-IN" sz="3200" dirty="0">
                <a:solidFill>
                  <a:srgbClr val="ED7D31"/>
                </a:solidFill>
                <a:latin typeface="Arial Black" panose="020B0A04020102020204" pitchFamily="34" charset="0"/>
              </a:rPr>
              <a:t>Reseller</a:t>
            </a:r>
            <a:r>
              <a:rPr lang="en-IN" sz="4400" dirty="0">
                <a:latin typeface="Arial Black" panose="020B0A04020102020204" pitchFamily="34" charset="0"/>
              </a:rPr>
              <a:t>                               </a:t>
            </a:r>
            <a:r>
              <a:rPr lang="en-IN" sz="3200" dirty="0">
                <a:solidFill>
                  <a:srgbClr val="92D050"/>
                </a:solidFill>
                <a:latin typeface="Arial Black" panose="020B0A04020102020204" pitchFamily="34" charset="0"/>
              </a:rPr>
              <a:t>Buyer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D8C9E-A11C-CCBC-77C6-16D41785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583" y="2217193"/>
            <a:ext cx="2694473" cy="581079"/>
          </a:xfrm>
        </p:spPr>
        <p:txBody>
          <a:bodyPr>
            <a:normAutofit fontScale="90000"/>
          </a:bodyPr>
          <a:lstStyle/>
          <a:p>
            <a:r>
              <a:rPr lang="en-IN" sz="2000" dirty="0">
                <a:latin typeface="+mn-lt"/>
              </a:rPr>
              <a:t>List the items at OLMEST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C90002-00E7-B226-7A12-D25809B646FE}"/>
              </a:ext>
            </a:extLst>
          </p:cNvPr>
          <p:cNvSpPr/>
          <p:nvPr/>
        </p:nvSpPr>
        <p:spPr>
          <a:xfrm>
            <a:off x="2310594" y="3754973"/>
            <a:ext cx="1695236" cy="1736333"/>
          </a:xfrm>
          <a:prstGeom prst="ellipse">
            <a:avLst/>
          </a:prstGeom>
          <a:ln>
            <a:solidFill>
              <a:srgbClr val="ED7D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A1596225-0263-C55E-6933-E8121CDD9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0903" y="3872087"/>
            <a:ext cx="1417834" cy="150210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4F13721-EAC5-981B-2421-F2802FD3CB88}"/>
              </a:ext>
            </a:extLst>
          </p:cNvPr>
          <p:cNvSpPr/>
          <p:nvPr/>
        </p:nvSpPr>
        <p:spPr>
          <a:xfrm>
            <a:off x="8467333" y="3690572"/>
            <a:ext cx="1695236" cy="17185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ABE2FFDC-125F-48B6-7643-8FD798BF0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1720" y="3829376"/>
            <a:ext cx="1366462" cy="150210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73F31E-C060-174B-A261-CF4095CBB59E}"/>
              </a:ext>
            </a:extLst>
          </p:cNvPr>
          <p:cNvSpPr/>
          <p:nvPr/>
        </p:nvSpPr>
        <p:spPr>
          <a:xfrm>
            <a:off x="5092002" y="905826"/>
            <a:ext cx="2137024" cy="9144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OLMEST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922C46-4FCD-C9A1-753D-9470E752005B}"/>
              </a:ext>
            </a:extLst>
          </p:cNvPr>
          <p:cNvCxnSpPr>
            <a:cxnSpLocks/>
          </p:cNvCxnSpPr>
          <p:nvPr/>
        </p:nvCxnSpPr>
        <p:spPr>
          <a:xfrm flipV="1">
            <a:off x="3615069" y="2141406"/>
            <a:ext cx="1359974" cy="149645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4612B1-7AF8-C060-7200-E0D3C850BEFF}"/>
              </a:ext>
            </a:extLst>
          </p:cNvPr>
          <p:cNvCxnSpPr>
            <a:cxnSpLocks/>
          </p:cNvCxnSpPr>
          <p:nvPr/>
        </p:nvCxnSpPr>
        <p:spPr>
          <a:xfrm>
            <a:off x="7417942" y="2140493"/>
            <a:ext cx="1258830" cy="1611284"/>
          </a:xfrm>
          <a:prstGeom prst="straightConnector1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DBD62D-2111-D2A1-7295-C380FFC5FDD1}"/>
              </a:ext>
            </a:extLst>
          </p:cNvPr>
          <p:cNvSpPr txBox="1"/>
          <p:nvPr/>
        </p:nvSpPr>
        <p:spPr>
          <a:xfrm>
            <a:off x="4295056" y="3997023"/>
            <a:ext cx="407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buyer pays for the item directly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1C972C-3E14-A1A7-EFF4-859F58C7E0B2}"/>
              </a:ext>
            </a:extLst>
          </p:cNvPr>
          <p:cNvCxnSpPr>
            <a:cxnSpLocks/>
          </p:cNvCxnSpPr>
          <p:nvPr/>
        </p:nvCxnSpPr>
        <p:spPr>
          <a:xfrm flipH="1">
            <a:off x="4699219" y="4663645"/>
            <a:ext cx="30200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BE12-F7F6-DA5B-EA1F-219FCD22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A71-99E6-7B41-A188-A839CFF000DF}" type="slidenum">
              <a:rPr lang="en-DE" smtClean="0"/>
              <a:t>9</a:t>
            </a:fld>
            <a:endParaRPr lang="en-D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A9540D-735A-DEF2-4429-94C3829EAFC4}"/>
              </a:ext>
            </a:extLst>
          </p:cNvPr>
          <p:cNvSpPr txBox="1">
            <a:spLocks/>
          </p:cNvSpPr>
          <p:nvPr/>
        </p:nvSpPr>
        <p:spPr>
          <a:xfrm>
            <a:off x="29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70C0"/>
                </a:solidFill>
                <a:latin typeface="Amasis MT Pro Medium" panose="020B0604020202020204" pitchFamily="18" charset="0"/>
              </a:rPr>
              <a:t>Way of Working</a:t>
            </a:r>
          </a:p>
        </p:txBody>
      </p:sp>
    </p:spTree>
    <p:extLst>
      <p:ext uri="{BB962C8B-B14F-4D97-AF65-F5344CB8AC3E}">
        <p14:creationId xmlns:p14="http://schemas.microsoft.com/office/powerpoint/2010/main" val="5096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376</Words>
  <Application>Microsoft Macintosh PowerPoint</Application>
  <PresentationFormat>Widescreen</PresentationFormat>
  <Paragraphs>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Amasis MT Pro Medium</vt:lpstr>
      <vt:lpstr>Arial</vt:lpstr>
      <vt:lpstr>Arial Black</vt:lpstr>
      <vt:lpstr>Calibri</vt:lpstr>
      <vt:lpstr>Calibri Light</vt:lpstr>
      <vt:lpstr>Office Theme</vt:lpstr>
      <vt:lpstr>Final Presentation </vt:lpstr>
      <vt:lpstr>3 Parts</vt:lpstr>
      <vt:lpstr>Part 1</vt:lpstr>
      <vt:lpstr>Introduction</vt:lpstr>
      <vt:lpstr>PowerPoint Presentation</vt:lpstr>
      <vt:lpstr>PowerPoint Presentation</vt:lpstr>
      <vt:lpstr>PowerPoint Presentation</vt:lpstr>
      <vt:lpstr>PowerPoint Presentation</vt:lpstr>
      <vt:lpstr>List the items at OLMEST  </vt:lpstr>
      <vt:lpstr>PowerPoint Presentation</vt:lpstr>
      <vt:lpstr>PowerPoint Presentation</vt:lpstr>
      <vt:lpstr>Our ideas….</vt:lpstr>
      <vt:lpstr>PowerPoint Presentation</vt:lpstr>
      <vt:lpstr>Part 2</vt:lpstr>
      <vt:lpstr>I. What is Django?</vt:lpstr>
      <vt:lpstr>II. What is Github?</vt:lpstr>
      <vt:lpstr>III. Whats an virtual environment?</vt:lpstr>
      <vt:lpstr>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Maximilian Purk</dc:creator>
  <cp:lastModifiedBy>Maximilian Purk</cp:lastModifiedBy>
  <cp:revision>23</cp:revision>
  <dcterms:created xsi:type="dcterms:W3CDTF">2022-12-02T14:01:21Z</dcterms:created>
  <dcterms:modified xsi:type="dcterms:W3CDTF">2023-01-24T16:26:35Z</dcterms:modified>
</cp:coreProperties>
</file>