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1"/>
  </p:normalViewPr>
  <p:slideViewPr>
    <p:cSldViewPr snapToGrid="0">
      <p:cViewPr varScale="1">
        <p:scale>
          <a:sx n="122" d="100"/>
          <a:sy n="122" d="100"/>
        </p:scale>
        <p:origin x="82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4f38f5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4f38f5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4f38f5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4f38f53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4f38f536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4f38f536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4f38f536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4f38f536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4f38f536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4f38f536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4f38f536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4f38f536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4f38f5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4f38f5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9C69-5278-784A-B0CD-072947A8504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6218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9C69-5278-784A-B0CD-072947A8504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5050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9C69-5278-784A-B0CD-072947A8504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1518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53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9C69-5278-784A-B0CD-072947A8504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0997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9C69-5278-784A-B0CD-072947A8504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087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9C69-5278-784A-B0CD-072947A8504F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8178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9C69-5278-784A-B0CD-072947A8504F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840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9C69-5278-784A-B0CD-072947A8504F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367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9C69-5278-784A-B0CD-072947A8504F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68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9C69-5278-784A-B0CD-072947A8504F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08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6E89C69-5278-784A-B0CD-072947A8504F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101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9C69-5278-784A-B0CD-072947A8504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73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80059" y="1540230"/>
            <a:ext cx="2751871" cy="207007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Aft>
                <a:spcPts val="0"/>
              </a:spcAft>
            </a:pPr>
            <a:r>
              <a:rPr lang="en-US" sz="4400" kern="1200" dirty="0">
                <a:latin typeface="+mj-lt"/>
                <a:ea typeface="+mj-ea"/>
                <a:cs typeface="+mj-cs"/>
              </a:rPr>
              <a:t>Data Science Task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/>
              <a:t>Hamlet Script</a:t>
            </a:r>
            <a:endParaRPr lang="en-AU"/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/>
              <a:t>by Dong Qin</a:t>
            </a:r>
            <a:endParaRPr lang="en-A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Key Definitions</a:t>
            </a:r>
            <a:endParaRPr lang="en-GB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sz="2400" u="sng">
                <a:solidFill>
                  <a:srgbClr val="FF0000"/>
                </a:solidFill>
              </a:rPr>
              <a:t>word</a:t>
            </a:r>
            <a:r>
              <a:rPr lang="en-AU" sz="2400"/>
              <a:t>: common english words, abbreviation are exclusive such as </a:t>
            </a:r>
            <a:r>
              <a:rPr lang="en-AU" sz="2400">
                <a:solidFill>
                  <a:srgbClr val="0000FF"/>
                </a:solidFill>
              </a:rPr>
              <a:t>frown'd, o don't, 'Tis, usurp'st</a:t>
            </a:r>
            <a:r>
              <a:rPr lang="en-AU" sz="2400"/>
              <a:t> and so on.</a:t>
            </a:r>
            <a:endParaRPr lang="en-A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u="sng">
                <a:solidFill>
                  <a:srgbClr val="FF0000"/>
                </a:solidFill>
              </a:rPr>
              <a:t>speech</a:t>
            </a:r>
            <a:r>
              <a:rPr lang="en-AU" sz="2400"/>
              <a:t>: the whole part a character says such as: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AU">
                <a:solidFill>
                  <a:srgbClr val="0000FF"/>
                </a:solidFill>
              </a:rPr>
              <a:t>BERNARDO	Last night of all,</a:t>
            </a: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>
                <a:solidFill>
                  <a:srgbClr val="0000FF"/>
                </a:solidFill>
              </a:rPr>
              <a:t>When yond same star that's westward from the pole</a:t>
            </a:r>
          </a:p>
          <a:p>
            <a:pPr marL="0" lvl="0" indent="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>
                <a:solidFill>
                  <a:srgbClr val="0000FF"/>
                </a:solidFill>
              </a:rPr>
              <a:t>		Had made his course to illume that part of heaven</a:t>
            </a:r>
          </a:p>
          <a:p>
            <a:pPr marL="0" lvl="0" indent="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>
                <a:solidFill>
                  <a:srgbClr val="0000FF"/>
                </a:solidFill>
              </a:rPr>
              <a:t>		Where now it burns, Marcellus and myself,</a:t>
            </a:r>
          </a:p>
          <a:p>
            <a:pPr marL="0" lvl="0" indent="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>
                <a:solidFill>
                  <a:srgbClr val="0000FF"/>
                </a:solidFill>
              </a:rPr>
              <a:t>		The bell then beating one,--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AU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AU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AU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A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 dirty="0">
                <a:solidFill>
                  <a:srgbClr val="FF0000"/>
                </a:solidFill>
              </a:rPr>
              <a:t>line</a:t>
            </a:r>
            <a:r>
              <a:rPr lang="en-GB" sz="2400" dirty="0"/>
              <a:t>: a set of words in a speech. usually, there is a pause between two lines. In the script, it started with a word in which the first letter is a capital. 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In the previous speech from BERNARDO, there are four lines:</a:t>
            </a:r>
            <a:endParaRPr dirty="0"/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FF"/>
                </a:solidFill>
              </a:rPr>
              <a:t>Last night of all,</a:t>
            </a:r>
            <a:endParaRPr dirty="0">
              <a:solidFill>
                <a:srgbClr val="0000FF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FF"/>
                </a:solidFill>
              </a:rPr>
              <a:t>When yond same star that's westward from the pole</a:t>
            </a:r>
            <a:endParaRPr dirty="0">
              <a:solidFill>
                <a:srgbClr val="0000FF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FF"/>
                </a:solidFill>
              </a:rPr>
              <a:t>Had made his course to illume that part of heaven</a:t>
            </a:r>
            <a:endParaRPr dirty="0">
              <a:solidFill>
                <a:srgbClr val="0000FF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FF"/>
                </a:solidFill>
              </a:rPr>
              <a:t>Where now it burns, Marcellus and myself,</a:t>
            </a:r>
            <a:endParaRPr dirty="0">
              <a:solidFill>
                <a:srgbClr val="0000FF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FF"/>
                </a:solidFill>
              </a:rPr>
              <a:t>The bell then beating one,--</a:t>
            </a:r>
            <a:endParaRPr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Character extraction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case 1: character name shows in a () such as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FF"/>
                </a:solidFill>
              </a:rPr>
              <a:t>CLAUDIUS	king of Denmark. (KING CLAUDIUS:)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en-GB" dirty="0"/>
              <a:t>case 2: character name shows at the beginning of a line, all capital letters such as</a:t>
            </a:r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en-GB" dirty="0">
                <a:solidFill>
                  <a:srgbClr val="0000FF"/>
                </a:solidFill>
              </a:rPr>
              <a:t>HAMLET	son to the late, and nephew to the present king.</a:t>
            </a:r>
            <a:endParaRPr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lines of a character calculation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Idea: </a:t>
            </a:r>
            <a:r>
              <a:rPr lang="en-GB" dirty="0" err="1"/>
              <a:t>lines_of_char</a:t>
            </a:r>
            <a:r>
              <a:rPr lang="en-GB" dirty="0"/>
              <a:t>(char)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/>
              <a:t>locate the start and end positions of a speech from char :</a:t>
            </a:r>
            <a:r>
              <a:rPr lang="en-GB" dirty="0" err="1"/>
              <a:t>start_speech_index</a:t>
            </a:r>
            <a:r>
              <a:rPr lang="en-GB" dirty="0"/>
              <a:t>, </a:t>
            </a:r>
            <a:r>
              <a:rPr lang="en-GB" dirty="0" err="1"/>
              <a:t>end_speech_index</a:t>
            </a:r>
            <a:endParaRPr sz="2800" dirty="0">
              <a:solidFill>
                <a:schemeClr val="dk1"/>
              </a:solidFill>
            </a:endParaRPr>
          </a:p>
          <a:p>
            <a:pPr marL="9398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eriod"/>
            </a:pPr>
            <a:r>
              <a:rPr lang="en-GB" dirty="0"/>
              <a:t>find the start position by character name in a speech</a:t>
            </a:r>
            <a:endParaRPr dirty="0"/>
          </a:p>
          <a:p>
            <a:pPr marL="9398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eriod"/>
            </a:pPr>
            <a:r>
              <a:rPr lang="en-GB" dirty="0"/>
              <a:t>find the end position when it reaches the start of another speech</a:t>
            </a:r>
            <a:endParaRPr dirty="0"/>
          </a:p>
          <a:p>
            <a:pPr marL="34290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/>
              <a:t>filter out the sentences that are not lines by the definition of line, such as the blue ones are not lines of a speech as follows:</a:t>
            </a:r>
            <a:endParaRPr dirty="0"/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sz="850" dirty="0">
                <a:solidFill>
                  <a:schemeClr val="dk1"/>
                </a:solidFill>
              </a:rPr>
              <a:t>        HAMLET	Rest, rest, perturbed spirit!</a:t>
            </a:r>
            <a:endParaRPr sz="850" dirty="0">
              <a:solidFill>
                <a:schemeClr val="dk1"/>
              </a:solidFill>
            </a:endParaRPr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sz="850" dirty="0">
                <a:solidFill>
                  <a:schemeClr val="dk1"/>
                </a:solidFill>
              </a:rPr>
              <a:t>		</a:t>
            </a:r>
            <a:r>
              <a:rPr lang="en-GB" sz="850" dirty="0">
                <a:solidFill>
                  <a:srgbClr val="0000FF"/>
                </a:solidFill>
              </a:rPr>
              <a:t>[They swear]</a:t>
            </a:r>
            <a:endParaRPr sz="850" dirty="0">
              <a:solidFill>
                <a:srgbClr val="0000FF"/>
              </a:solidFill>
            </a:endParaRPr>
          </a:p>
          <a:p>
            <a:pPr marL="457200" lvl="1" indent="45720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sz="850" dirty="0">
                <a:solidFill>
                  <a:schemeClr val="dk1"/>
                </a:solidFill>
              </a:rPr>
              <a:t>              So, gentlemen,</a:t>
            </a:r>
            <a:endParaRPr sz="850" dirty="0">
              <a:solidFill>
                <a:schemeClr val="dk1"/>
              </a:solidFill>
            </a:endParaRPr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sz="850" dirty="0">
                <a:solidFill>
                  <a:schemeClr val="dk1"/>
                </a:solidFill>
              </a:rPr>
              <a:t>		With all my love I do commend me to you:</a:t>
            </a:r>
            <a:endParaRPr sz="850" dirty="0">
              <a:solidFill>
                <a:schemeClr val="dk1"/>
              </a:solidFill>
            </a:endParaRPr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sz="850" dirty="0">
                <a:solidFill>
                  <a:schemeClr val="dk1"/>
                </a:solidFill>
              </a:rPr>
              <a:t>		And what so poor a man as Hamlet is</a:t>
            </a:r>
            <a:endParaRPr sz="850" dirty="0">
              <a:solidFill>
                <a:schemeClr val="dk1"/>
              </a:solidFill>
            </a:endParaRPr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sz="850" dirty="0">
                <a:solidFill>
                  <a:schemeClr val="dk1"/>
                </a:solidFill>
              </a:rPr>
              <a:t>		May do, to express his love and friending to you,</a:t>
            </a:r>
            <a:endParaRPr sz="850" dirty="0">
              <a:solidFill>
                <a:schemeClr val="dk1"/>
              </a:solidFill>
            </a:endParaRPr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sz="850" dirty="0">
                <a:solidFill>
                  <a:schemeClr val="dk1"/>
                </a:solidFill>
              </a:rPr>
              <a:t>		</a:t>
            </a:r>
            <a:r>
              <a:rPr lang="en-GB" sz="850" dirty="0">
                <a:solidFill>
                  <a:srgbClr val="0000FF"/>
                </a:solidFill>
              </a:rPr>
              <a:t>[Exeunt]</a:t>
            </a:r>
            <a:endParaRPr sz="850" dirty="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Unusual Word Cloud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One thing need to be clarify: </a:t>
            </a:r>
            <a:r>
              <a:rPr lang="en-GB" dirty="0" err="1"/>
              <a:t>unusual_thershold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/>
              <a:t>unusual_thershold</a:t>
            </a:r>
            <a:r>
              <a:rPr lang="en-GB" dirty="0"/>
              <a:t> is a parameter used to tell a word is usual or unusual. If the occurrence of a word is below </a:t>
            </a:r>
            <a:r>
              <a:rPr lang="en-GB" dirty="0" err="1"/>
              <a:t>unusual_thershold</a:t>
            </a:r>
            <a:r>
              <a:rPr lang="en-GB" dirty="0"/>
              <a:t>, it is an unusual word.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 In my code, I set it to 8 by experience. It can also be pre-set by </a:t>
            </a:r>
            <a:r>
              <a:rPr lang="en-GB" u="sng" dirty="0"/>
              <a:t>the distribution of </a:t>
            </a:r>
            <a:r>
              <a:rPr lang="en-GB" u="sng" dirty="0">
                <a:solidFill>
                  <a:srgbClr val="0000FF"/>
                </a:solidFill>
              </a:rPr>
              <a:t>all words occurrences</a:t>
            </a:r>
            <a:r>
              <a:rPr lang="en-GB" dirty="0"/>
              <a:t> or the </a:t>
            </a:r>
            <a:r>
              <a:rPr lang="en-GB" u="sng" dirty="0">
                <a:solidFill>
                  <a:srgbClr val="0000FF"/>
                </a:solidFill>
              </a:rPr>
              <a:t>client requirements</a:t>
            </a:r>
            <a:r>
              <a:rPr lang="en-GB" dirty="0"/>
              <a:t>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Sentiment Score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ym typeface="Verdana"/>
              </a:rPr>
              <a:t>When I do the task, I tried my best to </a:t>
            </a:r>
            <a:r>
              <a:rPr lang="en-GB" dirty="0">
                <a:solidFill>
                  <a:schemeClr val="accent1"/>
                </a:solidFill>
                <a:sym typeface="Verdana"/>
              </a:rPr>
              <a:t>self-define functions </a:t>
            </a:r>
            <a:r>
              <a:rPr lang="en-GB" dirty="0">
                <a:sym typeface="Verdana"/>
              </a:rPr>
              <a:t>because I do not want the most work to be done by the existing package. However, it is not easy for me to build a collection of negative, neutral, and positive words. Thus, I take advantage of NLTK and VADER.</a:t>
            </a:r>
            <a:endParaRPr dirty="0"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>
                <a:sym typeface="Verdana"/>
              </a:rPr>
              <a:t>VADER collects and scores negative, neutral, and positive words and features (and accounts for factors like negation along the way). The “neg”, “</a:t>
            </a:r>
            <a:r>
              <a:rPr lang="en-GB" dirty="0" err="1">
                <a:sym typeface="Verdana"/>
              </a:rPr>
              <a:t>neu</a:t>
            </a:r>
            <a:r>
              <a:rPr lang="en-GB" dirty="0">
                <a:sym typeface="Verdana"/>
              </a:rPr>
              <a:t>”, and “</a:t>
            </a:r>
            <a:r>
              <a:rPr lang="en-GB" dirty="0" err="1">
                <a:sym typeface="Verdana"/>
              </a:rPr>
              <a:t>pos</a:t>
            </a:r>
            <a:r>
              <a:rPr lang="en-GB" dirty="0">
                <a:sym typeface="Verdana"/>
              </a:rPr>
              <a:t>” values describe the fraction of weighted scores that fall into each category. VADER also sums all weighted scores to calculate a “compound” value normalized between -1 and 1; this value attempts to describe the overall affect of the entire text from strongly negative (-1) to strongly positive (1).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{02466E7F-4BBD-A040-AF87-3816231DA465}tf10001119</Template>
  <TotalTime>6</TotalTime>
  <Words>469</Words>
  <Application>Microsoft Macintosh PowerPoint</Application>
  <PresentationFormat>On-screen Show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Data Science Task</vt:lpstr>
      <vt:lpstr>Key Definitions</vt:lpstr>
      <vt:lpstr>PowerPoint Presentation</vt:lpstr>
      <vt:lpstr>PowerPoint Presentation</vt:lpstr>
      <vt:lpstr>Character extraction</vt:lpstr>
      <vt:lpstr>lines of a character calculation</vt:lpstr>
      <vt:lpstr>Unusual Word Cloud</vt:lpstr>
      <vt:lpstr>Sentiment Score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Task</dc:title>
  <dc:creator>Dong Qin</dc:creator>
  <cp:lastModifiedBy>Dong Qin</cp:lastModifiedBy>
  <cp:revision>3</cp:revision>
  <dcterms:created xsi:type="dcterms:W3CDTF">2019-04-01T01:11:14Z</dcterms:created>
  <dcterms:modified xsi:type="dcterms:W3CDTF">2019-04-01T01:19:00Z</dcterms:modified>
</cp:coreProperties>
</file>