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58" r:id="rId4"/>
    <p:sldId id="259" r:id="rId5"/>
    <p:sldId id="273" r:id="rId6"/>
    <p:sldId id="264" r:id="rId7"/>
    <p:sldId id="265" r:id="rId8"/>
    <p:sldId id="266" r:id="rId9"/>
    <p:sldId id="267" r:id="rId10"/>
    <p:sldId id="268" r:id="rId11"/>
    <p:sldId id="270" r:id="rId12"/>
    <p:sldId id="269" r:id="rId13"/>
    <p:sldId id="260" r:id="rId14"/>
    <p:sldId id="274" r:id="rId15"/>
    <p:sldId id="271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465891-9372-0E4E-B72A-F834498E87FA}">
          <p14:sldIdLst>
            <p14:sldId id="256"/>
          </p14:sldIdLst>
        </p14:section>
        <p14:section name="problem definition" id="{5C13081B-6E37-1E48-B010-AB71C5576EB8}">
          <p14:sldIdLst>
            <p14:sldId id="272"/>
            <p14:sldId id="258"/>
          </p14:sldIdLst>
        </p14:section>
        <p14:section name="data process" id="{7CD28F11-AACF-8244-86B1-6B3007518AF3}">
          <p14:sldIdLst>
            <p14:sldId id="259"/>
            <p14:sldId id="273"/>
            <p14:sldId id="264"/>
            <p14:sldId id="265"/>
            <p14:sldId id="266"/>
            <p14:sldId id="267"/>
            <p14:sldId id="268"/>
            <p14:sldId id="270"/>
            <p14:sldId id="269"/>
          </p14:sldIdLst>
        </p14:section>
        <p14:section name="values delivery" id="{33719FA2-1F52-7648-BB85-21DB01385A0D}">
          <p14:sldIdLst>
            <p14:sldId id="260"/>
            <p14:sldId id="274"/>
            <p14:sldId id="271"/>
          </p14:sldIdLst>
        </p14:section>
        <p14:section name="summary" id="{B374E115-737D-7D4B-93B1-B850C7EF2FB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45"/>
    <p:restoredTop sz="95946"/>
  </p:normalViewPr>
  <p:slideViewPr>
    <p:cSldViewPr snapToGrid="0" snapToObjects="1">
      <p:cViewPr varScale="1">
        <p:scale>
          <a:sx n="111" d="100"/>
          <a:sy n="111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19DF46-F381-4D39-9CA7-5AF7F6ED64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6E00D67-9EA1-4EF2-A067-C4856E1E453C}">
      <dgm:prSet/>
      <dgm:spPr/>
      <dgm:t>
        <a:bodyPr/>
        <a:lstStyle/>
        <a:p>
          <a:r>
            <a:rPr lang="en-US" dirty="0"/>
            <a:t>Overall goal of this project is to estimate, as precisely as possible, the point forecasts of the unit sales of various products sold in the USA by Walmart. </a:t>
          </a:r>
        </a:p>
      </dgm:t>
    </dgm:pt>
    <dgm:pt modelId="{F5E2BFFA-795E-4C53-9ED6-BC398D98EB1F}" type="parTrans" cxnId="{326DB273-B9B2-4FB5-92C8-AE2C7DA93D14}">
      <dgm:prSet/>
      <dgm:spPr/>
      <dgm:t>
        <a:bodyPr/>
        <a:lstStyle/>
        <a:p>
          <a:endParaRPr lang="en-US"/>
        </a:p>
      </dgm:t>
    </dgm:pt>
    <dgm:pt modelId="{780AA64F-2B26-4703-9386-6DBF3C97E8EB}" type="sibTrans" cxnId="{326DB273-B9B2-4FB5-92C8-AE2C7DA93D14}">
      <dgm:prSet/>
      <dgm:spPr/>
      <dgm:t>
        <a:bodyPr/>
        <a:lstStyle/>
        <a:p>
          <a:endParaRPr lang="en-US"/>
        </a:p>
      </dgm:t>
    </dgm:pt>
    <dgm:pt modelId="{B52B4731-C53B-4F87-A785-08F8553F7493}">
      <dgm:prSet/>
      <dgm:spPr/>
      <dgm:t>
        <a:bodyPr/>
        <a:lstStyle/>
        <a:p>
          <a:r>
            <a:rPr lang="en-AU" dirty="0"/>
            <a:t>Specifically, we use hierarchical and historic sales data from Walmart, the world’s largest company by revenue, to forecast daily sales for the next days.</a:t>
          </a:r>
          <a:endParaRPr lang="en-US" dirty="0"/>
        </a:p>
      </dgm:t>
    </dgm:pt>
    <dgm:pt modelId="{B60892B2-C539-413E-9FD0-4074B182334F}" type="parTrans" cxnId="{38D5CACF-37CC-41B6-83A5-4F9321659599}">
      <dgm:prSet/>
      <dgm:spPr/>
      <dgm:t>
        <a:bodyPr/>
        <a:lstStyle/>
        <a:p>
          <a:endParaRPr lang="en-US"/>
        </a:p>
      </dgm:t>
    </dgm:pt>
    <dgm:pt modelId="{DDA39836-4970-418D-B428-33CA1F7ADD58}" type="sibTrans" cxnId="{38D5CACF-37CC-41B6-83A5-4F9321659599}">
      <dgm:prSet/>
      <dgm:spPr/>
      <dgm:t>
        <a:bodyPr/>
        <a:lstStyle/>
        <a:p>
          <a:endParaRPr lang="en-US"/>
        </a:p>
      </dgm:t>
    </dgm:pt>
    <dgm:pt modelId="{A0D18FC6-83D9-4C23-9F16-81B9AF06515C}" type="pres">
      <dgm:prSet presAssocID="{9A19DF46-F381-4D39-9CA7-5AF7F6ED6434}" presName="root" presStyleCnt="0">
        <dgm:presLayoutVars>
          <dgm:dir/>
          <dgm:resizeHandles val="exact"/>
        </dgm:presLayoutVars>
      </dgm:prSet>
      <dgm:spPr/>
    </dgm:pt>
    <dgm:pt modelId="{ABDA269F-C83F-4145-BFDD-18906DF70BDE}" type="pres">
      <dgm:prSet presAssocID="{26E00D67-9EA1-4EF2-A067-C4856E1E453C}" presName="compNode" presStyleCnt="0"/>
      <dgm:spPr/>
    </dgm:pt>
    <dgm:pt modelId="{AFFDDAFF-153C-42FB-A30F-FE5DDD7344B2}" type="pres">
      <dgm:prSet presAssocID="{26E00D67-9EA1-4EF2-A067-C4856E1E453C}" presName="bgRect" presStyleLbl="bgShp" presStyleIdx="0" presStyleCnt="2"/>
      <dgm:spPr/>
    </dgm:pt>
    <dgm:pt modelId="{0097D6F1-0FBD-4714-B88C-D0B80AB44ADA}" type="pres">
      <dgm:prSet presAssocID="{26E00D67-9EA1-4EF2-A067-C4856E1E453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B3E9F1F9-9099-4DE0-B1D8-2B30CEA9AC61}" type="pres">
      <dgm:prSet presAssocID="{26E00D67-9EA1-4EF2-A067-C4856E1E453C}" presName="spaceRect" presStyleCnt="0"/>
      <dgm:spPr/>
    </dgm:pt>
    <dgm:pt modelId="{8C1A346A-A416-4BAB-9C52-9445CF68ABD4}" type="pres">
      <dgm:prSet presAssocID="{26E00D67-9EA1-4EF2-A067-C4856E1E453C}" presName="parTx" presStyleLbl="revTx" presStyleIdx="0" presStyleCnt="2">
        <dgm:presLayoutVars>
          <dgm:chMax val="0"/>
          <dgm:chPref val="0"/>
        </dgm:presLayoutVars>
      </dgm:prSet>
      <dgm:spPr/>
    </dgm:pt>
    <dgm:pt modelId="{11118291-FE48-46B8-BDA3-896A23870EAC}" type="pres">
      <dgm:prSet presAssocID="{780AA64F-2B26-4703-9386-6DBF3C97E8EB}" presName="sibTrans" presStyleCnt="0"/>
      <dgm:spPr/>
    </dgm:pt>
    <dgm:pt modelId="{CB069C3A-2892-4129-815D-2C29CDD6BCC2}" type="pres">
      <dgm:prSet presAssocID="{B52B4731-C53B-4F87-A785-08F8553F7493}" presName="compNode" presStyleCnt="0"/>
      <dgm:spPr/>
    </dgm:pt>
    <dgm:pt modelId="{75FAB7CD-DD3F-4522-9C1E-B7A6F26ED9A0}" type="pres">
      <dgm:prSet presAssocID="{B52B4731-C53B-4F87-A785-08F8553F7493}" presName="bgRect" presStyleLbl="bgShp" presStyleIdx="1" presStyleCnt="2"/>
      <dgm:spPr/>
    </dgm:pt>
    <dgm:pt modelId="{E79B34CB-33BF-4870-B37D-71472D15EC3C}" type="pres">
      <dgm:prSet presAssocID="{B52B4731-C53B-4F87-A785-08F8553F749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335204BA-D5D5-4C44-8127-C353F8D9F227}" type="pres">
      <dgm:prSet presAssocID="{B52B4731-C53B-4F87-A785-08F8553F7493}" presName="spaceRect" presStyleCnt="0"/>
      <dgm:spPr/>
    </dgm:pt>
    <dgm:pt modelId="{8F53527F-495E-4EA2-A9FE-4E576E742BF5}" type="pres">
      <dgm:prSet presAssocID="{B52B4731-C53B-4F87-A785-08F8553F749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2FCBB45-A549-4EDA-A566-01840E19F83D}" type="presOf" srcId="{9A19DF46-F381-4D39-9CA7-5AF7F6ED6434}" destId="{A0D18FC6-83D9-4C23-9F16-81B9AF06515C}" srcOrd="0" destOrd="0" presId="urn:microsoft.com/office/officeart/2018/2/layout/IconVerticalSolidList"/>
    <dgm:cxn modelId="{FF402558-78CE-4B5B-BB4E-ED98CEBC770D}" type="presOf" srcId="{B52B4731-C53B-4F87-A785-08F8553F7493}" destId="{8F53527F-495E-4EA2-A9FE-4E576E742BF5}" srcOrd="0" destOrd="0" presId="urn:microsoft.com/office/officeart/2018/2/layout/IconVerticalSolidList"/>
    <dgm:cxn modelId="{B8B75A5D-3936-4CAC-AFFF-4C66B4F9F127}" type="presOf" srcId="{26E00D67-9EA1-4EF2-A067-C4856E1E453C}" destId="{8C1A346A-A416-4BAB-9C52-9445CF68ABD4}" srcOrd="0" destOrd="0" presId="urn:microsoft.com/office/officeart/2018/2/layout/IconVerticalSolidList"/>
    <dgm:cxn modelId="{326DB273-B9B2-4FB5-92C8-AE2C7DA93D14}" srcId="{9A19DF46-F381-4D39-9CA7-5AF7F6ED6434}" destId="{26E00D67-9EA1-4EF2-A067-C4856E1E453C}" srcOrd="0" destOrd="0" parTransId="{F5E2BFFA-795E-4C53-9ED6-BC398D98EB1F}" sibTransId="{780AA64F-2B26-4703-9386-6DBF3C97E8EB}"/>
    <dgm:cxn modelId="{38D5CACF-37CC-41B6-83A5-4F9321659599}" srcId="{9A19DF46-F381-4D39-9CA7-5AF7F6ED6434}" destId="{B52B4731-C53B-4F87-A785-08F8553F7493}" srcOrd="1" destOrd="0" parTransId="{B60892B2-C539-413E-9FD0-4074B182334F}" sibTransId="{DDA39836-4970-418D-B428-33CA1F7ADD58}"/>
    <dgm:cxn modelId="{2577C9EB-2040-4A06-A654-BD4D0314F06B}" type="presParOf" srcId="{A0D18FC6-83D9-4C23-9F16-81B9AF06515C}" destId="{ABDA269F-C83F-4145-BFDD-18906DF70BDE}" srcOrd="0" destOrd="0" presId="urn:microsoft.com/office/officeart/2018/2/layout/IconVerticalSolidList"/>
    <dgm:cxn modelId="{7307A51F-18D5-47D9-87BD-16C7D6F88C65}" type="presParOf" srcId="{ABDA269F-C83F-4145-BFDD-18906DF70BDE}" destId="{AFFDDAFF-153C-42FB-A30F-FE5DDD7344B2}" srcOrd="0" destOrd="0" presId="urn:microsoft.com/office/officeart/2018/2/layout/IconVerticalSolidList"/>
    <dgm:cxn modelId="{A2837A72-4273-4BF5-9A12-A008F9BFE6BC}" type="presParOf" srcId="{ABDA269F-C83F-4145-BFDD-18906DF70BDE}" destId="{0097D6F1-0FBD-4714-B88C-D0B80AB44ADA}" srcOrd="1" destOrd="0" presId="urn:microsoft.com/office/officeart/2018/2/layout/IconVerticalSolidList"/>
    <dgm:cxn modelId="{C060815A-A9DF-4B86-B570-2E2C5445014D}" type="presParOf" srcId="{ABDA269F-C83F-4145-BFDD-18906DF70BDE}" destId="{B3E9F1F9-9099-4DE0-B1D8-2B30CEA9AC61}" srcOrd="2" destOrd="0" presId="urn:microsoft.com/office/officeart/2018/2/layout/IconVerticalSolidList"/>
    <dgm:cxn modelId="{FA297D51-3024-4E80-A0DB-C3A5387533B1}" type="presParOf" srcId="{ABDA269F-C83F-4145-BFDD-18906DF70BDE}" destId="{8C1A346A-A416-4BAB-9C52-9445CF68ABD4}" srcOrd="3" destOrd="0" presId="urn:microsoft.com/office/officeart/2018/2/layout/IconVerticalSolidList"/>
    <dgm:cxn modelId="{31A815D2-C8BA-4D1C-8457-EB3B9434822F}" type="presParOf" srcId="{A0D18FC6-83D9-4C23-9F16-81B9AF06515C}" destId="{11118291-FE48-46B8-BDA3-896A23870EAC}" srcOrd="1" destOrd="0" presId="urn:microsoft.com/office/officeart/2018/2/layout/IconVerticalSolidList"/>
    <dgm:cxn modelId="{F7DB4090-D389-473B-9EA0-736E51D4FA04}" type="presParOf" srcId="{A0D18FC6-83D9-4C23-9F16-81B9AF06515C}" destId="{CB069C3A-2892-4129-815D-2C29CDD6BCC2}" srcOrd="2" destOrd="0" presId="urn:microsoft.com/office/officeart/2018/2/layout/IconVerticalSolidList"/>
    <dgm:cxn modelId="{13C77B49-67D2-4BB0-9204-F327C434E07B}" type="presParOf" srcId="{CB069C3A-2892-4129-815D-2C29CDD6BCC2}" destId="{75FAB7CD-DD3F-4522-9C1E-B7A6F26ED9A0}" srcOrd="0" destOrd="0" presId="urn:microsoft.com/office/officeart/2018/2/layout/IconVerticalSolidList"/>
    <dgm:cxn modelId="{CA0A53CE-1AAF-496F-8770-97BEB064FC63}" type="presParOf" srcId="{CB069C3A-2892-4129-815D-2C29CDD6BCC2}" destId="{E79B34CB-33BF-4870-B37D-71472D15EC3C}" srcOrd="1" destOrd="0" presId="urn:microsoft.com/office/officeart/2018/2/layout/IconVerticalSolidList"/>
    <dgm:cxn modelId="{6D27780C-5924-486F-8A88-3CDBA4913D27}" type="presParOf" srcId="{CB069C3A-2892-4129-815D-2C29CDD6BCC2}" destId="{335204BA-D5D5-4C44-8127-C353F8D9F227}" srcOrd="2" destOrd="0" presId="urn:microsoft.com/office/officeart/2018/2/layout/IconVerticalSolidList"/>
    <dgm:cxn modelId="{01806FBF-6EF5-4C5D-9803-3BCBCE8DB0A9}" type="presParOf" srcId="{CB069C3A-2892-4129-815D-2C29CDD6BCC2}" destId="{8F53527F-495E-4EA2-A9FE-4E576E742B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DDAFF-153C-42FB-A30F-FE5DDD7344B2}">
      <dsp:nvSpPr>
        <dsp:cNvPr id="0" name=""/>
        <dsp:cNvSpPr/>
      </dsp:nvSpPr>
      <dsp:spPr>
        <a:xfrm>
          <a:off x="0" y="799046"/>
          <a:ext cx="5886291" cy="14751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7D6F1-0FBD-4714-B88C-D0B80AB44ADA}">
      <dsp:nvSpPr>
        <dsp:cNvPr id="0" name=""/>
        <dsp:cNvSpPr/>
      </dsp:nvSpPr>
      <dsp:spPr>
        <a:xfrm>
          <a:off x="446236" y="1130958"/>
          <a:ext cx="811339" cy="8113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A346A-A416-4BAB-9C52-9445CF68ABD4}">
      <dsp:nvSpPr>
        <dsp:cNvPr id="0" name=""/>
        <dsp:cNvSpPr/>
      </dsp:nvSpPr>
      <dsp:spPr>
        <a:xfrm>
          <a:off x="1703813" y="799046"/>
          <a:ext cx="4182477" cy="1475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1" tIns="156121" rIns="156121" bIns="15612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Overall goal of this project is to estimate, as precisely as possible, the point forecasts of the unit sales of various products sold in the USA by Walmart. </a:t>
          </a:r>
        </a:p>
      </dsp:txBody>
      <dsp:txXfrm>
        <a:off x="1703813" y="799046"/>
        <a:ext cx="4182477" cy="1475163"/>
      </dsp:txXfrm>
    </dsp:sp>
    <dsp:sp modelId="{75FAB7CD-DD3F-4522-9C1E-B7A6F26ED9A0}">
      <dsp:nvSpPr>
        <dsp:cNvPr id="0" name=""/>
        <dsp:cNvSpPr/>
      </dsp:nvSpPr>
      <dsp:spPr>
        <a:xfrm>
          <a:off x="0" y="2643000"/>
          <a:ext cx="5886291" cy="14751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B34CB-33BF-4870-B37D-71472D15EC3C}">
      <dsp:nvSpPr>
        <dsp:cNvPr id="0" name=""/>
        <dsp:cNvSpPr/>
      </dsp:nvSpPr>
      <dsp:spPr>
        <a:xfrm>
          <a:off x="446236" y="2974912"/>
          <a:ext cx="811339" cy="8113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3527F-495E-4EA2-A9FE-4E576E742BF5}">
      <dsp:nvSpPr>
        <dsp:cNvPr id="0" name=""/>
        <dsp:cNvSpPr/>
      </dsp:nvSpPr>
      <dsp:spPr>
        <a:xfrm>
          <a:off x="1703813" y="2643000"/>
          <a:ext cx="4182477" cy="1475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1" tIns="156121" rIns="156121" bIns="15612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Specifically, we use hierarchical and historic sales data from Walmart, the world’s largest company by revenue, to forecast daily sales for the next days.</a:t>
          </a:r>
          <a:endParaRPr lang="en-US" sz="1800" kern="1200" dirty="0"/>
        </a:p>
      </dsp:txBody>
      <dsp:txXfrm>
        <a:off x="1703813" y="2643000"/>
        <a:ext cx="4182477" cy="1475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02F1-39DA-534E-BE56-D197924D8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Prediction of Future Sales in Walmart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59295-8575-8647-8CA8-1F6201BC1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Max Dong </a:t>
            </a:r>
            <a:r>
              <a:rPr lang="en-US" dirty="0"/>
              <a:t>Qin</a:t>
            </a:r>
          </a:p>
        </p:txBody>
      </p:sp>
    </p:spTree>
    <p:extLst>
      <p:ext uri="{BB962C8B-B14F-4D97-AF65-F5344CB8AC3E}">
        <p14:creationId xmlns:p14="http://schemas.microsoft.com/office/powerpoint/2010/main" val="2663419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33179-8076-4640-84DC-C1A7089A7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average sales on snap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4B9090-3755-944F-B81C-E8744E74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157342"/>
            <a:ext cx="6897878" cy="455259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A25B31-AF34-4332-A55B-AAA3D22BD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The United States federal government provides a nutrition assistance benefit called the Supplement Nutrition Assistance Program (SNAP).  SNAP provides low income families and individuals with an Electronic Benefits Transfer debit card to purchase food products. </a:t>
            </a:r>
          </a:p>
          <a:p>
            <a:r>
              <a:rPr lang="en-US" dirty="0"/>
              <a:t>obvious difference shows in snap and </a:t>
            </a:r>
            <a:r>
              <a:rPr lang="en-US" dirty="0" err="1"/>
              <a:t>no_snap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35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59865F3-E7DF-4981-A87F-1A5A79716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C7E1AD-804D-BB49-B673-61747209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835" y="1030288"/>
            <a:ext cx="3263390" cy="103557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average sales on Cat/state</a:t>
            </a:r>
          </a:p>
        </p:txBody>
      </p:sp>
      <p:sp>
        <p:nvSpPr>
          <p:cNvPr id="14" name="Rounded Rectangle 22">
            <a:extLst>
              <a:ext uri="{FF2B5EF4-FFF2-40B4-BE49-F238E27FC236}">
                <a16:creationId xmlns:a16="http://schemas.microsoft.com/office/drawing/2014/main" id="{86FD5145-ECC0-491D-A5BC-D31F54E6B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211" y="620116"/>
            <a:ext cx="2395526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1A4A14-802D-1D48-946A-7E71C68404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712367" y="1647178"/>
            <a:ext cx="2359250" cy="719571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130F4120-8463-4AA1-A60F-13DAD292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633" y="3515716"/>
            <a:ext cx="2395527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9D8A04-96C0-3C46-8546-E443590F9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33" y="4448310"/>
            <a:ext cx="2156571" cy="848650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18" name="Rounded Rectangle 18">
            <a:extLst>
              <a:ext uri="{FF2B5EF4-FFF2-40B4-BE49-F238E27FC236}">
                <a16:creationId xmlns:a16="http://schemas.microsoft.com/office/drawing/2014/main" id="{B1461D2C-0D6D-418F-AF6B-9D30AAF53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3360" y="620116"/>
            <a:ext cx="3687455" cy="56072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9842CB-FA37-1A4F-8634-2358C6CFF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7833" y="1296415"/>
            <a:ext cx="3458682" cy="4256840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85AE4-1781-4E41-AB09-E728006C0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3835" y="2142067"/>
            <a:ext cx="4188986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highest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CA/FOODS</a:t>
            </a:r>
            <a:endParaRPr lang="en-US" dirty="0"/>
          </a:p>
          <a:p>
            <a:r>
              <a:rPr lang="en-US" dirty="0"/>
              <a:t>lowest #: TX/FOODS,   WI/HOBBIES</a:t>
            </a:r>
          </a:p>
        </p:txBody>
      </p:sp>
    </p:spTree>
    <p:extLst>
      <p:ext uri="{BB962C8B-B14F-4D97-AF65-F5344CB8AC3E}">
        <p14:creationId xmlns:p14="http://schemas.microsoft.com/office/powerpoint/2010/main" val="3445920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0412F-1951-4E4A-BC3C-D910E9C2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6F786-0CB1-2F40-BDD0-398D509F3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Weekdays/weekend, Festivals snap and State/Category are treated as useful features.</a:t>
            </a:r>
          </a:p>
        </p:txBody>
      </p:sp>
    </p:spTree>
    <p:extLst>
      <p:ext uri="{BB962C8B-B14F-4D97-AF65-F5344CB8AC3E}">
        <p14:creationId xmlns:p14="http://schemas.microsoft.com/office/powerpoint/2010/main" val="333956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A4C6-9661-0749-B0EE-9CD7D0F1C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75" y="0"/>
            <a:ext cx="10131425" cy="1456267"/>
          </a:xfrm>
        </p:spPr>
        <p:txBody>
          <a:bodyPr/>
          <a:lstStyle/>
          <a:p>
            <a:r>
              <a:rPr lang="en-US" dirty="0"/>
              <a:t>Model overview</a:t>
            </a:r>
          </a:p>
        </p:txBody>
      </p:sp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22C2E58-93AF-9A4C-94E4-A79EAEC74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400" y="1180873"/>
            <a:ext cx="8787161" cy="5161917"/>
          </a:xfrm>
        </p:spPr>
      </p:pic>
    </p:spTree>
    <p:extLst>
      <p:ext uri="{BB962C8B-B14F-4D97-AF65-F5344CB8AC3E}">
        <p14:creationId xmlns:p14="http://schemas.microsoft.com/office/powerpoint/2010/main" val="4202818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34B764-DFA9-2046-B204-E1017E303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754" y="3966369"/>
            <a:ext cx="11115604" cy="2616990"/>
          </a:xfrm>
          <a:prstGeom prst="rect">
            <a:avLst/>
          </a:prstGeom>
        </p:spPr>
      </p:pic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5D0EB69-A299-624B-930F-7059BBFAE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24" y="45529"/>
            <a:ext cx="6308212" cy="370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6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1927FD9-EC0B-6240-B4A4-8AE7EA140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902586"/>
              </p:ext>
            </p:extLst>
          </p:nvPr>
        </p:nvGraphicFramePr>
        <p:xfrm>
          <a:off x="483752" y="1346468"/>
          <a:ext cx="7138685" cy="519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43131">
                  <a:extLst>
                    <a:ext uri="{9D8B030D-6E8A-4147-A177-3AD203B41FA5}">
                      <a16:colId xmlns:a16="http://schemas.microsoft.com/office/drawing/2014/main" val="1894085493"/>
                    </a:ext>
                  </a:extLst>
                </a:gridCol>
                <a:gridCol w="1875099">
                  <a:extLst>
                    <a:ext uri="{9D8B030D-6E8A-4147-A177-3AD203B41FA5}">
                      <a16:colId xmlns:a16="http://schemas.microsoft.com/office/drawing/2014/main" val="1988248563"/>
                    </a:ext>
                  </a:extLst>
                </a:gridCol>
                <a:gridCol w="1620455">
                  <a:extLst>
                    <a:ext uri="{9D8B030D-6E8A-4147-A177-3AD203B41FA5}">
                      <a16:colId xmlns:a16="http://schemas.microsoft.com/office/drawing/2014/main" val="203156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R-Squared 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R-squared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86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Weekdays (</a:t>
                      </a:r>
                      <a:r>
                        <a:rPr lang="en-US" dirty="0" err="1"/>
                        <a:t>LinearRegression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0.831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0.656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33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Weekends (</a:t>
                      </a:r>
                      <a:r>
                        <a:rPr lang="en-US" dirty="0" err="1"/>
                        <a:t>LinearRegression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0.805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41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Sporting (</a:t>
                      </a:r>
                      <a:r>
                        <a:rPr lang="en-US" dirty="0" err="1"/>
                        <a:t>LinearRegression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0.542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0.475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4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Cultural (</a:t>
                      </a:r>
                      <a:r>
                        <a:rPr lang="en-US" dirty="0" err="1"/>
                        <a:t>LinearRegression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72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National (</a:t>
                      </a:r>
                      <a:r>
                        <a:rPr lang="en-US" dirty="0" err="1"/>
                        <a:t>LinearRegression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687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Religious (</a:t>
                      </a:r>
                      <a:r>
                        <a:rPr lang="en-US" dirty="0" err="1"/>
                        <a:t>LinearRegression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68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No-festival (</a:t>
                      </a:r>
                      <a:r>
                        <a:rPr lang="en-US" dirty="0" err="1"/>
                        <a:t>LinearRegression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0.864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130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Snap_CA</a:t>
                      </a:r>
                      <a:r>
                        <a:rPr lang="en-US" dirty="0"/>
                        <a:t>  (</a:t>
                      </a:r>
                      <a:r>
                        <a:rPr lang="en-US" dirty="0" err="1"/>
                        <a:t>LinearRegression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85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Snap_TX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LinearRegression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0.806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0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Snap_WI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LinearRegression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0.813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40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No_snap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LinearRegression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0.827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46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Cat/State (</a:t>
                      </a:r>
                      <a:r>
                        <a:rPr lang="en-US" b="1" dirty="0" err="1"/>
                        <a:t>DecisionTreeRegression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3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Stacking (</a:t>
                      </a:r>
                      <a:r>
                        <a:rPr lang="en-US" b="1" dirty="0" err="1"/>
                        <a:t>LinearRegression</a:t>
                      </a:r>
                      <a:r>
                        <a:rPr lang="en-US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8549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E5E2FB0-796F-9C49-9B32-FE38AA425662}"/>
              </a:ext>
            </a:extLst>
          </p:cNvPr>
          <p:cNvSpPr txBox="1"/>
          <p:nvPr/>
        </p:nvSpPr>
        <p:spPr>
          <a:xfrm>
            <a:off x="7795042" y="1346468"/>
            <a:ext cx="40742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</a:t>
            </a:r>
          </a:p>
          <a:p>
            <a:pPr marL="342900" indent="-342900">
              <a:buAutoNum type="arabicParenR"/>
            </a:pPr>
            <a:r>
              <a:rPr lang="en-US" dirty="0"/>
              <a:t>Linear Regression works well on numerical features</a:t>
            </a:r>
          </a:p>
          <a:p>
            <a:pPr marL="342900" indent="-342900">
              <a:buAutoNum type="arabicParenR"/>
            </a:pPr>
            <a:r>
              <a:rPr lang="en-US" dirty="0"/>
              <a:t>Decision Tree Regression works well on categorical features</a:t>
            </a:r>
          </a:p>
          <a:p>
            <a:pPr marL="342900" indent="-342900">
              <a:buAutoNum type="arabicParenR"/>
            </a:pPr>
            <a:r>
              <a:rPr lang="en-US" dirty="0"/>
              <a:t>Stacking combines weak </a:t>
            </a:r>
            <a:r>
              <a:rPr lang="zh-CN" altLang="en-US" dirty="0"/>
              <a:t> </a:t>
            </a:r>
            <a:r>
              <a:rPr lang="en-AU" altLang="zh-CN" dirty="0"/>
              <a:t>predictors to achieve a high regression performance.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2B958A0-3567-414F-B32C-DB310793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60422"/>
            <a:ext cx="10131425" cy="1456267"/>
          </a:xfrm>
        </p:spPr>
        <p:txBody>
          <a:bodyPr/>
          <a:lstStyle/>
          <a:p>
            <a:r>
              <a:rPr lang="en-US" dirty="0"/>
              <a:t>Outcome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495426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90A47-1C15-834C-BD44-80F5937B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future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BB7C3-A8B1-D245-8BA6-6DE3E09E50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Analyzed the history sales in Walmart</a:t>
            </a:r>
          </a:p>
          <a:p>
            <a:r>
              <a:rPr lang="en-US" dirty="0"/>
              <a:t>Extracted useful features</a:t>
            </a:r>
          </a:p>
          <a:p>
            <a:r>
              <a:rPr lang="en-US" dirty="0"/>
              <a:t>Built a regression model via stacking</a:t>
            </a:r>
          </a:p>
          <a:p>
            <a:r>
              <a:rPr lang="en-US" dirty="0"/>
              <a:t>predict future sales with  0.845 accuracy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0B908A-1559-CE41-801F-406806604D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Consider the influence of latest sale history</a:t>
            </a:r>
          </a:p>
          <a:p>
            <a:r>
              <a:rPr lang="en-US" dirty="0"/>
              <a:t>prediction = a*long-term + (1-a) short-term</a:t>
            </a:r>
          </a:p>
        </p:txBody>
      </p:sp>
    </p:spTree>
    <p:extLst>
      <p:ext uri="{BB962C8B-B14F-4D97-AF65-F5344CB8AC3E}">
        <p14:creationId xmlns:p14="http://schemas.microsoft.com/office/powerpoint/2010/main" val="12264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F03A-DC9B-BE40-99B6-6AB23377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A11478-979B-0A40-BA00-F59546D63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872804"/>
            <a:ext cx="6897878" cy="512167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4746C-A4C9-D644-8456-3DA034651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700"/>
              <a:t>Sales prediction in business is quite important: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to advance the theory and practice of forecasting. 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be applied in various business areas, such as setting up appropriate inventory or service levels. 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help distribute the tools and knowledge so others can achieve more accurate and better calibrated forecasts  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reduce waste and be able to appreciate uncertainty and its risk implications.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1037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B212EC-D833-BA48-9C03-F351AC3A3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aim</a:t>
            </a:r>
            <a:endParaRPr lang="en-US" dirty="0">
              <a:solidFill>
                <a:srgbClr val="FFFFFF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9750A6-9A25-41F5-9018-0C4D3C4B39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896842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69341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F3760-7F7C-F440-ADCD-BB465009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BDB24-87D2-7F4A-A822-7AE6D6CFE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Makridakis</a:t>
            </a:r>
            <a:r>
              <a:rPr lang="en-US" dirty="0"/>
              <a:t> Open Forecasting Center (MOFC) at the University of Nicosia conducts cutting-edge forecasting research and provides business forecast training. </a:t>
            </a:r>
          </a:p>
        </p:txBody>
      </p:sp>
    </p:spTree>
    <p:extLst>
      <p:ext uri="{BB962C8B-B14F-4D97-AF65-F5344CB8AC3E}">
        <p14:creationId xmlns:p14="http://schemas.microsoft.com/office/powerpoint/2010/main" val="1022189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F60937-E0D5-D848-B550-01FC32ACF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9992" y="3288025"/>
            <a:ext cx="11172825" cy="2926511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71F6BB-55CC-2843-BDAA-22B17916C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92" y="643464"/>
            <a:ext cx="11172015" cy="24578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357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15484A27-3ABE-8D43-854F-BED64A002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278" y="800007"/>
            <a:ext cx="9591088" cy="525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45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F5BF-4930-2E49-B2FC-3DD2BF49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weekdays vs weekends (average sales)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270321-4DF3-034F-AC84-A38736FAA9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36775" y="2080241"/>
            <a:ext cx="3030935" cy="1858973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3C5930-6B05-754A-B679-A11FB16EEA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21362" y="2283440"/>
            <a:ext cx="5885097" cy="3964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06A500-D429-7F41-BE99-C8AFF02DF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0918" y="4376920"/>
            <a:ext cx="3034282" cy="19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0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D5D6-E71A-0046-9EA1-D85BECE55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Average Sales in months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AE825F-25A5-A543-A617-E514D195F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045252"/>
            <a:ext cx="6897878" cy="477677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93CB68-C028-4C36-A533-D82609077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1849798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No obvious difference</a:t>
            </a:r>
          </a:p>
        </p:txBody>
      </p:sp>
    </p:spTree>
    <p:extLst>
      <p:ext uri="{BB962C8B-B14F-4D97-AF65-F5344CB8AC3E}">
        <p14:creationId xmlns:p14="http://schemas.microsoft.com/office/powerpoint/2010/main" val="146092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E85B-EE4C-2C42-95C1-9119DA09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average sales in Festivals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24B3CD-F73B-E14B-8A9C-D92A75A33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243565"/>
            <a:ext cx="6897878" cy="438015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C6BEB3-A02D-4563-A536-FFA7FA708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National shows the lest sales</a:t>
            </a:r>
          </a:p>
        </p:txBody>
      </p:sp>
    </p:spTree>
    <p:extLst>
      <p:ext uri="{BB962C8B-B14F-4D97-AF65-F5344CB8AC3E}">
        <p14:creationId xmlns:p14="http://schemas.microsoft.com/office/powerpoint/2010/main" val="444456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440</Words>
  <Application>Microsoft Macintosh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Celestial</vt:lpstr>
      <vt:lpstr>Prediction of Future Sales in Walmart</vt:lpstr>
      <vt:lpstr>Background</vt:lpstr>
      <vt:lpstr>Project aim</vt:lpstr>
      <vt:lpstr>Data source</vt:lpstr>
      <vt:lpstr>PowerPoint Presentation</vt:lpstr>
      <vt:lpstr>PowerPoint Presentation</vt:lpstr>
      <vt:lpstr>weekdays vs weekends (average sales)</vt:lpstr>
      <vt:lpstr>Average Sales in months</vt:lpstr>
      <vt:lpstr>average sales in Festivals</vt:lpstr>
      <vt:lpstr>average sales on snap</vt:lpstr>
      <vt:lpstr>average sales on Cat/state</vt:lpstr>
      <vt:lpstr>Useful Features</vt:lpstr>
      <vt:lpstr>Model overview</vt:lpstr>
      <vt:lpstr>PowerPoint Presentation</vt:lpstr>
      <vt:lpstr>Outcome and conclusion</vt:lpstr>
      <vt:lpstr>Summary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Future Sales in Walmart</dc:title>
  <dc:creator>Max Qin</dc:creator>
  <cp:lastModifiedBy>Max Qin</cp:lastModifiedBy>
  <cp:revision>3</cp:revision>
  <dcterms:created xsi:type="dcterms:W3CDTF">2020-06-18T14:24:02Z</dcterms:created>
  <dcterms:modified xsi:type="dcterms:W3CDTF">2020-06-19T02:58:09Z</dcterms:modified>
</cp:coreProperties>
</file>