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www.techonthenet.com/sqlite/tables/alter_table.php" TargetMode="External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17240" y="2688480"/>
            <a:ext cx="10280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Trebuchet MS"/>
              </a:rPr>
              <a:t>14. Базы данных и </a:t>
            </a:r>
            <a:r>
              <a:rPr b="1" lang="en-US" sz="5400" spc="-1" strike="noStrike">
                <a:solidFill>
                  <a:srgbClr val="000000"/>
                </a:solidFill>
                <a:latin typeface="Trebuchet MS"/>
              </a:rPr>
              <a:t>SQL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69240" y="863640"/>
            <a:ext cx="829332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Курс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 Python </a:t>
            </a: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разработчик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7160" y="1930320"/>
            <a:ext cx="881892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Многие-ко-многим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(Many-to-Many)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реализуется отдельной таблицей с внешними ключами, ссылающимися на участников связи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3" name="Рисунок 2" descr=""/>
          <p:cNvPicPr/>
          <p:nvPr/>
        </p:nvPicPr>
        <p:blipFill>
          <a:blip r:embed="rId1"/>
          <a:stretch/>
        </p:blipFill>
        <p:spPr>
          <a:xfrm>
            <a:off x="1739880" y="4042440"/>
            <a:ext cx="7268040" cy="25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7160" y="1930320"/>
            <a:ext cx="881892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 базой могут одновременно работать много пользователей. И они могут одновременно обновлять одни и те же данные. При работе с базой используются транзакции — это осуществление одного или нескольких изменений базы данных. Например, если вы создаете, обновляете или удаляете запись из таблицы, вы выполняете в этой таблице транзакцию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99040" y="1737360"/>
            <a:ext cx="881892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Транзакции позволяют выполнять наши операции атомарно и целостно. У транзакции есть 4 свойства и требования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Атомарность (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Atomicity) –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транзакция по какой то причине не завершается, все действия отменяются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Согласованность (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Consistency) –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обеспечивает, чтобы база данных надлежащим образом изменяла состояние при успешной транзакции.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Изолированность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(Isolation)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— позволяет транзакциям работать независимо друг от друга и прозрачно.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Долговечность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(Durability)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— гарантирует, что результат совершенной транзакции сохранится в случае сбоя системы.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Все вместе –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ACID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гарантии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7160" y="1930320"/>
            <a:ext cx="881892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Документно-ориентированные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Предназначены для хранения иерархических структур данных (документов) и обычно реализуемая с помощью подхода NoSQL. В основе документно-ориентированных СУБД лежат документные хранилища имеющие структуру дерева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0" name="Рисунок 4" descr=""/>
          <p:cNvPicPr/>
          <p:nvPr/>
        </p:nvPicPr>
        <p:blipFill>
          <a:blip r:embed="rId1"/>
          <a:stretch/>
        </p:blipFill>
        <p:spPr>
          <a:xfrm>
            <a:off x="3688200" y="4285080"/>
            <a:ext cx="2629440" cy="228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7160" y="1930320"/>
            <a:ext cx="881892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Документно-ориентированные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Отсутствует схема при записи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Данные хранятся в коллекциях (зачастую в формате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JSON)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Поля могут иметь несколько значений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7160" y="1930320"/>
            <a:ext cx="959364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Базы данных «ключ-значение»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Управление данными известными как словарь или хеш-таблица.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5" name="Рисунок 2" descr=""/>
          <p:cNvPicPr/>
          <p:nvPr/>
        </p:nvPicPr>
        <p:blipFill>
          <a:blip r:embed="rId1"/>
          <a:stretch/>
        </p:blipFill>
        <p:spPr>
          <a:xfrm>
            <a:off x="3485160" y="3566160"/>
            <a:ext cx="4104000" cy="284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1930320"/>
            <a:ext cx="95936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Базы данных «ключ-значение»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Как ключ, так и значение могут быть как простыми так и сложными структурами.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Часто используют гораздо меньше памяти для хранения одной и той же базы данных, что может привести к значительному увеличению производительности при определенных рабочих нагрузках.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Также хранение зачастую осуществляется в оперативной памяти что ускоряет работу с базой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7160" y="1930320"/>
            <a:ext cx="95936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Важно помнить: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Выбор базы зависит от данных которые будут там храниться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Нереляционные базы данных не заменяют реляционные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7160" y="1930320"/>
            <a:ext cx="959364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Система управления базами данных - совокупность программных и лингвистических средств общего или специального назначения, обеспечивающих управление созданием и использованием баз данных.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СУБД — комплекс программ, позволяющих создать базу данных  и манипулировать данными (вставлять, обновлять, удалять и выбирать). Система обеспечивает безопасность, надёжность хранения и целостность данных, а также предоставляет средства для администрирования БД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7160" y="1930320"/>
            <a:ext cx="82069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Основные функции СУБД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управление данными во внешней памяти (на дисках)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управление данными в оперативной памяти с использованием дискового кэша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журнализация изменений, резервное копирование и восстановление базы данных после сбоев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поддержка языков БД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7160" y="1930320"/>
            <a:ext cx="883224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«клиент — серверные» - основная часть базы размещается на сервере, там же, где и база данных. Человек работает с интерфейсом приложения-клиента. Клиентская часть управляет только пересылкой и получением информации от сервиса.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«встраиваемые» - СУБД тесно связана с прикладной программой и работает на том же компьютере, не требуя профессионального администрирования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77160" y="1930320"/>
            <a:ext cx="8206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Существующие СУБД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MySQL -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разработку и поддержку MySQL осуществляет корпорация Oracle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.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MySQL является решением для малых и средних приложений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8" name="Рисунок 2" descr=""/>
          <p:cNvPicPr/>
          <p:nvPr/>
        </p:nvPicPr>
        <p:blipFill>
          <a:blip r:embed="rId1"/>
          <a:stretch/>
        </p:blipFill>
        <p:spPr>
          <a:xfrm>
            <a:off x="3838320" y="4362480"/>
            <a:ext cx="225720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7160" y="1930320"/>
            <a:ext cx="82069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Существующие СУБД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PostgreSQL -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PostgreSQL создана на основе некоммерческой СУБД Postgres. Язык -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PL/pgSQL 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1" name="Рисунок 2" descr=""/>
          <p:cNvPicPr/>
          <p:nvPr/>
        </p:nvPicPr>
        <p:blipFill>
          <a:blip r:embed="rId1"/>
          <a:srcRect l="750" t="1238" r="0" b="0"/>
          <a:stretch/>
        </p:blipFill>
        <p:spPr>
          <a:xfrm>
            <a:off x="3675960" y="3718440"/>
            <a:ext cx="2618280" cy="26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7160" y="1930320"/>
            <a:ext cx="820692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Существующие СУБД 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MS SQL Server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 - разработана корпорацией 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Microsoft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. Используется для работы с базами данных размером от персональных до крупных баз данных масштаба предприятия. Язык -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Transact-SQL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4" name="Рисунок 2" descr=""/>
          <p:cNvPicPr/>
          <p:nvPr/>
        </p:nvPicPr>
        <p:blipFill>
          <a:blip r:embed="rId1"/>
          <a:srcRect l="0" t="0" r="778" b="1592"/>
          <a:stretch/>
        </p:blipFill>
        <p:spPr>
          <a:xfrm>
            <a:off x="3759120" y="4350240"/>
            <a:ext cx="2679120" cy="218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77160" y="1930320"/>
            <a:ext cx="8206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Существующие СУБД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SQLite -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компактная встраиваемая СУБД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7" name="Рисунок 2" descr=""/>
          <p:cNvPicPr/>
          <p:nvPr/>
        </p:nvPicPr>
        <p:blipFill>
          <a:blip r:embed="rId1"/>
          <a:stretch/>
        </p:blipFill>
        <p:spPr>
          <a:xfrm>
            <a:off x="2476800" y="3366000"/>
            <a:ext cx="6087600" cy="28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7160" y="1930320"/>
            <a:ext cx="82069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Существующие СУБД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Oracle Database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Клиент-серверная СУБД разработанная компанией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Oracle.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Язык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- PL/SQL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Рисунок 4" descr=""/>
          <p:cNvPicPr/>
          <p:nvPr/>
        </p:nvPicPr>
        <p:blipFill>
          <a:blip r:embed="rId1"/>
          <a:srcRect l="0" t="0" r="0" b="2411"/>
          <a:stretch/>
        </p:blipFill>
        <p:spPr>
          <a:xfrm>
            <a:off x="3675240" y="3728160"/>
            <a:ext cx="2990880" cy="29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15240" y="2244600"/>
            <a:ext cx="852840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является стандартным языком для доступа к базам данных и управления ими.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Что такое SQL?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расшифровывается как язык структурированных запросов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позволяет получать доступ к базам данных и управлять ими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стал стандартом Американского национального института стандартов (ANSI) в 1986 году и Международной организации по стандартизации (ISO) в 1987 году.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2103120"/>
            <a:ext cx="9065520" cy="41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Что может сделать SQL?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выполнять запросы к базе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извлекать данные из базы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вставлять записи в базу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обновлять записи в базе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удалять записи из базы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создавать новые базы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создавать новые таблицы в базе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создавать хранимые процедуры в базе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создавать представления в базе данных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может устанавливать разрешения для таблиц, процедур и представлений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7160" y="2194560"/>
            <a:ext cx="906552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Почему достаточно знать только SQL?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Хотя SQL является стандартом ANSI/ISO, существуют различные версии языка SQL.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Однако, чтобы соответствовать стандарту ANSI, все они поддерживают, по крайней мере, основные команды (такие как SELECT, UPDATE, DELETE, INSERT, WHERE) аналогичным образом.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7160" y="1726560"/>
            <a:ext cx="90655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Почему язык SQL легок в изучении?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Большинство запросов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максимально вписываются в логику работы с данными, только создаются с применением англоязычных фраз, например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ВЫБРАТЬ все из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название_таблицы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соответствует запросу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77160" y="2099160"/>
            <a:ext cx="80488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Структурированное представление наших фактов об окружающей действительности – это данные. А то, что позволяет эти данные структурировать, хранить и извлекать для дальнейшей обработки и есть база данных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4" name="Рисунок 2" descr=""/>
          <p:cNvPicPr/>
          <p:nvPr/>
        </p:nvPicPr>
        <p:blipFill>
          <a:blip r:embed="rId1"/>
          <a:stretch/>
        </p:blipFill>
        <p:spPr>
          <a:xfrm>
            <a:off x="1409040" y="4544640"/>
            <a:ext cx="7455960" cy="132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77160" y="1726560"/>
            <a:ext cx="1011276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существующими данными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SELECT используется для выбора данных из базы данных.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Возвращаемые данные хранятся в результирующей таблице, называемой результирующим набором.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column1, column2, ...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FROM table_name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– выбор данных из таблицы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                       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выбор всей информации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name FROM artists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                 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выбор колонки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DISTINCT(PlaylistId) from playlist_track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    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выбор уникальных записей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LIMIT 10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                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ограничение количества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LIMIT 10 OFFSET 10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пропуск количества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7160" y="1726560"/>
            <a:ext cx="9959400" cy="38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существующими данными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Конструкция WHERE используется для фильтрации записей.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Он используется для извлечения только тех записей, которые выполняют указанное условие.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column1, column2, ... FROM table_name WHERE condition;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tracks WHERE GenreId = 1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tracks WHERE GenreId = 1 AND AlbumId = 3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tracks WHERE GenreId = 1 OR MediaTypeId = 2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tracks WHERE Composer is NULL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WHERE name LIKE 'Black%'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77160" y="1726560"/>
            <a:ext cx="995940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существующими данными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Ключевое слово ORDER BY используется для сортировки результирующего набора в порядке возрастания или убывания.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Ключевое слово ORDER BY по умолчанию сортирует записи в порядке возрастания. Чтобы отсортировать записи в порядке убывания, используйте ключевое слово DESC.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column1, column2, ... FROM table_name ORDER BY column1, column2, ... ASC|DESC;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ORDER BY name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* from artists ORDER BY name DESC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77160" y="1726560"/>
            <a:ext cx="98884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CREATE TABLE используется для создания новой таблицы в базе данных.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TABLE table_name (column1 datatype, column2 datatype, column3 datatype, .... 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TABLE user_date (id INT PRIMARY KEY, value VARCHAR(10))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PRIMARY KEY однозначно идентифицирует каждую запись в таблице.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PRIMARY KEY должны содержать значения UNIQUE и не могут содержать значения NULL.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Таблица может иметь только ОДИН PRIMARY 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77160" y="1726560"/>
            <a:ext cx="955296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Указатель FOREIGN KEY используется для предотвращения действий, которые могут разрушить связи между таблицами.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KEY— это поле (или коллекция полей) в одной таблице, которое ссылается на PRIMARY KEY в другой таблице.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Таблица с внешним ключом называется дочерней таблицей, а таблица с первичным ключом называется ссылочной или родительской таблицей.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TABLE user_date(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id INTEGER PRIMARY KEY,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value VARCHAR NOT NULL,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likes INTEGER,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CONSTRAINT fk_likes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 (likes)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REFERENCES tracks(TrackId)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77160" y="1726560"/>
            <a:ext cx="9552960" cy="44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Каскадное удаление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с каскадным удалением означает, что если запись в родительской таблице удалена, то соответствующие записи в дочерней таблице будут автоматически удалены. Это называется каскадным удалением.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Внешний ключ с каскадным удалением может быть определен только в инструкции CREATE TABLE.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TABLE user_date(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id INTEGER PRIMARY KEY,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value VARCHAR NOT NULL,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likes INTEGER,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CONSTRAINT fk_likes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 (likes)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REFERENCES tracks(TrackId)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 DELETE CASCADE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77160" y="1726560"/>
            <a:ext cx="955296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удаление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с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удалением означает, что если запись в родительской таблице удалена, то соответствующие записи в дочерней таблице будут автоматически присвоено значение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Внешний ключ с каскадным удалением может быть определен только в инструкции CREATE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TABLE user_date(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id INTEGER PRIMARY KEY,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value VARCHAR NOT NULL,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likes INTEGER,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CONSTRAINT fk_likes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 (likes)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REFERENCES tracks(TrackId)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ON DELETE SET NULL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7160" y="1726560"/>
            <a:ext cx="95529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Индексы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Индекс — это метод настройки производительности, позволяющий быстрее извлекать записи. Индекс создает запись для каждого значения, которое отображается в индексированных столбцах. Каждое имя индекса должно быть уникальным в базе данных.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 INDEX index_name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ON table_name (column1, column2, ...);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INDEX ifk_user_id ON user_date (value)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INDEX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относится к так называемым ограничениям (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CONSTRAINT)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и устанавливается для данных которые требуется искать как можно чаще и чаще по конкретному значению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77160" y="1726560"/>
            <a:ext cx="892368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Ограничения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Остальные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NOT NULL - Гарантирует, что столбец не может иметь значение NULL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UNIQUE - Гарантирует, что все значения в столбце отличаются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PRIMARY KEY - Комбинация NOT NULL и UNIQUE. Уникально идентифицирует каждую строку в таблице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FOREIGN KEY - Предотвращает действия, которые могут разрушить связи между таблицами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DEFAULT - Задает значение по умолчанию для столбца, если значение не указано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INDEX - Используется для быстрого создания и извлечения данных из базы данных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77160" y="1726560"/>
            <a:ext cx="110566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INSERT INTO используется для вставки новых записей в таблицу.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INSERT INTO table_name (column1, column2, column3, ...) VALUES (value1, value2, value3, ...);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INSERT INTO table_name VALUES (value1, value2, value3, ...);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INSERT INTO user_date VALUES (1, 'some_text')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INSERT INTO user_date VALUES (2, 'some_text'), (3, 'some_text')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7160" y="2099160"/>
            <a:ext cx="86493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Классификации баз данных</a:t>
            </a:r>
            <a:endParaRPr b="0" lang="en-US" sz="2400" spc="-1" strike="noStrike"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Общепризнанных устоявшихся классификаций нет</a:t>
            </a:r>
            <a:endParaRPr b="0" lang="en-US" sz="2400" spc="-1" strike="noStrike"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Классификации неполны по определению</a:t>
            </a:r>
            <a:endParaRPr b="0" lang="en-US" sz="2400" spc="-1" strike="noStrike"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Многие хранилища являются гибридными или настраиваемыми</a:t>
            </a:r>
            <a:endParaRPr b="0" lang="en-US" sz="2400" spc="-1" strike="noStrike"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Составление классификации очень зависит от автора классификации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77160" y="1726560"/>
            <a:ext cx="1105668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UPDATE используется для изменения существующих записей в таблице.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UPDATE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table_name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SET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column1 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=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value1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column2 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=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value2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, ... WHERE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condition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UPDATE user_date SET value='some_new_text' WHERE id =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UPDATE user_date SET value='some_new_text' WHERE value = 'some_text'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не указать условие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WHERE –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будут обновлены все записи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77160" y="1726560"/>
            <a:ext cx="1105668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DELETE используется для удаления существующих записей в таблице.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DELETE FROM table_name WHERE condition;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DELETE FROM user_date WHERE id = 2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удалит запись с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id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DELETE FROM user_date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удалит все записи из таблицы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не указать условие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WHERE –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будут удалены все записи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DROP TABLE user_date;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удаление таблицы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77160" y="1726560"/>
            <a:ext cx="99392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с данными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ALTER TABLE используется для добавления, удаления или изменения столбцов в существующей таблице.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Инструкция ALTER TABLE также используется для добавления и удаления различных указателей для существующей таблицы.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ALTER TABLE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table_name</a:t>
            </a:r>
            <a:r>
              <a:rPr b="0" i="1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ADD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column_name datatype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ALTER TABLE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table_name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DROP COLUMN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column_name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ALTER TABLE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table_name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ALTER COLUMN 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column_name datatype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 в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SQLite –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запутана </a:t>
            </a:r>
            <a:r>
              <a:rPr b="0" lang="en-US" sz="18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1"/>
              </a:rPr>
              <a:t>https://www.techonthenet.com/sqlite/tables/alter_table.php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Из-за ограничений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SQLite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Язык запросов SQL и его синтаксис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СУБД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7160" y="5786640"/>
            <a:ext cx="8461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1"/>
              </a:rPr>
              <a:t>Рейтинг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9" name="Рисунок 4" descr=""/>
          <p:cNvPicPr/>
          <p:nvPr/>
        </p:nvPicPr>
        <p:blipFill>
          <a:blip r:embed="rId2"/>
          <a:stretch/>
        </p:blipFill>
        <p:spPr>
          <a:xfrm>
            <a:off x="677160" y="1512720"/>
            <a:ext cx="10270080" cy="38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77160" y="1930320"/>
            <a:ext cx="88189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основе лежат таблицы в виде столбцов и строк и отношения (связи) между ними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2" name="Рисунок 5" descr=""/>
          <p:cNvPicPr/>
          <p:nvPr/>
        </p:nvPicPr>
        <p:blipFill>
          <a:blip r:embed="rId1"/>
          <a:stretch/>
        </p:blipFill>
        <p:spPr>
          <a:xfrm>
            <a:off x="2050200" y="3541320"/>
            <a:ext cx="6579720" cy="29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77160" y="1930320"/>
            <a:ext cx="881892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Важным понятием в реляционных базах является нормализация – разбиение данных на таблицы с целью улучшения структуры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Приводит к упрощению системы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Уменьшает количество ошибок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Устраняет избыточность данных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Уменьшает размер базы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Защищает данные от случайного удаления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7160" y="1930320"/>
            <a:ext cx="881892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Нормализация очень упрощает анализ системы так как сразу становится понятно какие есть таблицы и какие существуют взаимодействия между ними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Один-к-одному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(One-to-One)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одна и та же запись в разных таблицах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7" name="Рисунок 2" descr=""/>
          <p:cNvPicPr/>
          <p:nvPr/>
        </p:nvPicPr>
        <p:blipFill>
          <a:blip r:embed="rId1"/>
          <a:stretch/>
        </p:blipFill>
        <p:spPr>
          <a:xfrm>
            <a:off x="3039120" y="5005440"/>
            <a:ext cx="4095720" cy="153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Базы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7160" y="1930320"/>
            <a:ext cx="881892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Реляционные базы данных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Многие-к-одному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(Many-to-One)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реализуется внешним ключом в таблице «многих», ссылающимся на таблицу «один»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0" name="Рисунок 4" descr=""/>
          <p:cNvPicPr/>
          <p:nvPr/>
        </p:nvPicPr>
        <p:blipFill>
          <a:blip r:embed="rId1"/>
          <a:stretch/>
        </p:blipFill>
        <p:spPr>
          <a:xfrm>
            <a:off x="2694960" y="3869280"/>
            <a:ext cx="5254920" cy="25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6063</TotalTime>
  <Application>LibreOffice/6.4.7.2$Linux_X86_64 LibreOffice_project/40$Build-2</Application>
  <Words>913</Words>
  <Paragraphs>288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2022-09-15T16:36:32Z</dcterms:created>
  <dc:creator>Daniil Tsybulnikau</dc:creator>
  <dc:description/>
  <dc:language>en-US</dc:language>
  <cp:lastModifiedBy/>
  <dcterms:modified xsi:type="dcterms:W3CDTF">2022-12-09T09:28:24Z</dcterms:modified>
  <cp:revision>489</cp:revision>
  <dc:subject/>
  <dc:title>8. ООП (Часть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