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5165C-E5E0-49C3-80B7-854F3E28B23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498685-E0C0-4742-85B9-E61E9C0155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Lack of a unified data pipeline</a:t>
          </a:r>
          <a:r>
            <a:rPr lang="en-US"/>
            <a:t>: Data from multiple sources (PostgreSQL, CSVs)</a:t>
          </a:r>
        </a:p>
      </dgm:t>
    </dgm:pt>
    <dgm:pt modelId="{3BBEECCE-0C62-4FDA-B84B-4847A01925F3}" type="parTrans" cxnId="{3711A71E-DE3B-4808-B4EC-B2A3AE2DB2E5}">
      <dgm:prSet/>
      <dgm:spPr/>
      <dgm:t>
        <a:bodyPr/>
        <a:lstStyle/>
        <a:p>
          <a:endParaRPr lang="en-US"/>
        </a:p>
      </dgm:t>
    </dgm:pt>
    <dgm:pt modelId="{B2BB9D3D-EF4F-4913-A502-5E317FF18AAC}" type="sibTrans" cxnId="{3711A71E-DE3B-4808-B4EC-B2A3AE2DB2E5}">
      <dgm:prSet/>
      <dgm:spPr/>
      <dgm:t>
        <a:bodyPr/>
        <a:lstStyle/>
        <a:p>
          <a:endParaRPr lang="en-US"/>
        </a:p>
      </dgm:t>
    </dgm:pt>
    <dgm:pt modelId="{A727E256-7932-4F26-ACF8-044A98BE7F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No centralized dashboard</a:t>
          </a:r>
          <a:r>
            <a:rPr lang="en-US"/>
            <a:t>: Business teams lack a </a:t>
          </a:r>
          <a:r>
            <a:rPr lang="en-US" b="1"/>
            <a:t>visualization tool</a:t>
          </a:r>
          <a:endParaRPr lang="en-US"/>
        </a:p>
      </dgm:t>
    </dgm:pt>
    <dgm:pt modelId="{68A56CFA-04D5-468F-9159-484AFDC0098F}" type="parTrans" cxnId="{4C712EF0-454E-4A1C-8B2B-B5A5B94FE11F}">
      <dgm:prSet/>
      <dgm:spPr/>
      <dgm:t>
        <a:bodyPr/>
        <a:lstStyle/>
        <a:p>
          <a:endParaRPr lang="en-US"/>
        </a:p>
      </dgm:t>
    </dgm:pt>
    <dgm:pt modelId="{2F85A466-A21E-4B51-86B5-E6FD8C738033}" type="sibTrans" cxnId="{4C712EF0-454E-4A1C-8B2B-B5A5B94FE11F}">
      <dgm:prSet/>
      <dgm:spPr/>
      <dgm:t>
        <a:bodyPr/>
        <a:lstStyle/>
        <a:p>
          <a:endParaRPr lang="en-US"/>
        </a:p>
      </dgm:t>
    </dgm:pt>
    <dgm:pt modelId="{11C6E3D2-42DF-48D4-9D85-9CA2BCF852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Limited insights into business performance</a:t>
          </a:r>
          <a:endParaRPr lang="en-US"/>
        </a:p>
      </dgm:t>
    </dgm:pt>
    <dgm:pt modelId="{619C1916-3ED8-4133-BDD4-34EF339BD7BC}" type="parTrans" cxnId="{E13D7381-E14F-41E4-A9A2-AC4BA83BA384}">
      <dgm:prSet/>
      <dgm:spPr/>
      <dgm:t>
        <a:bodyPr/>
        <a:lstStyle/>
        <a:p>
          <a:endParaRPr lang="en-US"/>
        </a:p>
      </dgm:t>
    </dgm:pt>
    <dgm:pt modelId="{FCEC0234-C5E0-455F-AA6C-7F0AFB9F2705}" type="sibTrans" cxnId="{E13D7381-E14F-41E4-A9A2-AC4BA83BA384}">
      <dgm:prSet/>
      <dgm:spPr/>
      <dgm:t>
        <a:bodyPr/>
        <a:lstStyle/>
        <a:p>
          <a:endParaRPr lang="en-US"/>
        </a:p>
      </dgm:t>
    </dgm:pt>
    <dgm:pt modelId="{D4FC75BB-4B5A-4E18-AD7C-233CE98BCC97}" type="pres">
      <dgm:prSet presAssocID="{EB05165C-E5E0-49C3-80B7-854F3E28B235}" presName="root" presStyleCnt="0">
        <dgm:presLayoutVars>
          <dgm:dir/>
          <dgm:resizeHandles val="exact"/>
        </dgm:presLayoutVars>
      </dgm:prSet>
      <dgm:spPr/>
    </dgm:pt>
    <dgm:pt modelId="{9065E990-AAE8-41B5-A766-6D7D490477E4}" type="pres">
      <dgm:prSet presAssocID="{D0498685-E0C0-4742-85B9-E61E9C0155A9}" presName="compNode" presStyleCnt="0"/>
      <dgm:spPr/>
    </dgm:pt>
    <dgm:pt modelId="{43FC46A4-AD8F-4D51-A554-F8BEA29A6295}" type="pres">
      <dgm:prSet presAssocID="{D0498685-E0C0-4742-85B9-E61E9C0155A9}" presName="bgRect" presStyleLbl="bgShp" presStyleIdx="0" presStyleCnt="3"/>
      <dgm:spPr/>
    </dgm:pt>
    <dgm:pt modelId="{A84DF048-A63A-43B2-B927-017B9D1F5F2F}" type="pres">
      <dgm:prSet presAssocID="{D0498685-E0C0-4742-85B9-E61E9C0155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2DD89D3B-B098-4D32-887B-3DEE7AAF12A1}" type="pres">
      <dgm:prSet presAssocID="{D0498685-E0C0-4742-85B9-E61E9C0155A9}" presName="spaceRect" presStyleCnt="0"/>
      <dgm:spPr/>
    </dgm:pt>
    <dgm:pt modelId="{21691E7E-9507-4F5A-B8DC-BE772B7FAC6D}" type="pres">
      <dgm:prSet presAssocID="{D0498685-E0C0-4742-85B9-E61E9C0155A9}" presName="parTx" presStyleLbl="revTx" presStyleIdx="0" presStyleCnt="3">
        <dgm:presLayoutVars>
          <dgm:chMax val="0"/>
          <dgm:chPref val="0"/>
        </dgm:presLayoutVars>
      </dgm:prSet>
      <dgm:spPr/>
    </dgm:pt>
    <dgm:pt modelId="{13FAE2F9-0CF4-4401-B3C1-C53195833221}" type="pres">
      <dgm:prSet presAssocID="{B2BB9D3D-EF4F-4913-A502-5E317FF18AAC}" presName="sibTrans" presStyleCnt="0"/>
      <dgm:spPr/>
    </dgm:pt>
    <dgm:pt modelId="{C90DC00E-C7CF-44EA-9A2E-E516F4341A32}" type="pres">
      <dgm:prSet presAssocID="{A727E256-7932-4F26-ACF8-044A98BE7F66}" presName="compNode" presStyleCnt="0"/>
      <dgm:spPr/>
    </dgm:pt>
    <dgm:pt modelId="{5E4F0A87-4D5D-4CDC-B682-E6F370E389B3}" type="pres">
      <dgm:prSet presAssocID="{A727E256-7932-4F26-ACF8-044A98BE7F66}" presName="bgRect" presStyleLbl="bgShp" presStyleIdx="1" presStyleCnt="3"/>
      <dgm:spPr/>
    </dgm:pt>
    <dgm:pt modelId="{6B607AE1-1FF9-4580-A8A0-706DCB8B5B1D}" type="pres">
      <dgm:prSet presAssocID="{A727E256-7932-4F26-ACF8-044A98BE7F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D1F93B56-9E72-4EE9-A754-6A9B3AF38C37}" type="pres">
      <dgm:prSet presAssocID="{A727E256-7932-4F26-ACF8-044A98BE7F66}" presName="spaceRect" presStyleCnt="0"/>
      <dgm:spPr/>
    </dgm:pt>
    <dgm:pt modelId="{694D5D18-BC54-4C8E-8DD2-F5838727D0FB}" type="pres">
      <dgm:prSet presAssocID="{A727E256-7932-4F26-ACF8-044A98BE7F66}" presName="parTx" presStyleLbl="revTx" presStyleIdx="1" presStyleCnt="3">
        <dgm:presLayoutVars>
          <dgm:chMax val="0"/>
          <dgm:chPref val="0"/>
        </dgm:presLayoutVars>
      </dgm:prSet>
      <dgm:spPr/>
    </dgm:pt>
    <dgm:pt modelId="{283B822D-7A8A-4387-8BAB-227300991240}" type="pres">
      <dgm:prSet presAssocID="{2F85A466-A21E-4B51-86B5-E6FD8C738033}" presName="sibTrans" presStyleCnt="0"/>
      <dgm:spPr/>
    </dgm:pt>
    <dgm:pt modelId="{CAB316E1-20EC-40DC-865C-DC58380B8515}" type="pres">
      <dgm:prSet presAssocID="{11C6E3D2-42DF-48D4-9D85-9CA2BCF85233}" presName="compNode" presStyleCnt="0"/>
      <dgm:spPr/>
    </dgm:pt>
    <dgm:pt modelId="{79C60A21-2D78-4EA8-AF4D-A3788141772E}" type="pres">
      <dgm:prSet presAssocID="{11C6E3D2-42DF-48D4-9D85-9CA2BCF85233}" presName="bgRect" presStyleLbl="bgShp" presStyleIdx="2" presStyleCnt="3"/>
      <dgm:spPr/>
    </dgm:pt>
    <dgm:pt modelId="{718A16F7-CC92-49E6-B13D-B9922E928D6B}" type="pres">
      <dgm:prSet presAssocID="{11C6E3D2-42DF-48D4-9D85-9CA2BCF852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2334AD2-E6DF-4C84-A3F0-DA051D6EA9E6}" type="pres">
      <dgm:prSet presAssocID="{11C6E3D2-42DF-48D4-9D85-9CA2BCF85233}" presName="spaceRect" presStyleCnt="0"/>
      <dgm:spPr/>
    </dgm:pt>
    <dgm:pt modelId="{1CF2EAFE-2DCC-4D88-991A-68DA529D5B53}" type="pres">
      <dgm:prSet presAssocID="{11C6E3D2-42DF-48D4-9D85-9CA2BCF852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11A71E-DE3B-4808-B4EC-B2A3AE2DB2E5}" srcId="{EB05165C-E5E0-49C3-80B7-854F3E28B235}" destId="{D0498685-E0C0-4742-85B9-E61E9C0155A9}" srcOrd="0" destOrd="0" parTransId="{3BBEECCE-0C62-4FDA-B84B-4847A01925F3}" sibTransId="{B2BB9D3D-EF4F-4913-A502-5E317FF18AAC}"/>
    <dgm:cxn modelId="{BDE5B021-DDAF-4E05-A67B-4DC88811EFC0}" type="presOf" srcId="{A727E256-7932-4F26-ACF8-044A98BE7F66}" destId="{694D5D18-BC54-4C8E-8DD2-F5838727D0FB}" srcOrd="0" destOrd="0" presId="urn:microsoft.com/office/officeart/2018/2/layout/IconVerticalSolidList"/>
    <dgm:cxn modelId="{C803772E-6536-4E06-AB10-6810C4CA962F}" type="presOf" srcId="{D0498685-E0C0-4742-85B9-E61E9C0155A9}" destId="{21691E7E-9507-4F5A-B8DC-BE772B7FAC6D}" srcOrd="0" destOrd="0" presId="urn:microsoft.com/office/officeart/2018/2/layout/IconVerticalSolidList"/>
    <dgm:cxn modelId="{39BC7856-C317-46CD-A5D9-FD8E012E25F9}" type="presOf" srcId="{EB05165C-E5E0-49C3-80B7-854F3E28B235}" destId="{D4FC75BB-4B5A-4E18-AD7C-233CE98BCC97}" srcOrd="0" destOrd="0" presId="urn:microsoft.com/office/officeart/2018/2/layout/IconVerticalSolidList"/>
    <dgm:cxn modelId="{E13D7381-E14F-41E4-A9A2-AC4BA83BA384}" srcId="{EB05165C-E5E0-49C3-80B7-854F3E28B235}" destId="{11C6E3D2-42DF-48D4-9D85-9CA2BCF85233}" srcOrd="2" destOrd="0" parTransId="{619C1916-3ED8-4133-BDD4-34EF339BD7BC}" sibTransId="{FCEC0234-C5E0-455F-AA6C-7F0AFB9F2705}"/>
    <dgm:cxn modelId="{17B141CD-7432-4FA9-A195-16AE0E73F183}" type="presOf" srcId="{11C6E3D2-42DF-48D4-9D85-9CA2BCF85233}" destId="{1CF2EAFE-2DCC-4D88-991A-68DA529D5B53}" srcOrd="0" destOrd="0" presId="urn:microsoft.com/office/officeart/2018/2/layout/IconVerticalSolidList"/>
    <dgm:cxn modelId="{4C712EF0-454E-4A1C-8B2B-B5A5B94FE11F}" srcId="{EB05165C-E5E0-49C3-80B7-854F3E28B235}" destId="{A727E256-7932-4F26-ACF8-044A98BE7F66}" srcOrd="1" destOrd="0" parTransId="{68A56CFA-04D5-468F-9159-484AFDC0098F}" sibTransId="{2F85A466-A21E-4B51-86B5-E6FD8C738033}"/>
    <dgm:cxn modelId="{96B4E04F-BB37-47A8-909C-CB9DEAFF9842}" type="presParOf" srcId="{D4FC75BB-4B5A-4E18-AD7C-233CE98BCC97}" destId="{9065E990-AAE8-41B5-A766-6D7D490477E4}" srcOrd="0" destOrd="0" presId="urn:microsoft.com/office/officeart/2018/2/layout/IconVerticalSolidList"/>
    <dgm:cxn modelId="{557BD4A4-7531-483C-A63C-0C53DDF5498B}" type="presParOf" srcId="{9065E990-AAE8-41B5-A766-6D7D490477E4}" destId="{43FC46A4-AD8F-4D51-A554-F8BEA29A6295}" srcOrd="0" destOrd="0" presId="urn:microsoft.com/office/officeart/2018/2/layout/IconVerticalSolidList"/>
    <dgm:cxn modelId="{E74A6911-C13E-4FA0-B213-AAA2C75C8C85}" type="presParOf" srcId="{9065E990-AAE8-41B5-A766-6D7D490477E4}" destId="{A84DF048-A63A-43B2-B927-017B9D1F5F2F}" srcOrd="1" destOrd="0" presId="urn:microsoft.com/office/officeart/2018/2/layout/IconVerticalSolidList"/>
    <dgm:cxn modelId="{5A79FC66-AECA-4FE6-9891-92022A380A02}" type="presParOf" srcId="{9065E990-AAE8-41B5-A766-6D7D490477E4}" destId="{2DD89D3B-B098-4D32-887B-3DEE7AAF12A1}" srcOrd="2" destOrd="0" presId="urn:microsoft.com/office/officeart/2018/2/layout/IconVerticalSolidList"/>
    <dgm:cxn modelId="{CD5F7C62-4EA9-45E3-AA8E-C4CF4D349D38}" type="presParOf" srcId="{9065E990-AAE8-41B5-A766-6D7D490477E4}" destId="{21691E7E-9507-4F5A-B8DC-BE772B7FAC6D}" srcOrd="3" destOrd="0" presId="urn:microsoft.com/office/officeart/2018/2/layout/IconVerticalSolidList"/>
    <dgm:cxn modelId="{16314FA7-A42D-4D9D-A0C0-EF524E3C7654}" type="presParOf" srcId="{D4FC75BB-4B5A-4E18-AD7C-233CE98BCC97}" destId="{13FAE2F9-0CF4-4401-B3C1-C53195833221}" srcOrd="1" destOrd="0" presId="urn:microsoft.com/office/officeart/2018/2/layout/IconVerticalSolidList"/>
    <dgm:cxn modelId="{17E3F87D-6344-4907-95C8-032A6DB1887D}" type="presParOf" srcId="{D4FC75BB-4B5A-4E18-AD7C-233CE98BCC97}" destId="{C90DC00E-C7CF-44EA-9A2E-E516F4341A32}" srcOrd="2" destOrd="0" presId="urn:microsoft.com/office/officeart/2018/2/layout/IconVerticalSolidList"/>
    <dgm:cxn modelId="{CE02A92D-A9EE-4DFD-982A-75F7A8644D9C}" type="presParOf" srcId="{C90DC00E-C7CF-44EA-9A2E-E516F4341A32}" destId="{5E4F0A87-4D5D-4CDC-B682-E6F370E389B3}" srcOrd="0" destOrd="0" presId="urn:microsoft.com/office/officeart/2018/2/layout/IconVerticalSolidList"/>
    <dgm:cxn modelId="{8BB30DFD-4E1E-455E-84FD-22577AC326FB}" type="presParOf" srcId="{C90DC00E-C7CF-44EA-9A2E-E516F4341A32}" destId="{6B607AE1-1FF9-4580-A8A0-706DCB8B5B1D}" srcOrd="1" destOrd="0" presId="urn:microsoft.com/office/officeart/2018/2/layout/IconVerticalSolidList"/>
    <dgm:cxn modelId="{2074E85C-3E35-4D20-882D-23AC1283222F}" type="presParOf" srcId="{C90DC00E-C7CF-44EA-9A2E-E516F4341A32}" destId="{D1F93B56-9E72-4EE9-A754-6A9B3AF38C37}" srcOrd="2" destOrd="0" presId="urn:microsoft.com/office/officeart/2018/2/layout/IconVerticalSolidList"/>
    <dgm:cxn modelId="{01337E89-46BB-44C2-ACC3-C42F2E614FCB}" type="presParOf" srcId="{C90DC00E-C7CF-44EA-9A2E-E516F4341A32}" destId="{694D5D18-BC54-4C8E-8DD2-F5838727D0FB}" srcOrd="3" destOrd="0" presId="urn:microsoft.com/office/officeart/2018/2/layout/IconVerticalSolidList"/>
    <dgm:cxn modelId="{2FF98DE3-6FA3-4170-AFBD-A1FEBDF0D5CF}" type="presParOf" srcId="{D4FC75BB-4B5A-4E18-AD7C-233CE98BCC97}" destId="{283B822D-7A8A-4387-8BAB-227300991240}" srcOrd="3" destOrd="0" presId="urn:microsoft.com/office/officeart/2018/2/layout/IconVerticalSolidList"/>
    <dgm:cxn modelId="{A74C52CA-686E-4CF5-AD5E-551573209CD7}" type="presParOf" srcId="{D4FC75BB-4B5A-4E18-AD7C-233CE98BCC97}" destId="{CAB316E1-20EC-40DC-865C-DC58380B8515}" srcOrd="4" destOrd="0" presId="urn:microsoft.com/office/officeart/2018/2/layout/IconVerticalSolidList"/>
    <dgm:cxn modelId="{E7DDF2D5-3918-4811-8A8B-A5B012961B00}" type="presParOf" srcId="{CAB316E1-20EC-40DC-865C-DC58380B8515}" destId="{79C60A21-2D78-4EA8-AF4D-A3788141772E}" srcOrd="0" destOrd="0" presId="urn:microsoft.com/office/officeart/2018/2/layout/IconVerticalSolidList"/>
    <dgm:cxn modelId="{1C87A5A8-742D-4CC2-BC55-457125216A92}" type="presParOf" srcId="{CAB316E1-20EC-40DC-865C-DC58380B8515}" destId="{718A16F7-CC92-49E6-B13D-B9922E928D6B}" srcOrd="1" destOrd="0" presId="urn:microsoft.com/office/officeart/2018/2/layout/IconVerticalSolidList"/>
    <dgm:cxn modelId="{EC2155B1-0C35-409E-BAC2-0DADEA8E626D}" type="presParOf" srcId="{CAB316E1-20EC-40DC-865C-DC58380B8515}" destId="{42334AD2-E6DF-4C84-A3F0-DA051D6EA9E6}" srcOrd="2" destOrd="0" presId="urn:microsoft.com/office/officeart/2018/2/layout/IconVerticalSolidList"/>
    <dgm:cxn modelId="{FF4F7757-E376-4C0C-902B-FA8E5547F0A0}" type="presParOf" srcId="{CAB316E1-20EC-40DC-865C-DC58380B8515}" destId="{1CF2EAFE-2DCC-4D88-991A-68DA529D5B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C46A4-AD8F-4D51-A554-F8BEA29A6295}">
      <dsp:nvSpPr>
        <dsp:cNvPr id="0" name=""/>
        <dsp:cNvSpPr/>
      </dsp:nvSpPr>
      <dsp:spPr>
        <a:xfrm>
          <a:off x="0" y="491"/>
          <a:ext cx="10995660" cy="11508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DF048-A63A-43B2-B927-017B9D1F5F2F}">
      <dsp:nvSpPr>
        <dsp:cNvPr id="0" name=""/>
        <dsp:cNvSpPr/>
      </dsp:nvSpPr>
      <dsp:spPr>
        <a:xfrm>
          <a:off x="348142" y="259440"/>
          <a:ext cx="632985" cy="6329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91E7E-9507-4F5A-B8DC-BE772B7FAC6D}">
      <dsp:nvSpPr>
        <dsp:cNvPr id="0" name=""/>
        <dsp:cNvSpPr/>
      </dsp:nvSpPr>
      <dsp:spPr>
        <a:xfrm>
          <a:off x="1329269" y="491"/>
          <a:ext cx="9666390" cy="115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802" tIns="121802" rIns="121802" bIns="1218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Lack of a unified data pipeline</a:t>
          </a:r>
          <a:r>
            <a:rPr lang="en-US" sz="2500" kern="1200"/>
            <a:t>: Data from multiple sources (PostgreSQL, CSVs)</a:t>
          </a:r>
        </a:p>
      </dsp:txBody>
      <dsp:txXfrm>
        <a:off x="1329269" y="491"/>
        <a:ext cx="9666390" cy="1150882"/>
      </dsp:txXfrm>
    </dsp:sp>
    <dsp:sp modelId="{5E4F0A87-4D5D-4CDC-B682-E6F370E389B3}">
      <dsp:nvSpPr>
        <dsp:cNvPr id="0" name=""/>
        <dsp:cNvSpPr/>
      </dsp:nvSpPr>
      <dsp:spPr>
        <a:xfrm>
          <a:off x="0" y="1439095"/>
          <a:ext cx="10995660" cy="11508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07AE1-1FF9-4580-A8A0-706DCB8B5B1D}">
      <dsp:nvSpPr>
        <dsp:cNvPr id="0" name=""/>
        <dsp:cNvSpPr/>
      </dsp:nvSpPr>
      <dsp:spPr>
        <a:xfrm>
          <a:off x="348142" y="1698044"/>
          <a:ext cx="632985" cy="6329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D5D18-BC54-4C8E-8DD2-F5838727D0FB}">
      <dsp:nvSpPr>
        <dsp:cNvPr id="0" name=""/>
        <dsp:cNvSpPr/>
      </dsp:nvSpPr>
      <dsp:spPr>
        <a:xfrm>
          <a:off x="1329269" y="1439095"/>
          <a:ext cx="9666390" cy="115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802" tIns="121802" rIns="121802" bIns="1218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No centralized dashboard</a:t>
          </a:r>
          <a:r>
            <a:rPr lang="en-US" sz="2500" kern="1200"/>
            <a:t>: Business teams lack a </a:t>
          </a:r>
          <a:r>
            <a:rPr lang="en-US" sz="2500" b="1" kern="1200"/>
            <a:t>visualization tool</a:t>
          </a:r>
          <a:endParaRPr lang="en-US" sz="2500" kern="1200"/>
        </a:p>
      </dsp:txBody>
      <dsp:txXfrm>
        <a:off x="1329269" y="1439095"/>
        <a:ext cx="9666390" cy="1150882"/>
      </dsp:txXfrm>
    </dsp:sp>
    <dsp:sp modelId="{79C60A21-2D78-4EA8-AF4D-A3788141772E}">
      <dsp:nvSpPr>
        <dsp:cNvPr id="0" name=""/>
        <dsp:cNvSpPr/>
      </dsp:nvSpPr>
      <dsp:spPr>
        <a:xfrm>
          <a:off x="0" y="2877699"/>
          <a:ext cx="10995660" cy="11508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A16F7-CC92-49E6-B13D-B9922E928D6B}">
      <dsp:nvSpPr>
        <dsp:cNvPr id="0" name=""/>
        <dsp:cNvSpPr/>
      </dsp:nvSpPr>
      <dsp:spPr>
        <a:xfrm>
          <a:off x="348142" y="3136647"/>
          <a:ext cx="632985" cy="6329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2EAFE-2DCC-4D88-991A-68DA529D5B53}">
      <dsp:nvSpPr>
        <dsp:cNvPr id="0" name=""/>
        <dsp:cNvSpPr/>
      </dsp:nvSpPr>
      <dsp:spPr>
        <a:xfrm>
          <a:off x="1329269" y="2877699"/>
          <a:ext cx="9666390" cy="1150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802" tIns="121802" rIns="121802" bIns="1218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Limited insights into business performance</a:t>
          </a:r>
          <a:endParaRPr lang="en-US" sz="2500" kern="1200"/>
        </a:p>
      </dsp:txBody>
      <dsp:txXfrm>
        <a:off x="1329269" y="2877699"/>
        <a:ext cx="9666390" cy="1150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9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9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8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6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4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8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9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2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4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64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52.87.208.213:3000/dashboard/35-ticketing-overview?channel=&amp;data_source=&amp;date_range=2019-01-01~2020-12-31&amp;event_type=&amp;reseller=&amp;seller_type=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7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Picture 2">
            <a:extLst>
              <a:ext uri="{FF2B5EF4-FFF2-40B4-BE49-F238E27FC236}">
                <a16:creationId xmlns:a16="http://schemas.microsoft.com/office/drawing/2014/main" id="{A8BE663B-63B5-2164-4841-B59E658CDD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877" b="1212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30" name="Rectangle 9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5614EB-8A5D-3B32-BB1B-4007D8960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3928770"/>
            <a:ext cx="5127674" cy="2129129"/>
          </a:xfrm>
        </p:spPr>
        <p:txBody>
          <a:bodyPr anchor="b">
            <a:normAutofit/>
          </a:bodyPr>
          <a:lstStyle/>
          <a:p>
            <a:r>
              <a:rPr lang="pt-BR" sz="5400">
                <a:solidFill>
                  <a:srgbClr val="FFFFFF"/>
                </a:solidFill>
              </a:rPr>
              <a:t>Ticketing Data Pipeline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24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80700-B16D-B6B8-222A-66EB5A0F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</a:t>
            </a:r>
            <a:r>
              <a:rPr lang="pt-BR" dirty="0" err="1"/>
              <a:t>Problem</a:t>
            </a:r>
            <a:endParaRPr lang="en-US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6019B88-85BC-6FA9-D0E0-69F096238B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8641" y="2028826"/>
          <a:ext cx="10995660" cy="4029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932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8B5574CB-8151-4554-B056-B76C1AA8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487AAD-F95F-C194-1841-B068C787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13957"/>
            <a:ext cx="4716087" cy="5622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AWS Data Architecture</a:t>
            </a: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6D3D073F-E673-426A-939F-C2C2C2ACE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C964FB9E-C8DC-4390-36A5-1B87821F0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36" y="1560087"/>
            <a:ext cx="10367528" cy="4483956"/>
          </a:xfrm>
          <a:prstGeom prst="rect">
            <a:avLst/>
          </a:prstGeom>
        </p:spPr>
      </p:pic>
      <p:cxnSp>
        <p:nvCxnSpPr>
          <p:cNvPr id="26" name="Straight Connector 19">
            <a:extLst>
              <a:ext uri="{FF2B5EF4-FFF2-40B4-BE49-F238E27FC236}">
                <a16:creationId xmlns:a16="http://schemas.microsoft.com/office/drawing/2014/main" id="{91944536-E957-40BF-93E4-DAA5CA273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C3A824A-4CB1-085B-5C9C-42456620E9D0}"/>
              </a:ext>
            </a:extLst>
          </p:cNvPr>
          <p:cNvSpPr txBox="1"/>
          <p:nvPr/>
        </p:nvSpPr>
        <p:spPr>
          <a:xfrm>
            <a:off x="5781964" y="5674711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Monthly Cost: $80</a:t>
            </a:r>
          </a:p>
        </p:txBody>
      </p:sp>
    </p:spTree>
    <p:extLst>
      <p:ext uri="{BB962C8B-B14F-4D97-AF65-F5344CB8AC3E}">
        <p14:creationId xmlns:p14="http://schemas.microsoft.com/office/powerpoint/2010/main" val="24038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011A86-DB53-41C7-94D9-9B8BF9DF1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258B9E-C015-412F-9B81-E40D361E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inha inicial de uma pista de corrida">
            <a:extLst>
              <a:ext uri="{FF2B5EF4-FFF2-40B4-BE49-F238E27FC236}">
                <a16:creationId xmlns:a16="http://schemas.microsoft.com/office/drawing/2014/main" id="{2BE147A4-0E6A-5659-1506-9C6160CA98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010" b="720"/>
          <a:stretch/>
        </p:blipFill>
        <p:spPr>
          <a:xfrm>
            <a:off x="-1" y="1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912650-70FC-34E1-B685-2160BBF2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804105" cy="182879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Final Result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4332FE-82B3-4EC0-8568-D87631440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7700" y="677785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672260-26ED-6FE3-2041-6A49A2C10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895600"/>
            <a:ext cx="689033" cy="37406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  <a:hlinkClick r:id="rId3"/>
              </a:rPr>
              <a:t>Link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5E59FA-8FDE-43F6-BEAF-F8D715BA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7633"/>
            <a:ext cx="1090506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50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ribuneVTI">
  <a:themeElements>
    <a:clrScheme name="AnalogousFromLightSeedRightStep">
      <a:dk1>
        <a:srgbClr val="000000"/>
      </a:dk1>
      <a:lt1>
        <a:srgbClr val="FFFFFF"/>
      </a:lt1>
      <a:dk2>
        <a:srgbClr val="412426"/>
      </a:dk2>
      <a:lt2>
        <a:srgbClr val="E2E8E8"/>
      </a:lt2>
      <a:accent1>
        <a:srgbClr val="EC7179"/>
      </a:accent1>
      <a:accent2>
        <a:srgbClr val="E88651"/>
      </a:accent2>
      <a:accent3>
        <a:srgbClr val="BFA13E"/>
      </a:accent3>
      <a:accent4>
        <a:srgbClr val="98AD3C"/>
      </a:accent4>
      <a:accent5>
        <a:srgbClr val="71B444"/>
      </a:accent5>
      <a:accent6>
        <a:srgbClr val="34BD36"/>
      </a:accent6>
      <a:hlink>
        <a:srgbClr val="568E8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Amasis MT Pro Medium</vt:lpstr>
      <vt:lpstr>Arial</vt:lpstr>
      <vt:lpstr>Univers Light</vt:lpstr>
      <vt:lpstr>TribuneVTI</vt:lpstr>
      <vt:lpstr>Ticketing Data Pipeline</vt:lpstr>
      <vt:lpstr>The Problem</vt:lpstr>
      <vt:lpstr>AWS Data Architecture</vt:lpstr>
      <vt:lpstr>Final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Maxuel Reis</dc:creator>
  <cp:lastModifiedBy>Maxuel Reis</cp:lastModifiedBy>
  <cp:revision>3</cp:revision>
  <dcterms:created xsi:type="dcterms:W3CDTF">2025-02-02T20:01:24Z</dcterms:created>
  <dcterms:modified xsi:type="dcterms:W3CDTF">2025-02-03T14:12:26Z</dcterms:modified>
</cp:coreProperties>
</file>