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7" r:id="rId5"/>
    <p:sldId id="258" r:id="rId6"/>
    <p:sldId id="268" r:id="rId7"/>
    <p:sldId id="261" r:id="rId8"/>
    <p:sldId id="265" r:id="rId9"/>
    <p:sldId id="271" r:id="rId10"/>
    <p:sldId id="270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44651-43D2-5447-9029-97730B0FF106}" v="11" dt="2025-03-17T20:11:32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58"/>
  </p:normalViewPr>
  <p:slideViewPr>
    <p:cSldViewPr snapToGrid="0">
      <p:cViewPr varScale="1">
        <p:scale>
          <a:sx n="120" d="100"/>
          <a:sy n="120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F80E1-E986-EE44-93FC-66EDFD35955C}" type="datetimeFigureOut">
              <a:rPr lang="de-DE" smtClean="0"/>
              <a:t>11.05.25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9F064-6B10-7C4A-BD11-4C1ED61EA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32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F064-6B10-7C4A-BD11-4C1ED61EA7D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47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!Übergabe bei </a:t>
            </a:r>
            <a:r>
              <a:rPr lang="de-DE" dirty="0" err="1"/>
              <a:t>FnMut</a:t>
            </a:r>
            <a:r>
              <a:rPr lang="de-DE" dirty="0"/>
              <a:t> nur &amp;T -&gt; ursprüngliche Datenstruktur soll nicht verändert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F064-6B10-7C4A-BD11-4C1ED61EA7D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5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F6C8E-1B0C-D794-62AD-23E60501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14C19A-F089-FF14-0BEC-66CDBE381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CFF34-78D2-0CB7-3F1E-EB154694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6CD8-9337-4A46-A544-23905AF57802}" type="datetime1">
              <a:rPr lang="de-DE" smtClean="0"/>
              <a:t>11.05.25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62BD5-5FB3-9BB3-30F3-1F1744E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CCE26-518C-7DB3-2D50-61C3197E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62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19A90-10EA-703B-E968-27F263D3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74419-C64E-3E85-2AF6-7B72952F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832404-C113-BF3D-60E5-E93CB315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86CB-5A95-804C-AD9B-093C2A835DC4}" type="datetime1">
              <a:rPr lang="de-DE" smtClean="0"/>
              <a:t>11.05.25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FEB98-4B66-DCE2-7280-AA09CCD7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378DE-0E6E-7CF4-91C4-9082BBB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4E6434-BDBB-9D93-1F94-D36C92FA4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BDE1F2-6676-BEF9-5A77-4C1CC9C27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FEB73-895F-CE82-8D08-6AF9C87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A2A6-EDD5-9242-9FB5-ED31240B082E}" type="datetime1">
              <a:rPr lang="de-DE" smtClean="0"/>
              <a:t>11.05.25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6C7C0-2C82-FBA4-A2C6-4E4086AD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8A49B-24E3-5E26-F53F-3073DEA9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6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052A-5ED9-AE41-6BE3-26768B25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A0EF3-6B6D-63FA-A335-D5249473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5B3F8-F4EE-BE69-6A53-9A90503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FCF1-2A11-6B42-A5B2-1ECA860942FF}" type="datetime1">
              <a:rPr lang="de-DE" smtClean="0"/>
              <a:t>11.05.25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018-20FB-5235-FDEF-BA0EA731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D7405-AA83-D2EB-81F2-D638834D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2FCAC-9B5B-AD5F-067F-9F6A31C9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A66783-8D9A-EBAA-D485-5F4295EE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22B332-4B93-423C-5047-E1C702D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A875-1462-EF40-8083-1783A52DEECB}" type="datetime1">
              <a:rPr lang="de-DE" smtClean="0"/>
              <a:t>11.05.25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A60FFE-F15A-E78D-BF89-49FAD1F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9F5B96-BAFC-36F2-7F3C-50E0A5FB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19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DAB30-9C66-05C1-FD63-673BDF3B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24E57-347F-1EA3-6F07-297A55044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0066D8-8F8D-514D-21D2-579BA248F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07DA3-FA5E-9F35-BEB3-883CC31A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9EE6-89F7-4D45-8C12-16C1A213D500}" type="datetime1">
              <a:rPr lang="de-DE" smtClean="0"/>
              <a:t>11.05.25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02E9D3-691B-A45E-C1E0-3DBD6E24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231661-371C-8E56-9742-9DE25A98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6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35EF3-6341-E6EA-B343-6560E2DF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5F011C-64C3-6E08-6E43-77C6277A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50D6B2-27B9-5211-C70A-0255F288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C08A87-ECE4-2602-00D1-A2BB3C8BC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63D3C2-DF22-1CA7-C0F6-C05F0B1B9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078BCD-9822-5302-0749-1445C7DD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2FC-A8DA-1A4B-A0F1-184D6854B60E}" type="datetime1">
              <a:rPr lang="de-DE" smtClean="0"/>
              <a:t>11.05.25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D46E0B-ECE1-F07B-1871-30BFBF69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1CB26A-D917-FCA8-85BF-F1382C5A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3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4CE53-74A4-B6C4-8FBF-4D0E7D79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23A6CB-CE75-286B-31E4-9DAA8FB3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3252-FC03-E64F-A47E-B4BC3AAFAE89}" type="datetime1">
              <a:rPr lang="de-DE" smtClean="0"/>
              <a:t>11.05.25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13EBF0-143A-D2F6-CE81-4556D8C1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9A5FD8-3F94-36FE-94D8-395427D5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96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4D85C-66A8-60FE-726D-3DD91707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2696-94FF-154A-ADE1-C0B1F8458449}" type="datetime1">
              <a:rPr lang="de-DE" smtClean="0"/>
              <a:t>11.05.25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089640-B9B0-E783-2DB3-199E6495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01845C-864D-56FB-798D-C86C4D63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4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F8BA0-562C-1EC5-9F69-FDADF01C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35C0A0-8F98-1A69-F358-3284E0DF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520C7D-4B1C-8480-66EF-22BD498AA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81596-1889-9F6D-D96E-FAF043A7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8E06-703B-BB43-800A-196916F37BB3}" type="datetime1">
              <a:rPr lang="de-DE" smtClean="0"/>
              <a:t>11.05.25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6DE2E9-C7D7-88D8-5DCD-B53CEBA7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F64123-9B5E-E692-8B1E-FD687A5C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6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13021-52EB-A9BA-3D5F-26CE0C6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7C6D29-1878-0009-06D6-AE742116C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8C5D5-FC13-3D1D-7228-1D5625255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08ECE-5D8C-3C43-5163-33B4EE4E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4291-1EC2-474D-8778-7D5B08D9E28C}" type="datetime1">
              <a:rPr lang="de-DE" smtClean="0"/>
              <a:t>11.05.25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63E6A-E9CB-B59C-0C0E-4A54051C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4524FE-2E34-0C76-2D20-A609A358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488EB2-602B-AC5E-2AFE-8ACEC3A4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3C76D-C9E6-D432-F077-3E124C455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7CBC7-8EF6-3F13-BEB6-A7E1A474D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730C7-7563-D14E-878D-9F4B77AC8496}" type="datetime1">
              <a:rPr lang="de-DE" smtClean="0"/>
              <a:t>11.05.25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75785-268C-6142-3458-73466CBF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F344B-C13B-CFCE-B67E-2F6FB673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37AD2-3E82-F547-B85D-3A9BED0F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13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rust-lang_v1.25/arch/amd64_ubuntu1404/share/doc/rust/html/book/first-edition/closures.html" TargetMode="External"/><Relationship Id="rId2" Type="http://schemas.openxmlformats.org/officeDocument/2006/relationships/hyperlink" Target="https://doc.rust-lang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mit.edu/rust-lang_v1.25/arch/amd64_ubuntu1404/share/doc/rust/html/book/second-edition/ch15-01-box.html" TargetMode="External"/><Relationship Id="rId5" Type="http://schemas.openxmlformats.org/officeDocument/2006/relationships/hyperlink" Target="https://doc.rust-lang.org/book/ch13-00-functional-features.html" TargetMode="External"/><Relationship Id="rId4" Type="http://schemas.openxmlformats.org/officeDocument/2006/relationships/hyperlink" Target="https://doc.rust-lang.org/rust-by-examp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A1F6F-4E6F-3401-EB1E-F2343157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536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Funktionale Programmierung in Rust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40F18DA6-7415-C864-724B-50E298894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93" y="154187"/>
            <a:ext cx="3274813" cy="32748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8F9D05-FB2C-BC9E-43C0-FC02BFE3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59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72F98-3AB7-3AA0-5B2F-1A959A52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Nachtrag: Box&lt;T&gt;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16041-DD30-73FC-A3D9-BBDB31CB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Größe von Typen muss zur </a:t>
            </a:r>
            <a:r>
              <a:rPr lang="de-DE" dirty="0" err="1"/>
              <a:t>Compile</a:t>
            </a:r>
            <a:r>
              <a:rPr lang="de-DE" dirty="0"/>
              <a:t>-Zeit bekannt sein</a:t>
            </a:r>
          </a:p>
          <a:p>
            <a:r>
              <a:rPr lang="de-DE" dirty="0"/>
              <a:t>Next enthält eine neue Node</a:t>
            </a:r>
          </a:p>
          <a:p>
            <a:r>
              <a:rPr lang="de-DE" dirty="0"/>
              <a:t>Box&lt;T&gt; als Pointer für Heap allokierte Node</a:t>
            </a:r>
          </a:p>
          <a:p>
            <a:r>
              <a:rPr lang="de-DE" dirty="0"/>
              <a:t>Box&lt;T&gt; besitzt vordefinierte Größe</a:t>
            </a:r>
          </a:p>
          <a:p>
            <a:r>
              <a:rPr lang="de-DE" dirty="0"/>
              <a:t>Größe kann nicht unendlich groß werden</a:t>
            </a:r>
          </a:p>
          <a:p>
            <a:r>
              <a:rPr lang="de-DE" dirty="0"/>
              <a:t>Ermöglicht Implementierung von rekursiven Strukturen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398CF-22DA-FE88-8398-7A16E864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6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CE3AC-3807-1D81-6ADE-80536B3A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0BFD5-DD2E-A5EE-D814-A3B25069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https://doc.rust-lang.org/book/</a:t>
            </a:r>
            <a:endParaRPr lang="de-DE" dirty="0">
              <a:hlinkClick r:id="rId3"/>
            </a:endParaRPr>
          </a:p>
          <a:p>
            <a:r>
              <a:rPr lang="de-DE" dirty="0">
                <a:hlinkClick r:id="rId3"/>
              </a:rPr>
              <a:t>https://web.mit.edu/rust-lang_v1.25/arch/amd64_ubuntu1404/share/doc/rust/html/book/first-edition/closures.html</a:t>
            </a:r>
            <a:endParaRPr lang="de-DE" dirty="0"/>
          </a:p>
          <a:p>
            <a:r>
              <a:rPr lang="de-DE" dirty="0">
                <a:hlinkClick r:id="rId4"/>
              </a:rPr>
              <a:t>https://doc.rust-lang.org/rust-by-example/</a:t>
            </a:r>
            <a:endParaRPr lang="de-DE" dirty="0"/>
          </a:p>
          <a:p>
            <a:r>
              <a:rPr lang="de-DE" dirty="0">
                <a:hlinkClick r:id="rId5"/>
              </a:rPr>
              <a:t>https://doc.rust-lang.org/book/ch13-00-functional-features.html</a:t>
            </a:r>
            <a:endParaRPr lang="de-DE" dirty="0"/>
          </a:p>
          <a:p>
            <a:r>
              <a:rPr lang="de-DE" dirty="0">
                <a:hlinkClick r:id="rId6"/>
              </a:rPr>
              <a:t>https://web.mit.edu/rust-lang_v1.25/arch/amd64_ubuntu1404/share/doc/rust/html/book/second-edition/ch15-01-box.html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DDAA1C-0016-89E4-992D-DD6194EF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06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2ADBE-5F4C-BE7C-98A9-4E7AE7F9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9913E9-FA3F-0FF9-0084-09F60794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Wiederholung Ownership und </a:t>
            </a:r>
            <a:r>
              <a:rPr lang="de-DE" dirty="0" err="1"/>
              <a:t>Borrowing</a:t>
            </a:r>
            <a:endParaRPr lang="de-DE" dirty="0"/>
          </a:p>
          <a:p>
            <a:r>
              <a:rPr lang="de-DE" dirty="0" err="1"/>
              <a:t>Scoping</a:t>
            </a:r>
            <a:endParaRPr lang="de-DE" dirty="0"/>
          </a:p>
          <a:p>
            <a:r>
              <a:rPr lang="de-DE" dirty="0" err="1"/>
              <a:t>Closures</a:t>
            </a:r>
            <a:endParaRPr lang="de-DE" dirty="0"/>
          </a:p>
          <a:p>
            <a:r>
              <a:rPr lang="de-DE" dirty="0" err="1"/>
              <a:t>Eager</a:t>
            </a:r>
            <a:r>
              <a:rPr lang="de-DE" dirty="0"/>
              <a:t> und </a:t>
            </a:r>
            <a:r>
              <a:rPr lang="de-DE" dirty="0" err="1"/>
              <a:t>Lazy</a:t>
            </a:r>
            <a:r>
              <a:rPr lang="de-DE" dirty="0"/>
              <a:t> Evaluation</a:t>
            </a:r>
          </a:p>
          <a:p>
            <a:r>
              <a:rPr lang="de-DE" dirty="0"/>
              <a:t>Lifetimes</a:t>
            </a:r>
          </a:p>
          <a:p>
            <a:r>
              <a:rPr lang="de-DE" dirty="0"/>
              <a:t>Code</a:t>
            </a:r>
          </a:p>
          <a:p>
            <a:r>
              <a:rPr lang="de-DE" dirty="0"/>
              <a:t>Tests</a:t>
            </a:r>
          </a:p>
          <a:p>
            <a:r>
              <a:rPr lang="de-DE" dirty="0"/>
              <a:t>Nachtrag zu Box&lt;T&gt;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DF91476B-A7D8-E475-3499-69B5B6E1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48A073-7C6B-6624-1BF9-1F838F37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1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298C-31A6-7A55-81BA-0422FB01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Ownership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29A5B2A-E4B4-0D0E-80FA-C4256750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882" y="2095590"/>
            <a:ext cx="5621790" cy="374786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0552FF7-C6E8-A5E9-3E43-D8488006BC33}"/>
              </a:ext>
            </a:extLst>
          </p:cNvPr>
          <p:cNvSpPr txBox="1"/>
          <p:nvPr/>
        </p:nvSpPr>
        <p:spPr>
          <a:xfrm>
            <a:off x="679269" y="2177143"/>
            <a:ext cx="5059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Open Sans" panose="020B0606030504020204" pitchFamily="34" charset="0"/>
              </a:rPr>
              <a:t>Jeder Wert in Rust hat einen </a:t>
            </a:r>
            <a:r>
              <a:rPr lang="de-DE" dirty="0">
                <a:latin typeface="Open Sans" panose="020B0606030504020204" pitchFamily="34" charset="0"/>
              </a:rPr>
              <a:t>Eigentümer </a:t>
            </a:r>
            <a:r>
              <a:rPr lang="de-DE" b="0" i="0" dirty="0">
                <a:effectLst/>
                <a:latin typeface="Open Sans" panose="020B0606030504020204" pitchFamily="34" charset="0"/>
              </a:rPr>
              <a:t>(</a:t>
            </a:r>
            <a:r>
              <a:rPr lang="de-DE" b="0" i="0" dirty="0" err="1">
                <a:effectLst/>
                <a:latin typeface="Open Sans" panose="020B0606030504020204" pitchFamily="34" charset="0"/>
              </a:rPr>
              <a:t>owner</a:t>
            </a:r>
            <a:r>
              <a:rPr lang="de-DE" b="0" i="0" dirty="0">
                <a:effectLst/>
                <a:latin typeface="Open Sans" panose="020B0606030504020204" pitchFamily="34" charset="0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Open Sans" panose="020B0606030504020204" pitchFamily="34" charset="0"/>
              </a:rPr>
              <a:t>Es kann immer nur einen Eigentümer zur gleichen Zeit geben.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Open Sans" panose="020B0606030504020204" pitchFamily="34" charset="0"/>
              </a:rPr>
              <a:t>Wenn der Eigentümer den Gültigkeitsbereich verlässt, wird der Wert aufgeräumt.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Open Sans" panose="020B0606030504020204" pitchFamily="34" charset="0"/>
              </a:rPr>
              <a:t>Speichersicherheit ohne </a:t>
            </a:r>
            <a:r>
              <a:rPr lang="de-DE" dirty="0" err="1">
                <a:latin typeface="Open Sans" panose="020B0606030504020204" pitchFamily="34" charset="0"/>
              </a:rPr>
              <a:t>Garbage</a:t>
            </a:r>
            <a:r>
              <a:rPr lang="de-DE" dirty="0">
                <a:latin typeface="Open Sans" panose="020B0606030504020204" pitchFamily="34" charset="0"/>
              </a:rPr>
              <a:t> </a:t>
            </a:r>
            <a:r>
              <a:rPr lang="de-DE" dirty="0" err="1">
                <a:latin typeface="Open Sans" panose="020B0606030504020204" pitchFamily="34" charset="0"/>
              </a:rPr>
              <a:t>Collector</a:t>
            </a:r>
            <a:endParaRPr lang="de-DE" b="0" i="0" dirty="0">
              <a:effectLst/>
              <a:latin typeface="Open Sans" panose="020B0606030504020204" pitchFamily="34" charset="0"/>
            </a:endParaRPr>
          </a:p>
          <a:p>
            <a:endParaRPr lang="de-DE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D0D1DC70-05C1-A685-86B1-34421A6B2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B99853-14F1-9485-F99F-C569701D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DEE84-CAA3-693D-3CEE-C1AEFB48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</a:t>
            </a:r>
            <a:r>
              <a:rPr lang="de-DE" dirty="0" err="1"/>
              <a:t>Borrowing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3FB9E67-A2DA-7E44-AB16-A9805864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7599"/>
          <a:stretch/>
        </p:blipFill>
        <p:spPr>
          <a:xfrm>
            <a:off x="3352800" y="3429000"/>
            <a:ext cx="5486400" cy="254647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06271D8-5C13-D87C-4588-D9B5E45A05B8}"/>
              </a:ext>
            </a:extLst>
          </p:cNvPr>
          <p:cNvSpPr txBox="1"/>
          <p:nvPr/>
        </p:nvSpPr>
        <p:spPr>
          <a:xfrm>
            <a:off x="400595" y="2005846"/>
            <a:ext cx="674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Anstatt Ownership wird die Referenz auf die Adresse übergeben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89ED21EF-12A9-DA0F-83DE-2723234A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88EA93-2FC7-1349-9CE4-AE636BE4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03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3B99D-56D1-FCEF-8A1E-037F4360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Shadowing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1BBC755-BAEE-812B-9CA5-9DB79C56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397035"/>
            <a:ext cx="7200900" cy="2743200"/>
          </a:xfrm>
          <a:prstGeom prst="rect">
            <a:avLst/>
          </a:prstGeom>
        </p:spPr>
      </p:pic>
      <p:pic>
        <p:nvPicPr>
          <p:cNvPr id="14" name="Logo">
            <a:extLst>
              <a:ext uri="{FF2B5EF4-FFF2-40B4-BE49-F238E27FC236}">
                <a16:creationId xmlns:a16="http://schemas.microsoft.com/office/drawing/2014/main" id="{98BD6103-F9FB-ECA3-4841-946E03779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0A35F5-C82D-0733-1836-D990592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1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13D53-A4BD-2F38-2E92-31698AB2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Closures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59652-3F46-F6DC-840D-17FF428F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Anonyme Funktionen</a:t>
            </a:r>
          </a:p>
          <a:p>
            <a:r>
              <a:rPr lang="de-DE" dirty="0"/>
              <a:t>Können auf Werte im Gültigkeitsbereich zugreifen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&amp;T (</a:t>
            </a:r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borrow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&amp;</a:t>
            </a:r>
            <a:r>
              <a:rPr lang="de-DE" dirty="0" err="1"/>
              <a:t>mut</a:t>
            </a:r>
            <a:r>
              <a:rPr lang="de-DE" dirty="0"/>
              <a:t> T (mutable </a:t>
            </a:r>
            <a:r>
              <a:rPr lang="de-DE" dirty="0" err="1"/>
              <a:t>borrow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move</a:t>
            </a:r>
            <a:r>
              <a:rPr lang="de-DE" dirty="0"/>
              <a:t> (Übernahme von Ownership)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3A1A3DE1-3AEB-774C-0458-332408C99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494F50E-2409-D345-1E5E-ED4A0015F9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779"/>
          <a:stretch/>
        </p:blipFill>
        <p:spPr>
          <a:xfrm>
            <a:off x="838200" y="4794250"/>
            <a:ext cx="4572000" cy="15176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7028387-4C98-CA9D-07F3-1FA676C19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20" y="4867275"/>
            <a:ext cx="4572000" cy="1371600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0FF5E21-E197-B985-0AD5-B98827EB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28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7BAE1-5CF7-5112-3F09-22E501D7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Closure</a:t>
            </a:r>
            <a:r>
              <a:rPr lang="de-DE" dirty="0"/>
              <a:t> Traits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65518-33B6-A8F4-1D24-5FD6621B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FnOnce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FnMut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Fn</a:t>
            </a:r>
            <a:endParaRPr lang="de-DE" dirty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F053CC9-D5B3-68D9-EFE9-41298B047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AA2F1A2-492C-7A66-316E-C625E3DC4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572000" cy="30861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9CB8DE4-1A67-1BC0-E90B-D4EE54A28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828" y="3406775"/>
            <a:ext cx="4572000" cy="30861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9E3121-773E-BCEB-8265-189B3DE0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7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0C215-E675-658C-A0AE-4E28A97F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Lazy</a:t>
            </a:r>
            <a:r>
              <a:rPr lang="de-DE" dirty="0"/>
              <a:t> und </a:t>
            </a:r>
            <a:r>
              <a:rPr lang="de-DE" dirty="0" err="1"/>
              <a:t>Eager</a:t>
            </a:r>
            <a:r>
              <a:rPr lang="de-DE" dirty="0"/>
              <a:t>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BB647-44C0-D49D-9DAB-82CFF966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Iteratoren sind </a:t>
            </a:r>
            <a:r>
              <a:rPr lang="de-DE" dirty="0" err="1"/>
              <a:t>lazy</a:t>
            </a:r>
            <a:endParaRPr lang="de-DE" dirty="0"/>
          </a:p>
          <a:p>
            <a:r>
              <a:rPr lang="de-DE" dirty="0"/>
              <a:t>Objekt, dass eine Sequenz von Elementen durchläuft</a:t>
            </a:r>
          </a:p>
          <a:p>
            <a:r>
              <a:rPr lang="de-DE" dirty="0"/>
              <a:t>Interner Zustand speichert nächstes Element</a:t>
            </a:r>
          </a:p>
          <a:p>
            <a:r>
              <a:rPr lang="de-DE" dirty="0"/>
              <a:t>Iteratoren implementieren Iterator-Trait</a:t>
            </a:r>
          </a:p>
          <a:p>
            <a:r>
              <a:rPr lang="de-DE" dirty="0"/>
              <a:t>type Item definiert einen generischen Platzhalter </a:t>
            </a:r>
          </a:p>
          <a:p>
            <a:r>
              <a:rPr lang="de-DE" dirty="0" err="1"/>
              <a:t>next</a:t>
            </a:r>
            <a:r>
              <a:rPr lang="de-DE" dirty="0"/>
              <a:t>() gibt ein Option&lt;Self::Item&gt; zurück</a:t>
            </a:r>
          </a:p>
          <a:p>
            <a:r>
              <a:rPr lang="de-DE" dirty="0"/>
              <a:t>Sparen Rechenleistung und Speicher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3308A305-49AE-5C94-2949-22EF6D5F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CC2AD93-D3B9-5FDE-AE41-06B4DAEA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71" y="5067300"/>
            <a:ext cx="4572000" cy="12446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C3C08-1DE8-CA7E-FE46-FCFFC0A0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91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C9F6C-B5D3-5309-180F-DC592B01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Lifetimes in Rust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C2D52-9C1F-6AF4-854E-D5B1F05A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Prüfen die Gültigkeit von Referenzen zur Kompilierzeit</a:t>
            </a:r>
          </a:p>
          <a:p>
            <a:r>
              <a:rPr lang="de-DE" dirty="0"/>
              <a:t>Referenz soll nicht auf freigegebene Daten zeigen</a:t>
            </a:r>
          </a:p>
          <a:p>
            <a:r>
              <a:rPr lang="de-DE" dirty="0" err="1"/>
              <a:t>StackIter</a:t>
            </a:r>
            <a:r>
              <a:rPr lang="de-DE" dirty="0"/>
              <a:t> darf keine längere Lifetime als der Stack haben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6DD696-AC5B-723D-218D-34562FAA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218" y="4433058"/>
            <a:ext cx="3860800" cy="9398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9F3E5-2CDE-697B-BA51-DF694CBE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7AD2-3E82-F547-B85D-3A9BED0F729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18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Macintosh PowerPoint</Application>
  <PresentationFormat>Breitbild</PresentationFormat>
  <Paragraphs>67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Open Sans</vt:lpstr>
      <vt:lpstr>Office</vt:lpstr>
      <vt:lpstr>   Funktionale Programmierung in Rust</vt:lpstr>
      <vt:lpstr>Gliederung</vt:lpstr>
      <vt:lpstr>Wiederholung Ownership</vt:lpstr>
      <vt:lpstr>Wiederholung Borrowing</vt:lpstr>
      <vt:lpstr>Shadowing</vt:lpstr>
      <vt:lpstr>Closures</vt:lpstr>
      <vt:lpstr>Closure Traits</vt:lpstr>
      <vt:lpstr>Lazy und Eager Evaluation</vt:lpstr>
      <vt:lpstr>Lifetimes in Rust</vt:lpstr>
      <vt:lpstr>Nachtrag: Box&lt;T&gt;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Breuer, Erik</dc:creator>
  <cp:lastModifiedBy>Ingerl, Michelle</cp:lastModifiedBy>
  <cp:revision>2</cp:revision>
  <dcterms:created xsi:type="dcterms:W3CDTF">2025-03-14T09:12:09Z</dcterms:created>
  <dcterms:modified xsi:type="dcterms:W3CDTF">2025-05-11T17:40:52Z</dcterms:modified>
</cp:coreProperties>
</file>