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87" r:id="rId6"/>
    <p:sldId id="288" r:id="rId7"/>
    <p:sldId id="283" r:id="rId8"/>
    <p:sldId id="260" r:id="rId9"/>
    <p:sldId id="289" r:id="rId10"/>
    <p:sldId id="290" r:id="rId11"/>
    <p:sldId id="281" r:id="rId12"/>
    <p:sldId id="291" r:id="rId13"/>
    <p:sldId id="292" r:id="rId14"/>
    <p:sldId id="284" r:id="rId15"/>
    <p:sldId id="285" r:id="rId16"/>
    <p:sldId id="28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C938"/>
    <a:srgbClr val="F57801"/>
    <a:srgbClr val="F57800"/>
    <a:srgbClr val="EAEAEA"/>
    <a:srgbClr val="E43716"/>
    <a:srgbClr val="EB7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67"/>
    <p:restoredTop sz="85274"/>
  </p:normalViewPr>
  <p:slideViewPr>
    <p:cSldViewPr snapToGrid="0">
      <p:cViewPr varScale="1">
        <p:scale>
          <a:sx n="107" d="100"/>
          <a:sy n="107" d="100"/>
        </p:scale>
        <p:origin x="10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E9B9CA52-3A9E-7F91-E070-E06AA26416C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E1B2D82-D580-A570-0C3B-439AC2597C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8053C9-FFF5-7449-925F-C9AD9BA59DE2}" type="datetimeFigureOut">
              <a:rPr lang="de-DE" smtClean="0"/>
              <a:t>11.05.25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57223D1-4B3F-BED5-570E-385B3257716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Michelle Ingerl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5E84CEA-5EE8-4DD5-1334-684EB5DA341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DC6B75-63A1-0949-AA4C-A9FA79CF97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66869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CD6ED8-B3F3-4015-AC00-98BFE08396E9}" type="datetimeFigureOut">
              <a:rPr lang="de-DE" smtClean="0"/>
              <a:t>11.05.25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Michelle Ingerl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9BE9E-D056-4AE8-8009-0D53EB5971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2113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9BE9E-D056-4AE8-8009-0D53EB59714E}" type="slidenum">
              <a:rPr lang="de-DE" smtClean="0"/>
              <a:t>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28543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25D583-B9FB-8BA9-A038-4741801ECF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A31BC34-FA40-2374-EC69-FA6641D519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D2A646AB-6B83-F62E-1791-FFC84FD0B7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4445B7-F163-A5D1-53B6-65602F0871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9BE9E-D056-4AE8-8009-0D53EB59714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33723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4357E-2339-844B-49BD-B538EE292E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429E2393-7525-667D-833A-DF8568299B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9F2BBBA-A5AB-F53C-639A-0FBC6F28E7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EF34B1F-7762-57A1-9A17-F145EF2D8B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9BE9E-D056-4AE8-8009-0D53EB59714E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03395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5AFF4E-CDCE-5F6A-1298-16920BA56F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D188EEA-DC28-8395-BF54-1F4A060A08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EF204956-0EE0-C3BF-42E4-1A69CE8D4C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5684A7B-40AB-2FCE-F36E-8D8688440F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9BE9E-D056-4AE8-8009-0D53EB59714E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69070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D15E49-3714-DB2E-405A-BD782B8B60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4048B18-2CEE-7DED-7377-5106834989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2CFA653-7619-A7AE-C28B-11957E9333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9AF5CB9-CB6B-CB3C-57E7-11BDA1DCAC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9BE9E-D056-4AE8-8009-0D53EB59714E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49982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D2800A-D6D5-1719-6116-D7CA8E37C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60C9952-3048-33E5-8383-9FD0A456CA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59B5194-F44B-8FAC-5DAC-BED8E622E6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0968B06-3667-00B8-C7C9-B2FCF00234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9BE9E-D056-4AE8-8009-0D53EB59714E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3362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9BE9E-D056-4AE8-8009-0D53EB59714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4245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9BE9E-D056-4AE8-8009-0D53EB59714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6400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D832A4-956F-D095-5967-3F9841D917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EC5721C-986C-F221-D298-F8E23ABE12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29DED59F-8A36-EFF9-7FA8-C6B3C114C0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A4778DC-B6F9-09A8-4B76-5380BD4FCB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9BE9E-D056-4AE8-8009-0D53EB59714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5382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0A2BE5-BBD4-1093-1717-2ABC2D8FCC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174B98E-C1F9-DE07-6D56-FAE18125E1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88F1A78-679F-5121-8B31-967E5FB3C5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6C00EB8-1DFC-6A85-6CB4-206B8D5BCD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9BE9E-D056-4AE8-8009-0D53EB59714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613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9BE9E-D056-4AE8-8009-0D53EB59714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1539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E4AEFA-3CD0-C98C-71E6-1CA571664E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C119CFBB-7141-0854-9638-A1A86AF84D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1CCB6CC-C9A2-E844-9732-88608864AC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608AD49-F673-6629-B5D1-F9B080987B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9BE9E-D056-4AE8-8009-0D53EB59714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8073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28F028-ADEB-EC3D-74DD-BB3A5774B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A8D98F1-91D0-2249-BEDB-4AC7E7FB6A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E500561-A4FF-0B66-9F79-9ABF539A73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2DA18C0-2433-9C41-503E-78885DAA0B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9BE9E-D056-4AE8-8009-0D53EB59714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2055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sz="1200" dirty="0">
                <a:latin typeface="system-ui"/>
              </a:rPr>
              <a:t>Ermöglicht Operatoren (wie +, -, *, / etc.) selbst zu definieren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sz="1200" b="0" i="0" dirty="0">
                <a:effectLst/>
                <a:latin typeface="system-ui"/>
              </a:rPr>
              <a:t>In Rust durch Traits aus dem </a:t>
            </a:r>
            <a:r>
              <a:rPr lang="de-DE" sz="1200" b="0" i="0" dirty="0" err="1">
                <a:effectLst/>
                <a:latin typeface="system-ui"/>
              </a:rPr>
              <a:t>std</a:t>
            </a:r>
            <a:r>
              <a:rPr lang="de-DE" sz="1200" b="0" i="0" dirty="0">
                <a:effectLst/>
                <a:latin typeface="system-ui"/>
              </a:rPr>
              <a:t>::</a:t>
            </a:r>
            <a:r>
              <a:rPr lang="de-DE" sz="1200" b="0" i="0" dirty="0" err="1">
                <a:effectLst/>
                <a:latin typeface="system-ui"/>
              </a:rPr>
              <a:t>ops</a:t>
            </a:r>
            <a:r>
              <a:rPr lang="de-DE" sz="1200" b="0" i="0" dirty="0">
                <a:effectLst/>
                <a:latin typeface="system-ui"/>
              </a:rPr>
              <a:t> Modul</a:t>
            </a:r>
          </a:p>
          <a:p>
            <a:r>
              <a:rPr lang="de-DE" dirty="0"/>
              <a:t>Weiter zu Beispiel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9BE9E-D056-4AE8-8009-0D53EB59714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9538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01.04.2025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66D5-3147-4B41-B1A6-2DE033D956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2336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01.04.2025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66D5-3147-4B41-B1A6-2DE033D956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0768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01.04.2025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66D5-3147-4B41-B1A6-2DE033D956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8486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01.04.2025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66D5-3147-4B41-B1A6-2DE033D956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4714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01.04.2025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66D5-3147-4B41-B1A6-2DE033D956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158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01.04.2025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66D5-3147-4B41-B1A6-2DE033D956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724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01.04.2025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66D5-3147-4B41-B1A6-2DE033D956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3178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01.04.2025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66D5-3147-4B41-B1A6-2DE033D956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054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01.04.2025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66D5-3147-4B41-B1A6-2DE033D956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8543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01.04.2025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66D5-3147-4B41-B1A6-2DE033D956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2667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01.04.2025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66D5-3147-4B41-B1A6-2DE033D956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0892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01.04.2025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966D5-3147-4B41-B1A6-2DE033D956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3887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.rust-lang.org/rust-by-example/" TargetMode="External"/><Relationship Id="rId4" Type="http://schemas.openxmlformats.org/officeDocument/2006/relationships/hyperlink" Target="https://doc.rust-lang.org/book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772614-2E04-080E-C942-FA322946B7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628" y="4077103"/>
            <a:ext cx="11057860" cy="2387600"/>
          </a:xfrm>
        </p:spPr>
        <p:txBody>
          <a:bodyPr>
            <a:normAutofit/>
          </a:bodyPr>
          <a:lstStyle/>
          <a:p>
            <a:r>
              <a:rPr lang="de-DE" sz="5400" b="1" dirty="0">
                <a:latin typeface="Bahnschrift Condensed" panose="020B0502040204020203" pitchFamily="34" charset="0"/>
              </a:rPr>
              <a:t>Embedded Domain </a:t>
            </a:r>
            <a:r>
              <a:rPr lang="de-DE" sz="5400" b="1" dirty="0" err="1">
                <a:latin typeface="Bahnschrift Condensed" panose="020B0502040204020203" pitchFamily="34" charset="0"/>
              </a:rPr>
              <a:t>Specific</a:t>
            </a:r>
            <a:r>
              <a:rPr lang="de-DE" sz="5400" b="1" dirty="0">
                <a:latin typeface="Bahnschrift Condensed" panose="020B0502040204020203" pitchFamily="34" charset="0"/>
              </a:rPr>
              <a:t> </a:t>
            </a:r>
            <a:r>
              <a:rPr lang="de-DE" sz="5400" b="1" dirty="0" err="1">
                <a:latin typeface="Bahnschrift Condensed" panose="020B0502040204020203" pitchFamily="34" charset="0"/>
              </a:rPr>
              <a:t>Languages</a:t>
            </a:r>
            <a:br>
              <a:rPr lang="de-DE" sz="8000" b="1" dirty="0">
                <a:latin typeface="Bahnschrift Condensed" panose="020B0502040204020203" pitchFamily="34" charset="0"/>
              </a:rPr>
            </a:br>
            <a:br>
              <a:rPr lang="de-DE" sz="3200" b="1" dirty="0">
                <a:latin typeface="Bahnschrift Condensed" panose="020B0502040204020203" pitchFamily="34" charset="0"/>
              </a:rPr>
            </a:br>
            <a:r>
              <a:rPr lang="de-DE" sz="3200" dirty="0">
                <a:latin typeface="Bahnschrift Condensed" panose="020B0502040204020203" pitchFamily="34" charset="0"/>
              </a:rPr>
              <a:t>Michelle Ingerl</a:t>
            </a:r>
            <a:endParaRPr lang="de-DE" sz="8000" dirty="0">
              <a:latin typeface="Bahnschrift Condensed" panose="020B0502040204020203" pitchFamily="34" charset="0"/>
            </a:endParaRPr>
          </a:p>
        </p:txBody>
      </p:sp>
      <p:pic>
        <p:nvPicPr>
          <p:cNvPr id="4" name="Logo">
            <a:extLst>
              <a:ext uri="{FF2B5EF4-FFF2-40B4-BE49-F238E27FC236}">
                <a16:creationId xmlns:a16="http://schemas.microsoft.com/office/drawing/2014/main" id="{1A71E113-21EB-7FA8-CD2E-EE4889993D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128" y="393297"/>
            <a:ext cx="3329743" cy="33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703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63875E-0FCA-B43B-954D-109A667AAA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6FDD36-E159-B6C2-E709-11CE99DDF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473" y="115094"/>
            <a:ext cx="10515600" cy="1325563"/>
          </a:xfrm>
        </p:spPr>
        <p:txBody>
          <a:bodyPr/>
          <a:lstStyle/>
          <a:p>
            <a:r>
              <a:rPr lang="de-DE" b="1" dirty="0">
                <a:solidFill>
                  <a:srgbClr val="F57800"/>
                </a:solidFill>
                <a:latin typeface="Bahnschrift SemiBold" panose="020B0502040204020203" pitchFamily="34" charset="0"/>
              </a:rPr>
              <a:t>Typinferenz</a:t>
            </a:r>
            <a:endParaRPr lang="de-DE" dirty="0"/>
          </a:p>
        </p:txBody>
      </p:sp>
      <p:pic>
        <p:nvPicPr>
          <p:cNvPr id="5" name="Logo">
            <a:extLst>
              <a:ext uri="{FF2B5EF4-FFF2-40B4-BE49-F238E27FC236}">
                <a16:creationId xmlns:a16="http://schemas.microsoft.com/office/drawing/2014/main" id="{D236A404-0903-1C10-F415-B63A0E701A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864" y="115094"/>
            <a:ext cx="1411872" cy="1411872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52E18F62-F343-1B90-2DC4-D62CF3F7F9B4}"/>
              </a:ext>
            </a:extLst>
          </p:cNvPr>
          <p:cNvSpPr/>
          <p:nvPr/>
        </p:nvSpPr>
        <p:spPr>
          <a:xfrm>
            <a:off x="2322599" y="0"/>
            <a:ext cx="59094" cy="6858000"/>
          </a:xfrm>
          <a:prstGeom prst="rect">
            <a:avLst/>
          </a:prstGeom>
          <a:solidFill>
            <a:srgbClr val="F57800"/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53CC169-DDAF-3738-0FFD-D40896F012ED}"/>
              </a:ext>
            </a:extLst>
          </p:cNvPr>
          <p:cNvSpPr txBox="1"/>
          <p:nvPr/>
        </p:nvSpPr>
        <p:spPr>
          <a:xfrm>
            <a:off x="0" y="813717"/>
            <a:ext cx="23816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DE" dirty="0" err="1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eDSL</a:t>
            </a:r>
            <a:endParaRPr lang="de-DE" dirty="0">
              <a:solidFill>
                <a:schemeClr val="bg1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Makros</a:t>
            </a:r>
          </a:p>
          <a:p>
            <a:pPr marL="0" indent="0">
              <a:buNone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Flexible Syntax</a:t>
            </a:r>
          </a:p>
          <a:p>
            <a:pPr indent="0">
              <a:buNone/>
            </a:pPr>
            <a:r>
              <a:rPr lang="de-DE" dirty="0">
                <a:solidFill>
                  <a:srgbClr val="F57800"/>
                </a:solidFill>
                <a:latin typeface="Bahnschrift" panose="020B0502040204020203" pitchFamily="34" charset="0"/>
              </a:rPr>
              <a:t>Typinferenz</a:t>
            </a:r>
          </a:p>
          <a:p>
            <a:pPr marL="0" indent="0">
              <a:buNone/>
            </a:pPr>
            <a:r>
              <a:rPr lang="de-DE" dirty="0">
                <a:latin typeface="Bahnschrift" panose="020B0502040204020203" pitchFamily="34" charset="0"/>
              </a:rPr>
              <a:t>Operator </a:t>
            </a:r>
            <a:r>
              <a:rPr lang="de-DE" dirty="0" err="1">
                <a:latin typeface="Bahnschrift" panose="020B0502040204020203" pitchFamily="34" charset="0"/>
              </a:rPr>
              <a:t>Overloading</a:t>
            </a:r>
            <a:endParaRPr lang="de-DE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de-DE" dirty="0">
                <a:latin typeface="Bahnschrift" panose="020B0502040204020203" pitchFamily="34" charset="0"/>
              </a:rPr>
              <a:t>Demo</a:t>
            </a:r>
          </a:p>
          <a:p>
            <a:pPr marL="0" indent="0">
              <a:buNone/>
            </a:pPr>
            <a:r>
              <a:rPr lang="de-DE" dirty="0">
                <a:latin typeface="Bahnschrift" panose="020B0502040204020203" pitchFamily="34" charset="0"/>
              </a:rPr>
              <a:t>Fazit</a:t>
            </a:r>
          </a:p>
          <a:p>
            <a:pPr marL="0" indent="0">
              <a:buNone/>
            </a:pPr>
            <a:r>
              <a:rPr lang="de-DE" dirty="0">
                <a:latin typeface="Bahnschrift" panose="020B0502040204020203" pitchFamily="34" charset="0"/>
              </a:rPr>
              <a:t>Quellen</a:t>
            </a:r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85B050BA-A493-AC4C-0A27-B5FCF55A8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66D5-3147-4B41-B1A6-2DE033D95645}" type="slidenum">
              <a:rPr lang="de-DE" smtClean="0"/>
              <a:t>9</a:t>
            </a:fld>
            <a:endParaRPr lang="de-DE"/>
          </a:p>
        </p:txBody>
      </p:sp>
      <p:sp>
        <p:nvSpPr>
          <p:cNvPr id="17" name="Datumsplatzhalter 5">
            <a:extLst>
              <a:ext uri="{FF2B5EF4-FFF2-40B4-BE49-F238E27FC236}">
                <a16:creationId xmlns:a16="http://schemas.microsoft.com/office/drawing/2014/main" id="{D2FE6D22-BEE9-BC73-C39F-58DDE0F3F638}"/>
              </a:ext>
            </a:extLst>
          </p:cNvPr>
          <p:cNvSpPr txBox="1">
            <a:spLocks/>
          </p:cNvSpPr>
          <p:nvPr/>
        </p:nvSpPr>
        <p:spPr>
          <a:xfrm>
            <a:off x="5123597" y="63937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/>
              <a:t>Michelle Ingerl	01.04.2025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BAB35A6-CBD6-D2CC-8A64-8AEDDAD3EFB9}"/>
              </a:ext>
            </a:extLst>
          </p:cNvPr>
          <p:cNvSpPr txBox="1"/>
          <p:nvPr/>
        </p:nvSpPr>
        <p:spPr>
          <a:xfrm>
            <a:off x="2948473" y="1440657"/>
            <a:ext cx="624369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2000" dirty="0">
                <a:latin typeface="system-ui"/>
              </a:rPr>
              <a:t>Was ist Typinferenz?</a:t>
            </a:r>
            <a:endParaRPr lang="de-DE" sz="2000" b="0" i="0" dirty="0">
              <a:effectLst/>
              <a:latin typeface="system-ui"/>
            </a:endParaRPr>
          </a:p>
          <a:p>
            <a:pPr algn="l"/>
            <a:r>
              <a:rPr lang="de-DE" sz="2000" dirty="0">
                <a:latin typeface="system-ui"/>
              </a:rPr>
              <a:t>Datent</a:t>
            </a:r>
            <a:r>
              <a:rPr lang="de-DE" sz="2000" b="0" i="0" dirty="0">
                <a:effectLst/>
                <a:latin typeface="system-ui"/>
              </a:rPr>
              <a:t>ypen automatisch bestimmen durch den Rust-Compiler</a:t>
            </a:r>
          </a:p>
          <a:p>
            <a:pPr algn="l"/>
            <a:endParaRPr lang="de-DE" sz="2000" b="0" i="0" dirty="0">
              <a:effectLst/>
              <a:latin typeface="system-ui"/>
            </a:endParaRPr>
          </a:p>
          <a:p>
            <a:pPr algn="l"/>
            <a:endParaRPr lang="de-DE" sz="2000" dirty="0">
              <a:latin typeface="system-ui"/>
            </a:endParaRPr>
          </a:p>
          <a:p>
            <a:pPr algn="l"/>
            <a:r>
              <a:rPr lang="de-DE" sz="2000" b="0" i="0" dirty="0">
                <a:effectLst/>
                <a:latin typeface="system-ui"/>
              </a:rPr>
              <a:t>Vorteile: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sz="2000" b="0" i="0" dirty="0">
                <a:effectLst/>
                <a:latin typeface="system-ui"/>
              </a:rPr>
              <a:t>Weniger Code schreiben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sz="2000" b="0" i="0" dirty="0">
                <a:effectLst/>
                <a:latin typeface="system-ui"/>
              </a:rPr>
              <a:t>Bessere Lesbarkeit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sz="2000" dirty="0">
                <a:latin typeface="system-ui"/>
              </a:rPr>
              <a:t>Einfacher zu ändern</a:t>
            </a:r>
            <a:endParaRPr lang="de-DE" sz="2000" b="0" i="0" dirty="0">
              <a:effectLst/>
              <a:latin typeface="system-ui"/>
            </a:endParaRPr>
          </a:p>
          <a:p>
            <a:pPr lvl="1" algn="l"/>
            <a:endParaRPr lang="de-DE" sz="2000" dirty="0">
              <a:latin typeface="system-ui"/>
            </a:endParaRPr>
          </a:p>
          <a:p>
            <a:pPr lvl="1" algn="l"/>
            <a:endParaRPr lang="de-DE" sz="2000" b="0" i="0" dirty="0">
              <a:effectLst/>
              <a:latin typeface="system-ui"/>
            </a:endParaRPr>
          </a:p>
          <a:p>
            <a:pPr algn="l" fontAlgn="t"/>
            <a:r>
              <a:rPr lang="de-DE" sz="2000" b="0" i="0" dirty="0">
                <a:effectLst/>
                <a:latin typeface="system-ui"/>
              </a:rPr>
              <a:t>Grenzen: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sz="2000" b="0" i="0" dirty="0">
                <a:effectLst/>
                <a:latin typeface="system-ui"/>
              </a:rPr>
              <a:t>Funktionen benötigen explizite Typangabe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sz="2000" b="0" i="0" dirty="0">
                <a:effectLst/>
                <a:latin typeface="system-ui"/>
              </a:rPr>
              <a:t>In komplizierten Fällen ist es manchmal nicht eindeutig</a:t>
            </a:r>
          </a:p>
          <a:p>
            <a:pPr lvl="1" algn="l"/>
            <a:endParaRPr lang="de-DE" sz="2000" dirty="0"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13584026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1D3A30-AF3A-89C2-C775-ABF8284CA6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38359D-0178-9FFC-3034-792802777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473" y="115094"/>
            <a:ext cx="10515600" cy="1325563"/>
          </a:xfrm>
        </p:spPr>
        <p:txBody>
          <a:bodyPr/>
          <a:lstStyle/>
          <a:p>
            <a:r>
              <a:rPr lang="de-DE" b="1" dirty="0">
                <a:solidFill>
                  <a:srgbClr val="F57800"/>
                </a:solidFill>
                <a:latin typeface="Bahnschrift SemiBold" panose="020B0502040204020203" pitchFamily="34" charset="0"/>
              </a:rPr>
              <a:t>Operator </a:t>
            </a:r>
            <a:r>
              <a:rPr lang="de-DE" b="1" dirty="0" err="1">
                <a:solidFill>
                  <a:srgbClr val="F57800"/>
                </a:solidFill>
                <a:latin typeface="Bahnschrift SemiBold" panose="020B0502040204020203" pitchFamily="34" charset="0"/>
              </a:rPr>
              <a:t>Overloading</a:t>
            </a:r>
            <a:endParaRPr lang="de-DE" dirty="0"/>
          </a:p>
        </p:txBody>
      </p:sp>
      <p:pic>
        <p:nvPicPr>
          <p:cNvPr id="5" name="Logo">
            <a:extLst>
              <a:ext uri="{FF2B5EF4-FFF2-40B4-BE49-F238E27FC236}">
                <a16:creationId xmlns:a16="http://schemas.microsoft.com/office/drawing/2014/main" id="{90886964-481E-77D4-7D0A-C7265E565F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864" y="115094"/>
            <a:ext cx="1411872" cy="1411872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95BEC397-3B17-F84C-5B27-376E8A557AB1}"/>
              </a:ext>
            </a:extLst>
          </p:cNvPr>
          <p:cNvSpPr/>
          <p:nvPr/>
        </p:nvSpPr>
        <p:spPr>
          <a:xfrm>
            <a:off x="2322599" y="0"/>
            <a:ext cx="59094" cy="6858000"/>
          </a:xfrm>
          <a:prstGeom prst="rect">
            <a:avLst/>
          </a:prstGeom>
          <a:solidFill>
            <a:srgbClr val="F57800"/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359B1C3-893E-6D83-4E17-6E0D41613408}"/>
              </a:ext>
            </a:extLst>
          </p:cNvPr>
          <p:cNvSpPr txBox="1"/>
          <p:nvPr/>
        </p:nvSpPr>
        <p:spPr>
          <a:xfrm>
            <a:off x="2948473" y="1440657"/>
            <a:ext cx="821482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sz="2000" dirty="0">
                <a:latin typeface="system-ui"/>
              </a:rPr>
              <a:t>Ermöglicht Operatoren (wie +, -, *, / etc.) selbst zu definieren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sz="2000" b="0" i="0" dirty="0">
                <a:effectLst/>
                <a:latin typeface="system-ui"/>
              </a:rPr>
              <a:t>In Rust durch Traits aus dem </a:t>
            </a:r>
            <a:r>
              <a:rPr lang="de-DE" sz="2000" b="0" i="0" dirty="0" err="1">
                <a:effectLst/>
                <a:latin typeface="system-ui"/>
              </a:rPr>
              <a:t>std</a:t>
            </a:r>
            <a:r>
              <a:rPr lang="de-DE" sz="2000" b="0" i="0" dirty="0">
                <a:effectLst/>
                <a:latin typeface="system-ui"/>
              </a:rPr>
              <a:t>::</a:t>
            </a:r>
            <a:r>
              <a:rPr lang="de-DE" sz="2000" b="0" i="0" dirty="0" err="1">
                <a:effectLst/>
                <a:latin typeface="system-ui"/>
              </a:rPr>
              <a:t>ops</a:t>
            </a:r>
            <a:r>
              <a:rPr lang="de-DE" sz="2000" b="0" i="0" dirty="0">
                <a:effectLst/>
                <a:latin typeface="system-ui"/>
              </a:rPr>
              <a:t> Modul</a:t>
            </a:r>
          </a:p>
          <a:p>
            <a:pPr lvl="1" algn="l"/>
            <a:endParaRPr lang="de-DE" sz="2000" b="0" i="0" dirty="0">
              <a:effectLst/>
              <a:latin typeface="system-ui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de-DE" sz="2000" dirty="0">
              <a:latin typeface="system-ui"/>
            </a:endParaRPr>
          </a:p>
          <a:p>
            <a:pPr lvl="1" algn="l"/>
            <a:r>
              <a:rPr lang="de-DE" sz="2000" b="0" i="0" dirty="0">
                <a:effectLst/>
                <a:latin typeface="system-ui"/>
              </a:rPr>
              <a:t>Einschränkungen: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sz="2000" dirty="0">
                <a:latin typeface="system-ui"/>
              </a:rPr>
              <a:t>Keine Erfindung eigener Operatoren möglich (.+)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sz="2000" dirty="0">
                <a:latin typeface="system-ui"/>
              </a:rPr>
              <a:t>Feste Reihenfolge bei mathematischen Berechnungen; a + b * c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sz="2000" dirty="0">
                <a:latin typeface="system-ui"/>
              </a:rPr>
              <a:t>Symmetrie: für z.B. a + b müssen a und b den gleichen oder einen kompatiblen Datentyp haben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sz="2000" b="0" i="0" dirty="0">
                <a:effectLst/>
                <a:latin typeface="system-ui"/>
              </a:rPr>
              <a:t>In Rust durch Traits aus dem </a:t>
            </a:r>
            <a:r>
              <a:rPr lang="de-DE" sz="2000" b="0" i="0" dirty="0" err="1">
                <a:effectLst/>
                <a:latin typeface="system-ui"/>
              </a:rPr>
              <a:t>std</a:t>
            </a:r>
            <a:r>
              <a:rPr lang="de-DE" sz="2000" b="0" i="0" dirty="0">
                <a:effectLst/>
                <a:latin typeface="system-ui"/>
              </a:rPr>
              <a:t>::</a:t>
            </a:r>
            <a:r>
              <a:rPr lang="de-DE" sz="2000" b="0" i="0" dirty="0" err="1">
                <a:effectLst/>
                <a:latin typeface="system-ui"/>
              </a:rPr>
              <a:t>ops</a:t>
            </a:r>
            <a:r>
              <a:rPr lang="de-DE" sz="2000" b="0" i="0" dirty="0">
                <a:effectLst/>
                <a:latin typeface="system-ui"/>
              </a:rPr>
              <a:t> Modul implementiert</a:t>
            </a:r>
          </a:p>
          <a:p>
            <a:pPr lvl="1" algn="l"/>
            <a:endParaRPr lang="de-DE" sz="2000" b="0" i="0" dirty="0">
              <a:effectLst/>
              <a:latin typeface="system-ui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de-DE" sz="2000" b="0" i="0" dirty="0">
              <a:effectLst/>
              <a:latin typeface="system-ui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A0D5A6E-8289-4684-810C-1C175ACD123C}"/>
              </a:ext>
            </a:extLst>
          </p:cNvPr>
          <p:cNvSpPr txBox="1"/>
          <p:nvPr/>
        </p:nvSpPr>
        <p:spPr>
          <a:xfrm>
            <a:off x="0" y="495663"/>
            <a:ext cx="23816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eDSL</a:t>
            </a:r>
            <a:endParaRPr lang="de-DE" dirty="0">
              <a:solidFill>
                <a:schemeClr val="bg1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Makros</a:t>
            </a:r>
          </a:p>
          <a:p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Flexible Syntax</a:t>
            </a:r>
          </a:p>
          <a:p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Typinferenz</a:t>
            </a:r>
          </a:p>
          <a:p>
            <a:pPr marL="0" indent="0">
              <a:buNone/>
            </a:pPr>
            <a:r>
              <a:rPr lang="de-DE" dirty="0">
                <a:solidFill>
                  <a:srgbClr val="F57800"/>
                </a:solidFill>
                <a:latin typeface="Bahnschrift" panose="020B0502040204020203" pitchFamily="34" charset="0"/>
              </a:rPr>
              <a:t>Operator </a:t>
            </a:r>
            <a:r>
              <a:rPr lang="de-DE" dirty="0" err="1">
                <a:solidFill>
                  <a:srgbClr val="F57800"/>
                </a:solidFill>
                <a:latin typeface="Bahnschrift" panose="020B0502040204020203" pitchFamily="34" charset="0"/>
              </a:rPr>
              <a:t>Overloading</a:t>
            </a:r>
            <a:endParaRPr lang="de-DE" dirty="0">
              <a:solidFill>
                <a:srgbClr val="F57800"/>
              </a:solidFill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de-DE" dirty="0">
                <a:latin typeface="Bahnschrift" panose="020B0502040204020203" pitchFamily="34" charset="0"/>
              </a:rPr>
              <a:t>Demo</a:t>
            </a:r>
          </a:p>
          <a:p>
            <a:pPr marL="0" indent="0">
              <a:buNone/>
            </a:pPr>
            <a:r>
              <a:rPr lang="de-DE" dirty="0">
                <a:latin typeface="Bahnschrift" panose="020B0502040204020203" pitchFamily="34" charset="0"/>
              </a:rPr>
              <a:t>Fazit</a:t>
            </a:r>
          </a:p>
          <a:p>
            <a:pPr marL="0" indent="0">
              <a:buNone/>
            </a:pPr>
            <a:r>
              <a:rPr lang="de-DE" dirty="0">
                <a:latin typeface="Bahnschrift" panose="020B0502040204020203" pitchFamily="34" charset="0"/>
              </a:rPr>
              <a:t>Quellen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EC152892-3C5D-E1F4-5D39-13A41A0B5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66D5-3147-4B41-B1A6-2DE033D95645}" type="slidenum">
              <a:rPr lang="de-DE" smtClean="0"/>
              <a:t>10</a:t>
            </a:fld>
            <a:endParaRPr lang="de-DE"/>
          </a:p>
        </p:txBody>
      </p:sp>
      <p:sp>
        <p:nvSpPr>
          <p:cNvPr id="12" name="Datumsplatzhalter 5">
            <a:extLst>
              <a:ext uri="{FF2B5EF4-FFF2-40B4-BE49-F238E27FC236}">
                <a16:creationId xmlns:a16="http://schemas.microsoft.com/office/drawing/2014/main" id="{B0201554-7BEC-C3A3-BE2E-D405E6C9C169}"/>
              </a:ext>
            </a:extLst>
          </p:cNvPr>
          <p:cNvSpPr txBox="1">
            <a:spLocks/>
          </p:cNvSpPr>
          <p:nvPr/>
        </p:nvSpPr>
        <p:spPr>
          <a:xfrm>
            <a:off x="5123597" y="63937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/>
              <a:t>Michelle Ingerl	01.04.2025</a:t>
            </a:r>
          </a:p>
        </p:txBody>
      </p:sp>
    </p:spTree>
    <p:extLst>
      <p:ext uri="{BB962C8B-B14F-4D97-AF65-F5344CB8AC3E}">
        <p14:creationId xmlns:p14="http://schemas.microsoft.com/office/powerpoint/2010/main" val="4179726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51CE2A-BD74-484C-321A-7937D6805B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03D7DB-6E18-A3B1-84CF-AC24E77A9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473" y="115094"/>
            <a:ext cx="10515600" cy="1325563"/>
          </a:xfrm>
        </p:spPr>
        <p:txBody>
          <a:bodyPr/>
          <a:lstStyle/>
          <a:p>
            <a:r>
              <a:rPr lang="de-DE" b="1" dirty="0">
                <a:solidFill>
                  <a:srgbClr val="F57800"/>
                </a:solidFill>
                <a:latin typeface="Bahnschrift SemiBold" panose="020B0502040204020203" pitchFamily="34" charset="0"/>
              </a:rPr>
              <a:t>Operator </a:t>
            </a:r>
            <a:r>
              <a:rPr lang="de-DE" b="1" dirty="0" err="1">
                <a:solidFill>
                  <a:srgbClr val="F57800"/>
                </a:solidFill>
                <a:latin typeface="Bahnschrift SemiBold" panose="020B0502040204020203" pitchFamily="34" charset="0"/>
              </a:rPr>
              <a:t>Overloading</a:t>
            </a:r>
            <a:endParaRPr lang="de-DE" dirty="0"/>
          </a:p>
        </p:txBody>
      </p:sp>
      <p:pic>
        <p:nvPicPr>
          <p:cNvPr id="5" name="Logo">
            <a:extLst>
              <a:ext uri="{FF2B5EF4-FFF2-40B4-BE49-F238E27FC236}">
                <a16:creationId xmlns:a16="http://schemas.microsoft.com/office/drawing/2014/main" id="{019BF199-4AC8-0617-7176-D529305930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864" y="115094"/>
            <a:ext cx="1411872" cy="1411872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F2440A33-D00E-CD2A-06ED-F87742658AA6}"/>
              </a:ext>
            </a:extLst>
          </p:cNvPr>
          <p:cNvSpPr/>
          <p:nvPr/>
        </p:nvSpPr>
        <p:spPr>
          <a:xfrm>
            <a:off x="0" y="0"/>
            <a:ext cx="59094" cy="6858000"/>
          </a:xfrm>
          <a:prstGeom prst="rect">
            <a:avLst/>
          </a:prstGeom>
          <a:solidFill>
            <a:srgbClr val="F57800"/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1BC434E-88AB-D73D-0BA8-8B593D330C0F}"/>
              </a:ext>
            </a:extLst>
          </p:cNvPr>
          <p:cNvSpPr txBox="1"/>
          <p:nvPr/>
        </p:nvSpPr>
        <p:spPr>
          <a:xfrm>
            <a:off x="1545794" y="1254112"/>
            <a:ext cx="19832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DE" sz="2000" dirty="0"/>
              <a:t>Multiplikation								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EE8D9EB-BE32-6CBD-1E9F-24A4278F4EFA}"/>
              </a:ext>
            </a:extLst>
          </p:cNvPr>
          <p:cNvSpPr txBox="1"/>
          <p:nvPr/>
        </p:nvSpPr>
        <p:spPr>
          <a:xfrm>
            <a:off x="-2322599" y="495663"/>
            <a:ext cx="23816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eDSL</a:t>
            </a:r>
            <a:endParaRPr lang="de-DE" dirty="0">
              <a:solidFill>
                <a:schemeClr val="bg1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Makros</a:t>
            </a:r>
          </a:p>
          <a:p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Flexibler Syntax</a:t>
            </a:r>
          </a:p>
          <a:p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Typinferenz</a:t>
            </a:r>
          </a:p>
          <a:p>
            <a:pPr marL="0" indent="0">
              <a:buNone/>
            </a:pPr>
            <a:r>
              <a:rPr lang="de-DE" dirty="0">
                <a:solidFill>
                  <a:srgbClr val="F57800"/>
                </a:solidFill>
                <a:latin typeface="Bahnschrift" panose="020B0502040204020203" pitchFamily="34" charset="0"/>
              </a:rPr>
              <a:t>Operator </a:t>
            </a:r>
            <a:r>
              <a:rPr lang="de-DE" dirty="0" err="1">
                <a:solidFill>
                  <a:srgbClr val="F57800"/>
                </a:solidFill>
                <a:latin typeface="Bahnschrift" panose="020B0502040204020203" pitchFamily="34" charset="0"/>
              </a:rPr>
              <a:t>Overloading</a:t>
            </a:r>
            <a:endParaRPr lang="de-DE" dirty="0">
              <a:solidFill>
                <a:srgbClr val="F57800"/>
              </a:solidFill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de-DE" dirty="0">
                <a:latin typeface="Bahnschrift" panose="020B0502040204020203" pitchFamily="34" charset="0"/>
              </a:rPr>
              <a:t>Demo</a:t>
            </a:r>
          </a:p>
          <a:p>
            <a:pPr marL="0" indent="0">
              <a:buNone/>
            </a:pPr>
            <a:r>
              <a:rPr lang="de-DE" dirty="0">
                <a:latin typeface="Bahnschrift" panose="020B0502040204020203" pitchFamily="34" charset="0"/>
              </a:rPr>
              <a:t>Fazit</a:t>
            </a:r>
          </a:p>
          <a:p>
            <a:pPr marL="0" indent="0">
              <a:buNone/>
            </a:pPr>
            <a:r>
              <a:rPr lang="de-DE" dirty="0">
                <a:latin typeface="Bahnschrift" panose="020B0502040204020203" pitchFamily="34" charset="0"/>
              </a:rPr>
              <a:t>Quellen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E6605FEE-D2C1-F92A-3026-9DDD89D6A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66D5-3147-4B41-B1A6-2DE033D95645}" type="slidenum">
              <a:rPr lang="de-DE" smtClean="0"/>
              <a:t>11</a:t>
            </a:fld>
            <a:endParaRPr lang="de-DE"/>
          </a:p>
        </p:txBody>
      </p:sp>
      <p:sp>
        <p:nvSpPr>
          <p:cNvPr id="12" name="Datumsplatzhalter 5">
            <a:extLst>
              <a:ext uri="{FF2B5EF4-FFF2-40B4-BE49-F238E27FC236}">
                <a16:creationId xmlns:a16="http://schemas.microsoft.com/office/drawing/2014/main" id="{CE2BCB1E-3714-9C74-F8C6-614461BB3F35}"/>
              </a:ext>
            </a:extLst>
          </p:cNvPr>
          <p:cNvSpPr txBox="1">
            <a:spLocks/>
          </p:cNvSpPr>
          <p:nvPr/>
        </p:nvSpPr>
        <p:spPr>
          <a:xfrm>
            <a:off x="5123597" y="63937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/>
              <a:t>Michelle Ingerl	01.04.2025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F5EE7FF-4849-3FFE-AA90-36F3A07ECE3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7201" t="-19068"/>
          <a:stretch/>
        </p:blipFill>
        <p:spPr>
          <a:xfrm>
            <a:off x="1615872" y="1691081"/>
            <a:ext cx="2381693" cy="59764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2B130C9-93D0-920B-75B5-BCBE14C13D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4339" y="1691081"/>
            <a:ext cx="4981352" cy="468907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F102DCF7-5984-9E27-C743-926027167C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8078" y="4064634"/>
            <a:ext cx="2751521" cy="1200328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4195F5F2-F5FE-A95B-2BE7-E1BB6F38F071}"/>
              </a:ext>
            </a:extLst>
          </p:cNvPr>
          <p:cNvSpPr txBox="1"/>
          <p:nvPr/>
        </p:nvSpPr>
        <p:spPr>
          <a:xfrm>
            <a:off x="1532058" y="3501016"/>
            <a:ext cx="3331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/>
              <a:t>Dereferenzierung</a:t>
            </a:r>
            <a:r>
              <a:rPr lang="de-DE" sz="2000" dirty="0"/>
              <a:t> (für Pointer)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2E6AF9B-76F8-1EF1-D3BA-E18BE7361E45}"/>
              </a:ext>
            </a:extLst>
          </p:cNvPr>
          <p:cNvSpPr txBox="1"/>
          <p:nvPr/>
        </p:nvSpPr>
        <p:spPr>
          <a:xfrm>
            <a:off x="6598096" y="1169937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Vektor-Multiplikation	</a:t>
            </a:r>
          </a:p>
        </p:txBody>
      </p:sp>
    </p:spTree>
    <p:extLst>
      <p:ext uri="{BB962C8B-B14F-4D97-AF65-F5344CB8AC3E}">
        <p14:creationId xmlns:p14="http://schemas.microsoft.com/office/powerpoint/2010/main" val="26435582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C5F908-EB91-6AEB-141F-3E5DA4B9B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53C5FF-4AFE-ADE2-B001-15EFD78EC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473" y="115094"/>
            <a:ext cx="10515600" cy="1325563"/>
          </a:xfrm>
        </p:spPr>
        <p:txBody>
          <a:bodyPr/>
          <a:lstStyle/>
          <a:p>
            <a:r>
              <a:rPr lang="de-DE" b="1" dirty="0">
                <a:solidFill>
                  <a:srgbClr val="F57800"/>
                </a:solidFill>
                <a:latin typeface="Bahnschrift SemiBold" panose="020B0502040204020203" pitchFamily="34" charset="0"/>
              </a:rPr>
              <a:t>Operator </a:t>
            </a:r>
            <a:r>
              <a:rPr lang="de-DE" b="1" dirty="0" err="1">
                <a:solidFill>
                  <a:srgbClr val="F57800"/>
                </a:solidFill>
                <a:latin typeface="Bahnschrift SemiBold" panose="020B0502040204020203" pitchFamily="34" charset="0"/>
              </a:rPr>
              <a:t>Overloading</a:t>
            </a:r>
            <a:endParaRPr lang="de-DE" dirty="0"/>
          </a:p>
        </p:txBody>
      </p:sp>
      <p:pic>
        <p:nvPicPr>
          <p:cNvPr id="5" name="Logo">
            <a:extLst>
              <a:ext uri="{FF2B5EF4-FFF2-40B4-BE49-F238E27FC236}">
                <a16:creationId xmlns:a16="http://schemas.microsoft.com/office/drawing/2014/main" id="{183986AA-FDA6-A027-207D-B4E36D0C47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864" y="115094"/>
            <a:ext cx="1411872" cy="1411872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4CB22ED1-D1A3-F864-E115-861C5933F20D}"/>
              </a:ext>
            </a:extLst>
          </p:cNvPr>
          <p:cNvSpPr/>
          <p:nvPr/>
        </p:nvSpPr>
        <p:spPr>
          <a:xfrm>
            <a:off x="2322599" y="0"/>
            <a:ext cx="59094" cy="6858000"/>
          </a:xfrm>
          <a:prstGeom prst="rect">
            <a:avLst/>
          </a:prstGeom>
          <a:solidFill>
            <a:srgbClr val="F57800"/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41F5BE6-9C5B-91DB-9A10-AED845EB23DE}"/>
              </a:ext>
            </a:extLst>
          </p:cNvPr>
          <p:cNvSpPr txBox="1"/>
          <p:nvPr/>
        </p:nvSpPr>
        <p:spPr>
          <a:xfrm>
            <a:off x="2948473" y="1440657"/>
            <a:ext cx="821482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sz="2000" dirty="0">
                <a:latin typeface="system-ui"/>
              </a:rPr>
              <a:t>Ermöglicht Operatoren (wie +, -, *, / etc.) selbst zu definieren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sz="2000" b="0" i="0" dirty="0">
                <a:effectLst/>
                <a:latin typeface="system-ui"/>
              </a:rPr>
              <a:t>In Rust durch Traits aus dem </a:t>
            </a:r>
            <a:r>
              <a:rPr lang="de-DE" sz="2000" b="0" i="0" dirty="0" err="1">
                <a:effectLst/>
                <a:latin typeface="system-ui"/>
              </a:rPr>
              <a:t>std</a:t>
            </a:r>
            <a:r>
              <a:rPr lang="de-DE" sz="2000" b="0" i="0" dirty="0">
                <a:effectLst/>
                <a:latin typeface="system-ui"/>
              </a:rPr>
              <a:t>::</a:t>
            </a:r>
            <a:r>
              <a:rPr lang="de-DE" sz="2000" b="0" i="0" dirty="0" err="1">
                <a:effectLst/>
                <a:latin typeface="system-ui"/>
              </a:rPr>
              <a:t>ops</a:t>
            </a:r>
            <a:r>
              <a:rPr lang="de-DE" sz="2000" b="0" i="0" dirty="0">
                <a:effectLst/>
                <a:latin typeface="system-ui"/>
              </a:rPr>
              <a:t> Modul</a:t>
            </a:r>
          </a:p>
          <a:p>
            <a:pPr lvl="1" algn="l"/>
            <a:endParaRPr lang="de-DE" sz="2000" b="0" i="0" dirty="0">
              <a:effectLst/>
              <a:latin typeface="system-ui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de-DE" sz="2000" dirty="0">
              <a:latin typeface="system-ui"/>
            </a:endParaRPr>
          </a:p>
          <a:p>
            <a:pPr lvl="1" algn="l"/>
            <a:r>
              <a:rPr lang="de-DE" sz="2000" b="0" i="0" dirty="0">
                <a:effectLst/>
                <a:latin typeface="system-ui"/>
              </a:rPr>
              <a:t>Einschränkungen: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sz="2000" dirty="0">
                <a:latin typeface="system-ui"/>
              </a:rPr>
              <a:t>Keine Erfindung eigener Operatoren möglich (.+)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sz="2000" dirty="0">
                <a:latin typeface="system-ui"/>
              </a:rPr>
              <a:t>Feste Reihenfolge bei mathematischen Berechnungen; a + b * c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sz="2000" dirty="0">
                <a:latin typeface="system-ui"/>
              </a:rPr>
              <a:t>Symmetrie: für z.B. a + b müssen a und b den gleichen oder einen kompatiblen Datentyp haben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sz="2000" b="0" i="0" dirty="0">
                <a:effectLst/>
                <a:latin typeface="system-ui"/>
              </a:rPr>
              <a:t>In Rust durch Traits aus dem </a:t>
            </a:r>
            <a:r>
              <a:rPr lang="de-DE" sz="2000" b="0" i="0" dirty="0" err="1">
                <a:effectLst/>
                <a:latin typeface="system-ui"/>
              </a:rPr>
              <a:t>std</a:t>
            </a:r>
            <a:r>
              <a:rPr lang="de-DE" sz="2000" b="0" i="0" dirty="0">
                <a:effectLst/>
                <a:latin typeface="system-ui"/>
              </a:rPr>
              <a:t>::</a:t>
            </a:r>
            <a:r>
              <a:rPr lang="de-DE" sz="2000" b="0" i="0" dirty="0" err="1">
                <a:effectLst/>
                <a:latin typeface="system-ui"/>
              </a:rPr>
              <a:t>ops</a:t>
            </a:r>
            <a:r>
              <a:rPr lang="de-DE" sz="2000" b="0" i="0" dirty="0">
                <a:effectLst/>
                <a:latin typeface="system-ui"/>
              </a:rPr>
              <a:t> Modul implementiert</a:t>
            </a:r>
          </a:p>
          <a:p>
            <a:pPr lvl="1" algn="l"/>
            <a:endParaRPr lang="de-DE" sz="2000" b="0" i="0" dirty="0">
              <a:effectLst/>
              <a:latin typeface="system-ui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de-DE" sz="2000" b="0" i="0" dirty="0">
              <a:effectLst/>
              <a:latin typeface="system-ui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2D29874-0404-1EBD-7B72-CF1562FAF641}"/>
              </a:ext>
            </a:extLst>
          </p:cNvPr>
          <p:cNvSpPr txBox="1"/>
          <p:nvPr/>
        </p:nvSpPr>
        <p:spPr>
          <a:xfrm>
            <a:off x="0" y="495663"/>
            <a:ext cx="23816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eDSL</a:t>
            </a:r>
            <a:endParaRPr lang="de-DE" dirty="0">
              <a:solidFill>
                <a:schemeClr val="bg1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Makros</a:t>
            </a:r>
          </a:p>
          <a:p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Flexible Syntax</a:t>
            </a:r>
          </a:p>
          <a:p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Typinferenz</a:t>
            </a:r>
          </a:p>
          <a:p>
            <a:pPr marL="0" indent="0">
              <a:buNone/>
            </a:pPr>
            <a:r>
              <a:rPr lang="de-DE" dirty="0">
                <a:solidFill>
                  <a:srgbClr val="F57800"/>
                </a:solidFill>
                <a:latin typeface="Bahnschrift" panose="020B0502040204020203" pitchFamily="34" charset="0"/>
              </a:rPr>
              <a:t>Operator </a:t>
            </a:r>
            <a:r>
              <a:rPr lang="de-DE" dirty="0" err="1">
                <a:solidFill>
                  <a:srgbClr val="F57800"/>
                </a:solidFill>
                <a:latin typeface="Bahnschrift" panose="020B0502040204020203" pitchFamily="34" charset="0"/>
              </a:rPr>
              <a:t>Overloading</a:t>
            </a:r>
            <a:endParaRPr lang="de-DE" dirty="0">
              <a:solidFill>
                <a:srgbClr val="F57800"/>
              </a:solidFill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de-DE" dirty="0">
                <a:latin typeface="Bahnschrift" panose="020B0502040204020203" pitchFamily="34" charset="0"/>
              </a:rPr>
              <a:t>Demo</a:t>
            </a:r>
          </a:p>
          <a:p>
            <a:pPr marL="0" indent="0">
              <a:buNone/>
            </a:pPr>
            <a:r>
              <a:rPr lang="de-DE" dirty="0">
                <a:latin typeface="Bahnschrift" panose="020B0502040204020203" pitchFamily="34" charset="0"/>
              </a:rPr>
              <a:t>Fazit</a:t>
            </a:r>
          </a:p>
          <a:p>
            <a:pPr marL="0" indent="0">
              <a:buNone/>
            </a:pPr>
            <a:r>
              <a:rPr lang="de-DE" dirty="0">
                <a:latin typeface="Bahnschrift" panose="020B0502040204020203" pitchFamily="34" charset="0"/>
              </a:rPr>
              <a:t>Quellen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70153092-5356-A61B-BB1F-110041D1A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66D5-3147-4B41-B1A6-2DE033D95645}" type="slidenum">
              <a:rPr lang="de-DE" smtClean="0"/>
              <a:t>12</a:t>
            </a:fld>
            <a:endParaRPr lang="de-DE"/>
          </a:p>
        </p:txBody>
      </p:sp>
      <p:sp>
        <p:nvSpPr>
          <p:cNvPr id="12" name="Datumsplatzhalter 5">
            <a:extLst>
              <a:ext uri="{FF2B5EF4-FFF2-40B4-BE49-F238E27FC236}">
                <a16:creationId xmlns:a16="http://schemas.microsoft.com/office/drawing/2014/main" id="{CD214A26-D2AE-CC07-5E95-3EE4A18D3BB8}"/>
              </a:ext>
            </a:extLst>
          </p:cNvPr>
          <p:cNvSpPr txBox="1">
            <a:spLocks/>
          </p:cNvSpPr>
          <p:nvPr/>
        </p:nvSpPr>
        <p:spPr>
          <a:xfrm>
            <a:off x="5123597" y="63937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/>
              <a:t>Michelle Ingerl	01.04.2025</a:t>
            </a:r>
          </a:p>
        </p:txBody>
      </p:sp>
    </p:spTree>
    <p:extLst>
      <p:ext uri="{BB962C8B-B14F-4D97-AF65-F5344CB8AC3E}">
        <p14:creationId xmlns:p14="http://schemas.microsoft.com/office/powerpoint/2010/main" val="20291802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BC74C0-02B1-10FF-EA36-E1323644AA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14399D-DD61-1A20-E3D5-BD1AE7C17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3029" y="2766218"/>
            <a:ext cx="10515600" cy="1325563"/>
          </a:xfrm>
        </p:spPr>
        <p:txBody>
          <a:bodyPr/>
          <a:lstStyle/>
          <a:p>
            <a:r>
              <a:rPr lang="de-DE" sz="6000" b="1" dirty="0">
                <a:solidFill>
                  <a:srgbClr val="F57800"/>
                </a:solidFill>
                <a:latin typeface="Bahnschrift SemiBold" panose="020B0502040204020203" pitchFamily="34" charset="0"/>
              </a:rPr>
              <a:t>Demo</a:t>
            </a:r>
            <a:endParaRPr lang="de-DE" dirty="0"/>
          </a:p>
        </p:txBody>
      </p:sp>
      <p:pic>
        <p:nvPicPr>
          <p:cNvPr id="5" name="Logo">
            <a:extLst>
              <a:ext uri="{FF2B5EF4-FFF2-40B4-BE49-F238E27FC236}">
                <a16:creationId xmlns:a16="http://schemas.microsoft.com/office/drawing/2014/main" id="{6C3C0E4D-FB80-D440-436E-AA2A260BF4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864" y="115094"/>
            <a:ext cx="1411872" cy="1411872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2FE28880-120B-1686-901F-0F70C3641963}"/>
              </a:ext>
            </a:extLst>
          </p:cNvPr>
          <p:cNvSpPr/>
          <p:nvPr/>
        </p:nvSpPr>
        <p:spPr>
          <a:xfrm>
            <a:off x="-5306" y="0"/>
            <a:ext cx="59094" cy="6858000"/>
          </a:xfrm>
          <a:prstGeom prst="rect">
            <a:avLst/>
          </a:prstGeom>
          <a:solidFill>
            <a:srgbClr val="F57800"/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C92D44C-50A5-A532-6894-8D1430649157}"/>
              </a:ext>
            </a:extLst>
          </p:cNvPr>
          <p:cNvSpPr txBox="1"/>
          <p:nvPr/>
        </p:nvSpPr>
        <p:spPr>
          <a:xfrm>
            <a:off x="-2327905" y="495663"/>
            <a:ext cx="23816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eDSL</a:t>
            </a:r>
            <a:endParaRPr lang="de-DE" dirty="0">
              <a:solidFill>
                <a:schemeClr val="bg1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Makros</a:t>
            </a:r>
          </a:p>
          <a:p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Flexibler Syntax</a:t>
            </a:r>
          </a:p>
          <a:p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Typinferenz</a:t>
            </a:r>
          </a:p>
          <a:p>
            <a:pPr marL="0" indent="0">
              <a:buNone/>
            </a:pPr>
            <a:r>
              <a:rPr lang="de-DE" dirty="0">
                <a:solidFill>
                  <a:srgbClr val="F57800"/>
                </a:solidFill>
                <a:latin typeface="Bahnschrift" panose="020B0502040204020203" pitchFamily="34" charset="0"/>
              </a:rPr>
              <a:t>Operator </a:t>
            </a:r>
            <a:r>
              <a:rPr lang="de-DE" dirty="0" err="1">
                <a:solidFill>
                  <a:srgbClr val="F57800"/>
                </a:solidFill>
                <a:latin typeface="Bahnschrift" panose="020B0502040204020203" pitchFamily="34" charset="0"/>
              </a:rPr>
              <a:t>Overloading</a:t>
            </a:r>
            <a:endParaRPr lang="de-DE" dirty="0">
              <a:solidFill>
                <a:srgbClr val="F57800"/>
              </a:solidFill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de-DE" dirty="0">
                <a:latin typeface="Bahnschrift" panose="020B0502040204020203" pitchFamily="34" charset="0"/>
              </a:rPr>
              <a:t>Demo</a:t>
            </a:r>
          </a:p>
          <a:p>
            <a:pPr marL="0" indent="0">
              <a:buNone/>
            </a:pPr>
            <a:r>
              <a:rPr lang="de-DE" dirty="0">
                <a:latin typeface="Bahnschrift" panose="020B0502040204020203" pitchFamily="34" charset="0"/>
              </a:rPr>
              <a:t>Fazit</a:t>
            </a:r>
          </a:p>
          <a:p>
            <a:pPr marL="0" indent="0">
              <a:buNone/>
            </a:pPr>
            <a:r>
              <a:rPr lang="de-DE" dirty="0">
                <a:latin typeface="Bahnschrift" panose="020B0502040204020203" pitchFamily="34" charset="0"/>
              </a:rPr>
              <a:t>Quellen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0070E8C-B6A8-5B1C-0B12-78CC68EC6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66D5-3147-4B41-B1A6-2DE033D95645}" type="slidenum">
              <a:rPr lang="de-DE" smtClean="0"/>
              <a:t>13</a:t>
            </a:fld>
            <a:endParaRPr lang="de-DE"/>
          </a:p>
        </p:txBody>
      </p:sp>
      <p:sp>
        <p:nvSpPr>
          <p:cNvPr id="10" name="Datumsplatzhalter 5">
            <a:extLst>
              <a:ext uri="{FF2B5EF4-FFF2-40B4-BE49-F238E27FC236}">
                <a16:creationId xmlns:a16="http://schemas.microsoft.com/office/drawing/2014/main" id="{6C07903E-4A9D-7AA4-79CB-D352D52E4566}"/>
              </a:ext>
            </a:extLst>
          </p:cNvPr>
          <p:cNvSpPr txBox="1">
            <a:spLocks/>
          </p:cNvSpPr>
          <p:nvPr/>
        </p:nvSpPr>
        <p:spPr>
          <a:xfrm>
            <a:off x="5123597" y="63937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/>
              <a:t>Michelle Ingerl	01.04.2025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15589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E9AC15-8DA4-84F0-7097-FF9D93A426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E08B4D-A55F-C37D-B607-6C5AF1A57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473" y="115094"/>
            <a:ext cx="10515600" cy="1325563"/>
          </a:xfrm>
        </p:spPr>
        <p:txBody>
          <a:bodyPr/>
          <a:lstStyle/>
          <a:p>
            <a:r>
              <a:rPr lang="de-DE" b="1" dirty="0">
                <a:solidFill>
                  <a:srgbClr val="F57800"/>
                </a:solidFill>
                <a:latin typeface="Bahnschrift SemiBold" panose="020B0502040204020203" pitchFamily="34" charset="0"/>
              </a:rPr>
              <a:t>Fazit</a:t>
            </a:r>
            <a:endParaRPr lang="de-DE" dirty="0"/>
          </a:p>
        </p:txBody>
      </p:sp>
      <p:pic>
        <p:nvPicPr>
          <p:cNvPr id="5" name="Logo">
            <a:extLst>
              <a:ext uri="{FF2B5EF4-FFF2-40B4-BE49-F238E27FC236}">
                <a16:creationId xmlns:a16="http://schemas.microsoft.com/office/drawing/2014/main" id="{B22C909B-5E20-F571-CBF0-6B5076DC06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864" y="115094"/>
            <a:ext cx="1411872" cy="1411872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8DFE7E64-4FF8-B634-06D1-DE96F5429276}"/>
              </a:ext>
            </a:extLst>
          </p:cNvPr>
          <p:cNvSpPr/>
          <p:nvPr/>
        </p:nvSpPr>
        <p:spPr>
          <a:xfrm>
            <a:off x="2322599" y="0"/>
            <a:ext cx="59094" cy="6858000"/>
          </a:xfrm>
          <a:prstGeom prst="rect">
            <a:avLst/>
          </a:prstGeom>
          <a:solidFill>
            <a:srgbClr val="F57800"/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E84E8DE-CFA9-32C5-8422-1729EE192162}"/>
              </a:ext>
            </a:extLst>
          </p:cNvPr>
          <p:cNvSpPr txBox="1"/>
          <p:nvPr/>
        </p:nvSpPr>
        <p:spPr>
          <a:xfrm>
            <a:off x="2948473" y="1440657"/>
            <a:ext cx="62436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system-ui"/>
              </a:rPr>
              <a:t>Rust bietet durch Makros eine Möglichkeit mit einfachem Syntax eine </a:t>
            </a:r>
            <a:r>
              <a:rPr lang="de-DE" sz="2000" dirty="0" err="1">
                <a:latin typeface="system-ui"/>
              </a:rPr>
              <a:t>eDSL</a:t>
            </a:r>
            <a:r>
              <a:rPr lang="de-DE" sz="2000" dirty="0">
                <a:latin typeface="system-ui"/>
              </a:rPr>
              <a:t> zu entwickeln.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b="0" i="0" dirty="0">
              <a:effectLst/>
              <a:latin typeface="system-u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b="0" i="0" dirty="0">
                <a:effectLst/>
                <a:latin typeface="system-ui"/>
              </a:rPr>
              <a:t>Die gute Typinferenz </a:t>
            </a:r>
            <a:r>
              <a:rPr lang="de-DE" sz="2000" b="0" i="0" dirty="0" err="1">
                <a:effectLst/>
                <a:latin typeface="system-ui"/>
              </a:rPr>
              <a:t>veinfacht</a:t>
            </a:r>
            <a:r>
              <a:rPr lang="de-DE" sz="2000" b="0" i="0" dirty="0">
                <a:effectLst/>
                <a:latin typeface="system-ui"/>
              </a:rPr>
              <a:t> die Syntax ebenfalls, um das entwickeln einer </a:t>
            </a:r>
            <a:r>
              <a:rPr lang="de-DE" sz="2000" b="0" i="0" dirty="0" err="1">
                <a:effectLst/>
                <a:latin typeface="system-ui"/>
              </a:rPr>
              <a:t>eDSL</a:t>
            </a:r>
            <a:r>
              <a:rPr lang="de-DE" sz="2000" b="0" i="0" dirty="0">
                <a:effectLst/>
                <a:latin typeface="system-ui"/>
              </a:rPr>
              <a:t> zu erleichtern.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Rust unterstützt Operator </a:t>
            </a:r>
            <a:r>
              <a:rPr lang="de-DE" sz="2000" dirty="0" err="1"/>
              <a:t>Overloading</a:t>
            </a:r>
            <a:r>
              <a:rPr lang="de-DE" sz="2000" dirty="0"/>
              <a:t>, welches bei z.B. einer mathematischen </a:t>
            </a:r>
            <a:r>
              <a:rPr lang="de-DE" sz="2000" dirty="0" err="1"/>
              <a:t>eDSL</a:t>
            </a:r>
            <a:r>
              <a:rPr lang="de-DE" sz="2000" dirty="0"/>
              <a:t> hilfreich ist.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5D37CC0-D660-3C40-2E77-35DBB94D91E1}"/>
              </a:ext>
            </a:extLst>
          </p:cNvPr>
          <p:cNvSpPr txBox="1"/>
          <p:nvPr/>
        </p:nvSpPr>
        <p:spPr>
          <a:xfrm>
            <a:off x="0" y="304591"/>
            <a:ext cx="23816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eDSL</a:t>
            </a:r>
            <a:endParaRPr lang="de-DE" dirty="0">
              <a:solidFill>
                <a:schemeClr val="bg1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Makros</a:t>
            </a:r>
          </a:p>
          <a:p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Flexible Syntax</a:t>
            </a:r>
          </a:p>
          <a:p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Typinferenz</a:t>
            </a:r>
          </a:p>
          <a:p>
            <a:pPr marL="0" indent="0">
              <a:buNone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Operator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Overloading</a:t>
            </a:r>
            <a:endParaRPr lang="de-DE" dirty="0">
              <a:solidFill>
                <a:schemeClr val="bg1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Demo</a:t>
            </a:r>
          </a:p>
          <a:p>
            <a:pPr marL="0" indent="0">
              <a:buNone/>
            </a:pPr>
            <a:r>
              <a:rPr lang="de-DE" dirty="0">
                <a:solidFill>
                  <a:srgbClr val="F57800"/>
                </a:solidFill>
                <a:latin typeface="Bahnschrift" panose="020B0502040204020203" pitchFamily="34" charset="0"/>
              </a:rPr>
              <a:t>Fazit</a:t>
            </a:r>
          </a:p>
          <a:p>
            <a:pPr marL="0" indent="0">
              <a:buNone/>
            </a:pPr>
            <a:r>
              <a:rPr lang="de-DE" dirty="0">
                <a:latin typeface="Bahnschrift" panose="020B0502040204020203" pitchFamily="34" charset="0"/>
              </a:rPr>
              <a:t>Quellen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49A7DD5-790E-08A4-36DE-78F8F38CC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66D5-3147-4B41-B1A6-2DE033D95645}" type="slidenum">
              <a:rPr lang="de-DE" smtClean="0"/>
              <a:t>14</a:t>
            </a:fld>
            <a:endParaRPr lang="de-DE"/>
          </a:p>
        </p:txBody>
      </p:sp>
      <p:sp>
        <p:nvSpPr>
          <p:cNvPr id="10" name="Datumsplatzhalter 5">
            <a:extLst>
              <a:ext uri="{FF2B5EF4-FFF2-40B4-BE49-F238E27FC236}">
                <a16:creationId xmlns:a16="http://schemas.microsoft.com/office/drawing/2014/main" id="{E6018487-C395-F542-986C-CBB4B8B34C2A}"/>
              </a:ext>
            </a:extLst>
          </p:cNvPr>
          <p:cNvSpPr txBox="1">
            <a:spLocks/>
          </p:cNvSpPr>
          <p:nvPr/>
        </p:nvSpPr>
        <p:spPr>
          <a:xfrm>
            <a:off x="5123597" y="63937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/>
              <a:t>Michelle Ingerl	01.04.2025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24458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A3BE62-37F9-37B3-D1AD-C7CF64B524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9AE4DD-D795-481A-9D1D-149E4056A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473" y="115094"/>
            <a:ext cx="10515600" cy="1325563"/>
          </a:xfrm>
        </p:spPr>
        <p:txBody>
          <a:bodyPr/>
          <a:lstStyle/>
          <a:p>
            <a:r>
              <a:rPr lang="de-DE" b="1" dirty="0">
                <a:solidFill>
                  <a:srgbClr val="F57800"/>
                </a:solidFill>
                <a:latin typeface="Bahnschrift SemiBold" panose="020B0502040204020203" pitchFamily="34" charset="0"/>
              </a:rPr>
              <a:t>Quellen</a:t>
            </a:r>
            <a:endParaRPr lang="de-DE" dirty="0"/>
          </a:p>
        </p:txBody>
      </p:sp>
      <p:pic>
        <p:nvPicPr>
          <p:cNvPr id="5" name="Logo">
            <a:extLst>
              <a:ext uri="{FF2B5EF4-FFF2-40B4-BE49-F238E27FC236}">
                <a16:creationId xmlns:a16="http://schemas.microsoft.com/office/drawing/2014/main" id="{EC612617-DF74-8372-2549-402EDCBF62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864" y="115094"/>
            <a:ext cx="1411872" cy="1411872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B6CD0BDF-A20D-E56F-C0DF-9F5EBA6F438E}"/>
              </a:ext>
            </a:extLst>
          </p:cNvPr>
          <p:cNvSpPr/>
          <p:nvPr/>
        </p:nvSpPr>
        <p:spPr>
          <a:xfrm>
            <a:off x="2322599" y="0"/>
            <a:ext cx="59094" cy="6858000"/>
          </a:xfrm>
          <a:prstGeom prst="rect">
            <a:avLst/>
          </a:prstGeom>
          <a:solidFill>
            <a:srgbClr val="F57800"/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C8A8BFA-1148-6E31-9F4D-9AEDEED85EAC}"/>
              </a:ext>
            </a:extLst>
          </p:cNvPr>
          <p:cNvSpPr txBox="1"/>
          <p:nvPr/>
        </p:nvSpPr>
        <p:spPr>
          <a:xfrm>
            <a:off x="2948473" y="1440657"/>
            <a:ext cx="62436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DE" sz="2000" b="0" i="0" dirty="0">
                <a:effectLst/>
                <a:latin typeface="system-ui"/>
                <a:hlinkClick r:id="rId4"/>
              </a:rPr>
              <a:t>https://doc.rust-lang.org/book/</a:t>
            </a:r>
            <a:endParaRPr lang="de-DE" sz="2000" dirty="0">
              <a:latin typeface="system-ui"/>
            </a:endParaRPr>
          </a:p>
          <a:p>
            <a:pPr marL="0" indent="0">
              <a:buNone/>
            </a:pPr>
            <a:r>
              <a:rPr lang="de-DE" sz="2000" b="0" i="0" dirty="0">
                <a:effectLst/>
                <a:latin typeface="system-ui"/>
                <a:hlinkClick r:id="rId5"/>
              </a:rPr>
              <a:t>https://doc.rust-lang.org/rust-by-example/</a:t>
            </a:r>
            <a:endParaRPr lang="de-DE" sz="2000" b="0" i="0" dirty="0">
              <a:effectLst/>
              <a:latin typeface="system-ui"/>
            </a:endParaRPr>
          </a:p>
          <a:p>
            <a:pPr marL="0" indent="0">
              <a:buNone/>
            </a:pPr>
            <a:endParaRPr lang="de-DE" sz="2000" b="0" i="0" dirty="0">
              <a:effectLst/>
              <a:latin typeface="system-ui"/>
            </a:endParaRPr>
          </a:p>
          <a:p>
            <a:pPr marL="0" indent="0">
              <a:buNone/>
            </a:pPr>
            <a:endParaRPr lang="de-DE" sz="20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A1CCA17-126F-4FB9-E0C6-505B8E6D7495}"/>
              </a:ext>
            </a:extLst>
          </p:cNvPr>
          <p:cNvSpPr txBox="1"/>
          <p:nvPr/>
        </p:nvSpPr>
        <p:spPr>
          <a:xfrm>
            <a:off x="0" y="86223"/>
            <a:ext cx="23816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eDSL</a:t>
            </a:r>
            <a:endParaRPr lang="de-DE" dirty="0">
              <a:solidFill>
                <a:schemeClr val="bg1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Makros</a:t>
            </a:r>
          </a:p>
          <a:p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Flexible Syntax</a:t>
            </a:r>
          </a:p>
          <a:p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Typinferenz</a:t>
            </a:r>
          </a:p>
          <a:p>
            <a:pPr marL="0" indent="0">
              <a:buNone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Operator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Overloading</a:t>
            </a:r>
            <a:endParaRPr lang="de-DE" dirty="0">
              <a:solidFill>
                <a:schemeClr val="bg1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Demo</a:t>
            </a:r>
          </a:p>
          <a:p>
            <a:pPr marL="0" indent="0">
              <a:buNone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Fazit</a:t>
            </a:r>
          </a:p>
          <a:p>
            <a:pPr marL="0" indent="0">
              <a:buNone/>
            </a:pPr>
            <a:r>
              <a:rPr lang="de-DE" dirty="0">
                <a:solidFill>
                  <a:srgbClr val="F57800"/>
                </a:solidFill>
                <a:latin typeface="Bahnschrift" panose="020B0502040204020203" pitchFamily="34" charset="0"/>
              </a:rPr>
              <a:t>Quellen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16AB81-D268-FC5A-2EF6-8A054EF77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66D5-3147-4B41-B1A6-2DE033D95645}" type="slidenum">
              <a:rPr lang="de-DE" smtClean="0"/>
              <a:t>15</a:t>
            </a:fld>
            <a:endParaRPr lang="de-DE"/>
          </a:p>
        </p:txBody>
      </p:sp>
      <p:sp>
        <p:nvSpPr>
          <p:cNvPr id="8" name="Datumsplatzhalter 5">
            <a:extLst>
              <a:ext uri="{FF2B5EF4-FFF2-40B4-BE49-F238E27FC236}">
                <a16:creationId xmlns:a16="http://schemas.microsoft.com/office/drawing/2014/main" id="{8424B622-DF03-8E41-84D2-D8657830BD91}"/>
              </a:ext>
            </a:extLst>
          </p:cNvPr>
          <p:cNvSpPr txBox="1">
            <a:spLocks/>
          </p:cNvSpPr>
          <p:nvPr/>
        </p:nvSpPr>
        <p:spPr>
          <a:xfrm>
            <a:off x="5123597" y="63937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/>
              <a:t>Michelle Ingerl	01.04.2025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0255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1B84B7-467F-95A5-C304-2331FE5A6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F57800"/>
                </a:solidFill>
                <a:latin typeface="Bahnschrift SemiBold" panose="020B0502040204020203" pitchFamily="34" charset="0"/>
              </a:rPr>
              <a:t>Gliederung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3084904-F567-60C4-9895-F41E49D5D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500" dirty="0"/>
              <a:t>Was ist eine </a:t>
            </a:r>
            <a:r>
              <a:rPr lang="de-DE" sz="2500" dirty="0" err="1"/>
              <a:t>eDSL</a:t>
            </a:r>
            <a:r>
              <a:rPr lang="de-DE" sz="2500" dirty="0"/>
              <a:t>?</a:t>
            </a:r>
          </a:p>
          <a:p>
            <a:r>
              <a:rPr lang="de-DE" sz="2500" dirty="0"/>
              <a:t>Makros</a:t>
            </a:r>
          </a:p>
          <a:p>
            <a:r>
              <a:rPr lang="de-DE" sz="2500" dirty="0"/>
              <a:t>Flexible Syntax</a:t>
            </a:r>
          </a:p>
          <a:p>
            <a:r>
              <a:rPr lang="de-DE" sz="2500" dirty="0"/>
              <a:t>Typinferenz</a:t>
            </a:r>
          </a:p>
          <a:p>
            <a:r>
              <a:rPr lang="de-DE" sz="2500" dirty="0"/>
              <a:t>Operator </a:t>
            </a:r>
            <a:r>
              <a:rPr lang="de-DE" sz="2500" dirty="0" err="1"/>
              <a:t>Overloading</a:t>
            </a:r>
            <a:endParaRPr lang="de-DE" sz="2500" dirty="0"/>
          </a:p>
          <a:p>
            <a:r>
              <a:rPr lang="de-DE" sz="2500" dirty="0"/>
              <a:t>Demo</a:t>
            </a:r>
          </a:p>
          <a:p>
            <a:r>
              <a:rPr lang="de-DE" sz="2500" dirty="0"/>
              <a:t>Fazit</a:t>
            </a:r>
          </a:p>
          <a:p>
            <a:r>
              <a:rPr lang="de-DE" sz="2500" dirty="0"/>
              <a:t>Quellen</a:t>
            </a:r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id="{54D52EAC-CAF1-234D-0FBD-EFA936946F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864" y="115094"/>
            <a:ext cx="1411872" cy="1411872"/>
          </a:xfrm>
          <a:prstGeom prst="rect">
            <a:avLst/>
          </a:prstGeom>
        </p:spPr>
      </p:pic>
      <p:sp>
        <p:nvSpPr>
          <p:cNvPr id="16" name="Rechteck 7">
            <a:extLst>
              <a:ext uri="{FF2B5EF4-FFF2-40B4-BE49-F238E27FC236}">
                <a16:creationId xmlns:a16="http://schemas.microsoft.com/office/drawing/2014/main" id="{ADA04338-1B46-45C7-A164-398B716A4477}"/>
              </a:ext>
            </a:extLst>
          </p:cNvPr>
          <p:cNvSpPr/>
          <p:nvPr/>
        </p:nvSpPr>
        <p:spPr>
          <a:xfrm>
            <a:off x="-2" y="1642060"/>
            <a:ext cx="12192001" cy="48628"/>
          </a:xfrm>
          <a:prstGeom prst="rect">
            <a:avLst/>
          </a:prstGeom>
          <a:solidFill>
            <a:srgbClr val="F57800"/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3A52D684-ED5B-90A8-7963-7907B5EDA2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23597" y="6393787"/>
            <a:ext cx="2743200" cy="365125"/>
          </a:xfrm>
        </p:spPr>
        <p:txBody>
          <a:bodyPr/>
          <a:lstStyle/>
          <a:p>
            <a:pPr algn="ctr"/>
            <a:r>
              <a:rPr lang="de-DE" dirty="0"/>
              <a:t>Michelle Ingerl	01.04.2025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6C2BD28-9C27-A6C4-DD3C-2E8521683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66D5-3147-4B41-B1A6-2DE033D9564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62872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9E65CB-7A4A-3F95-2FA6-9A06D2678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473" y="115094"/>
            <a:ext cx="10515600" cy="1325563"/>
          </a:xfrm>
        </p:spPr>
        <p:txBody>
          <a:bodyPr/>
          <a:lstStyle/>
          <a:p>
            <a:r>
              <a:rPr lang="de-DE" b="1" dirty="0">
                <a:solidFill>
                  <a:srgbClr val="F57800"/>
                </a:solidFill>
                <a:latin typeface="Bahnschrift SemiBold" panose="020B0502040204020203" pitchFamily="34" charset="0"/>
              </a:rPr>
              <a:t>Was ist eine </a:t>
            </a:r>
            <a:r>
              <a:rPr lang="de-DE" b="1" dirty="0" err="1">
                <a:solidFill>
                  <a:srgbClr val="F57800"/>
                </a:solidFill>
                <a:latin typeface="Bahnschrift SemiBold" panose="020B0502040204020203" pitchFamily="34" charset="0"/>
              </a:rPr>
              <a:t>eDSL</a:t>
            </a:r>
            <a:r>
              <a:rPr lang="de-DE" b="1" dirty="0">
                <a:solidFill>
                  <a:srgbClr val="F57800"/>
                </a:solidFill>
                <a:latin typeface="Bahnschrift SemiBold" panose="020B0502040204020203" pitchFamily="34" charset="0"/>
              </a:rPr>
              <a:t>?</a:t>
            </a:r>
            <a:endParaRPr lang="de-DE" dirty="0"/>
          </a:p>
        </p:txBody>
      </p:sp>
      <p:pic>
        <p:nvPicPr>
          <p:cNvPr id="5" name="Logo">
            <a:extLst>
              <a:ext uri="{FF2B5EF4-FFF2-40B4-BE49-F238E27FC236}">
                <a16:creationId xmlns:a16="http://schemas.microsoft.com/office/drawing/2014/main" id="{D80C6B91-3CE2-998C-5FE5-6A617D816A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864" y="115094"/>
            <a:ext cx="1411872" cy="1411872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2D5C28CF-A1DF-4823-F262-630318A11EDE}"/>
              </a:ext>
            </a:extLst>
          </p:cNvPr>
          <p:cNvSpPr/>
          <p:nvPr/>
        </p:nvSpPr>
        <p:spPr>
          <a:xfrm>
            <a:off x="2322599" y="0"/>
            <a:ext cx="59094" cy="6858000"/>
          </a:xfrm>
          <a:prstGeom prst="rect">
            <a:avLst/>
          </a:prstGeom>
          <a:solidFill>
            <a:srgbClr val="F57800"/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31155E8-D995-7A50-692A-9D29827DACAA}"/>
              </a:ext>
            </a:extLst>
          </p:cNvPr>
          <p:cNvSpPr txBox="1"/>
          <p:nvPr/>
        </p:nvSpPr>
        <p:spPr>
          <a:xfrm>
            <a:off x="0" y="1582340"/>
            <a:ext cx="23816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DE" dirty="0" err="1">
                <a:solidFill>
                  <a:srgbClr val="F57800"/>
                </a:solidFill>
                <a:latin typeface="Bahnschrift" panose="020B0502040204020203" pitchFamily="34" charset="0"/>
              </a:rPr>
              <a:t>eDSL</a:t>
            </a:r>
            <a:endParaRPr lang="de-DE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de-DE" dirty="0">
                <a:latin typeface="Bahnschrift" panose="020B0502040204020203" pitchFamily="34" charset="0"/>
              </a:rPr>
              <a:t>Makros</a:t>
            </a:r>
          </a:p>
          <a:p>
            <a:pPr marL="0" indent="0">
              <a:buNone/>
            </a:pPr>
            <a:r>
              <a:rPr lang="de-DE" dirty="0">
                <a:latin typeface="Bahnschrift" panose="020B0502040204020203" pitchFamily="34" charset="0"/>
              </a:rPr>
              <a:t>Flexible Syntax</a:t>
            </a:r>
          </a:p>
          <a:p>
            <a:pPr marL="0" indent="0">
              <a:buNone/>
            </a:pPr>
            <a:r>
              <a:rPr lang="de-DE" dirty="0">
                <a:latin typeface="Bahnschrift" panose="020B0502040204020203" pitchFamily="34" charset="0"/>
              </a:rPr>
              <a:t>Typinferenz</a:t>
            </a:r>
          </a:p>
          <a:p>
            <a:pPr marL="0" indent="0">
              <a:buNone/>
            </a:pPr>
            <a:r>
              <a:rPr lang="de-DE" dirty="0">
                <a:latin typeface="Bahnschrift" panose="020B0502040204020203" pitchFamily="34" charset="0"/>
              </a:rPr>
              <a:t>Operator </a:t>
            </a:r>
            <a:r>
              <a:rPr lang="de-DE" dirty="0" err="1">
                <a:latin typeface="Bahnschrift" panose="020B0502040204020203" pitchFamily="34" charset="0"/>
              </a:rPr>
              <a:t>Overloading</a:t>
            </a:r>
            <a:endParaRPr lang="de-DE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de-DE" dirty="0">
                <a:latin typeface="Bahnschrift" panose="020B0502040204020203" pitchFamily="34" charset="0"/>
              </a:rPr>
              <a:t>Demo</a:t>
            </a:r>
          </a:p>
          <a:p>
            <a:pPr marL="0" indent="0">
              <a:buNone/>
            </a:pPr>
            <a:r>
              <a:rPr lang="de-DE" dirty="0">
                <a:latin typeface="Bahnschrift" panose="020B0502040204020203" pitchFamily="34" charset="0"/>
              </a:rPr>
              <a:t>Fazit</a:t>
            </a:r>
          </a:p>
          <a:p>
            <a:pPr marL="0" indent="0">
              <a:buNone/>
            </a:pPr>
            <a:r>
              <a:rPr lang="de-DE" dirty="0">
                <a:latin typeface="Bahnschrift" panose="020B0502040204020203" pitchFamily="34" charset="0"/>
              </a:rPr>
              <a:t>Quellen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A0C755A-BFA1-1D79-C696-5A95590B6154}"/>
              </a:ext>
            </a:extLst>
          </p:cNvPr>
          <p:cNvSpPr txBox="1"/>
          <p:nvPr/>
        </p:nvSpPr>
        <p:spPr>
          <a:xfrm>
            <a:off x="3304761" y="3682167"/>
            <a:ext cx="6324951" cy="1669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2000" b="0" i="0" dirty="0">
                <a:effectLst/>
                <a:latin typeface="DeepSeek-CJK-patch"/>
              </a:rPr>
              <a:t>Sie bieten: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000" b="0" i="0" dirty="0">
                <a:effectLst/>
                <a:latin typeface="DeepSeek-CJK-patch"/>
              </a:rPr>
              <a:t>Natürlichere Syntax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000" b="0" i="0" dirty="0">
                <a:effectLst/>
                <a:latin typeface="DeepSeek-CJK-patch"/>
              </a:rPr>
              <a:t>Typsicherheit durch das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000" b="0" i="0" dirty="0">
                <a:effectLst/>
                <a:latin typeface="DeepSeek-CJK-patch"/>
              </a:rPr>
              <a:t>  Rust-Typsystem</a:t>
            </a:r>
          </a:p>
          <a:p>
            <a:pPr marL="342900" indent="-34290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e-DE" sz="2000" b="0" i="0" dirty="0">
                <a:effectLst/>
                <a:latin typeface="DeepSeek-CJK-patch"/>
              </a:rPr>
              <a:t>Kompilierzeit-Überprüfungen</a:t>
            </a:r>
            <a:endParaRPr lang="de-DE" sz="20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53A1CC6-03C2-668A-A53A-A096DBF75A41}"/>
              </a:ext>
            </a:extLst>
          </p:cNvPr>
          <p:cNvSpPr txBox="1"/>
          <p:nvPr/>
        </p:nvSpPr>
        <p:spPr>
          <a:xfrm>
            <a:off x="7388914" y="2120760"/>
            <a:ext cx="2480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800" b="0" i="0" dirty="0">
                <a:effectLst/>
                <a:latin typeface="DeepSeek-CJK-patch"/>
              </a:rPr>
              <a:t>spezialisierte Sprachen</a:t>
            </a:r>
          </a:p>
          <a:p>
            <a:pPr algn="ctr"/>
            <a:r>
              <a:rPr lang="de-DE" sz="1800" b="0" i="0" dirty="0">
                <a:effectLst/>
                <a:latin typeface="DeepSeek-CJK-patch"/>
              </a:rPr>
              <a:t>für bestimmte Probleme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A7CEA18-C05F-99C8-72EF-F0DAD230279D}"/>
              </a:ext>
            </a:extLst>
          </p:cNvPr>
          <p:cNvSpPr txBox="1"/>
          <p:nvPr/>
        </p:nvSpPr>
        <p:spPr>
          <a:xfrm>
            <a:off x="3622219" y="2443925"/>
            <a:ext cx="3199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rgbClr val="F57801"/>
                </a:solidFill>
                <a:latin typeface="72" panose="020B0503030000000003" pitchFamily="34" charset="0"/>
              </a:rPr>
              <a:t>werden in einer Host-Sprache</a:t>
            </a:r>
          </a:p>
          <a:p>
            <a:pPr algn="ctr"/>
            <a:r>
              <a:rPr lang="de-DE" dirty="0">
                <a:solidFill>
                  <a:srgbClr val="F57801"/>
                </a:solidFill>
                <a:latin typeface="72" panose="020B0503030000000003" pitchFamily="34" charset="0"/>
              </a:rPr>
              <a:t>wie Rust implementiert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14B8807-9529-EF11-4B7E-CE222DBD8EF4}"/>
              </a:ext>
            </a:extLst>
          </p:cNvPr>
          <p:cNvSpPr txBox="1"/>
          <p:nvPr/>
        </p:nvSpPr>
        <p:spPr>
          <a:xfrm>
            <a:off x="4584181" y="1451904"/>
            <a:ext cx="44759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rgbClr val="F57801"/>
                </a:solidFill>
                <a:latin typeface="72" panose="020B0503030000000003" pitchFamily="34" charset="0"/>
              </a:rPr>
              <a:t>Embedded </a:t>
            </a:r>
            <a:r>
              <a:rPr lang="de-DE" sz="2000" dirty="0">
                <a:latin typeface="72" panose="020B0503030000000003" pitchFamily="34" charset="0"/>
              </a:rPr>
              <a:t>Domain </a:t>
            </a:r>
            <a:r>
              <a:rPr lang="de-DE" sz="2000" b="0" i="0" dirty="0" err="1">
                <a:effectLst/>
                <a:latin typeface="72" panose="020B0503030000000003" pitchFamily="34" charset="0"/>
              </a:rPr>
              <a:t>Specific</a:t>
            </a:r>
            <a:r>
              <a:rPr lang="de-DE" sz="2000" b="0" i="0" dirty="0">
                <a:effectLst/>
                <a:latin typeface="72" panose="020B0503030000000003" pitchFamily="34" charset="0"/>
              </a:rPr>
              <a:t> Language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71CC287-8F25-67D6-B1D3-00F292DF3E96}"/>
              </a:ext>
            </a:extLst>
          </p:cNvPr>
          <p:cNvSpPr txBox="1"/>
          <p:nvPr/>
        </p:nvSpPr>
        <p:spPr>
          <a:xfrm>
            <a:off x="7289072" y="3768476"/>
            <a:ext cx="4637507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DE" sz="1800" dirty="0"/>
              <a:t>Wofür?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DeepSeek-CJK-patch"/>
              </a:rPr>
              <a:t>Verbesserung der Produktivität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DeepSeek-CJK-patch"/>
              </a:rPr>
              <a:t>Vereinfachung der Syntax und Semantik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DeepSeek-CJK-patch"/>
              </a:rPr>
              <a:t>Ermöglicht Benutzern mit einfachen 	Befehlen, eigenen Code zu schreiben</a:t>
            </a:r>
          </a:p>
          <a:p>
            <a:endParaRPr lang="de-DE" dirty="0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BD0DF9B5-CFF7-5F8C-8CBF-B89F61CEDE83}"/>
              </a:ext>
            </a:extLst>
          </p:cNvPr>
          <p:cNvCxnSpPr/>
          <p:nvPr/>
        </p:nvCxnSpPr>
        <p:spPr>
          <a:xfrm>
            <a:off x="7077415" y="1814340"/>
            <a:ext cx="423315" cy="41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F433E26-9B28-EE2C-AF69-9BFFCF221A40}"/>
              </a:ext>
            </a:extLst>
          </p:cNvPr>
          <p:cNvCxnSpPr>
            <a:endCxn id="9" idx="0"/>
          </p:cNvCxnSpPr>
          <p:nvPr/>
        </p:nvCxnSpPr>
        <p:spPr>
          <a:xfrm flipH="1">
            <a:off x="5222177" y="1814340"/>
            <a:ext cx="171458" cy="629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BAEB765B-645F-4971-7AD4-77F890FEC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66D5-3147-4B41-B1A6-2DE033D95645}" type="slidenum">
              <a:rPr lang="de-DE" smtClean="0"/>
              <a:t>2</a:t>
            </a:fld>
            <a:endParaRPr lang="de-DE"/>
          </a:p>
        </p:txBody>
      </p:sp>
      <p:sp>
        <p:nvSpPr>
          <p:cNvPr id="18" name="Datumsplatzhalter 5">
            <a:extLst>
              <a:ext uri="{FF2B5EF4-FFF2-40B4-BE49-F238E27FC236}">
                <a16:creationId xmlns:a16="http://schemas.microsoft.com/office/drawing/2014/main" id="{96750F50-32C7-FE54-AB36-117B8E59E5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23597" y="6393787"/>
            <a:ext cx="2743200" cy="365125"/>
          </a:xfrm>
        </p:spPr>
        <p:txBody>
          <a:bodyPr/>
          <a:lstStyle/>
          <a:p>
            <a:pPr algn="ctr"/>
            <a:r>
              <a:rPr lang="de-DE" dirty="0"/>
              <a:t>Michelle Ingerl	01.04.2025</a:t>
            </a:r>
          </a:p>
        </p:txBody>
      </p:sp>
    </p:spTree>
    <p:extLst>
      <p:ext uri="{BB962C8B-B14F-4D97-AF65-F5344CB8AC3E}">
        <p14:creationId xmlns:p14="http://schemas.microsoft.com/office/powerpoint/2010/main" val="995731120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20CA50-54CA-3FA0-FAAE-A378583E4A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Logo">
            <a:extLst>
              <a:ext uri="{FF2B5EF4-FFF2-40B4-BE49-F238E27FC236}">
                <a16:creationId xmlns:a16="http://schemas.microsoft.com/office/drawing/2014/main" id="{F76AC39B-8A02-94C7-ECD6-EEE19EA0F1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864" y="115094"/>
            <a:ext cx="1411872" cy="1411872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A2A4E547-8E80-1A6A-3BBD-7F4BFBB79EAC}"/>
              </a:ext>
            </a:extLst>
          </p:cNvPr>
          <p:cNvSpPr/>
          <p:nvPr/>
        </p:nvSpPr>
        <p:spPr>
          <a:xfrm>
            <a:off x="2322599" y="0"/>
            <a:ext cx="59094" cy="6858000"/>
          </a:xfrm>
          <a:prstGeom prst="rect">
            <a:avLst/>
          </a:prstGeom>
          <a:solidFill>
            <a:srgbClr val="F57800"/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499A8EF3-BFF1-2EF4-B7C8-24F4A6845596}"/>
              </a:ext>
            </a:extLst>
          </p:cNvPr>
          <p:cNvSpPr txBox="1">
            <a:spLocks/>
          </p:cNvSpPr>
          <p:nvPr/>
        </p:nvSpPr>
        <p:spPr>
          <a:xfrm>
            <a:off x="2948473" y="1150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b="1">
                <a:solidFill>
                  <a:srgbClr val="F57800"/>
                </a:solidFill>
                <a:latin typeface="Bahnschrift SemiBold" panose="020B0502040204020203" pitchFamily="34" charset="0"/>
              </a:rPr>
              <a:t>Makros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0BFF97C-EF96-3389-2EB7-8BD39884EE8C}"/>
              </a:ext>
            </a:extLst>
          </p:cNvPr>
          <p:cNvSpPr txBox="1"/>
          <p:nvPr/>
        </p:nvSpPr>
        <p:spPr>
          <a:xfrm>
            <a:off x="2948473" y="1440657"/>
            <a:ext cx="62436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000" b="0" i="0" dirty="0">
                <a:effectLst/>
                <a:latin typeface="system-ui"/>
              </a:rPr>
              <a:t>Ermöglicht die Implementierung von DSL-Syntax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000" dirty="0" err="1">
                <a:latin typeface="system-ui"/>
              </a:rPr>
              <a:t>C</a:t>
            </a:r>
            <a:r>
              <a:rPr lang="de-DE" sz="2000" b="0" i="0" dirty="0" err="1">
                <a:effectLst/>
                <a:latin typeface="system-ui"/>
              </a:rPr>
              <a:t>ompile</a:t>
            </a:r>
            <a:r>
              <a:rPr lang="de-DE" sz="2000" b="0" i="0" dirty="0">
                <a:effectLst/>
                <a:latin typeface="system-ui"/>
              </a:rPr>
              <a:t>-time Code-Generierung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000" dirty="0">
                <a:latin typeface="system-ui"/>
              </a:rPr>
              <a:t>Pattern </a:t>
            </a:r>
            <a:r>
              <a:rPr lang="de-DE" sz="2000" dirty="0" err="1">
                <a:latin typeface="system-ui"/>
              </a:rPr>
              <a:t>matching</a:t>
            </a:r>
            <a:r>
              <a:rPr lang="de-DE" sz="2000" dirty="0">
                <a:latin typeface="system-ui"/>
              </a:rPr>
              <a:t> System</a:t>
            </a:r>
            <a:endParaRPr lang="de-DE" sz="2000" b="0" i="0" dirty="0">
              <a:effectLst/>
              <a:latin typeface="system-ui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9E4CA87-F203-D3D2-23E9-7BF3A9DA5FBA}"/>
              </a:ext>
            </a:extLst>
          </p:cNvPr>
          <p:cNvSpPr txBox="1"/>
          <p:nvPr/>
        </p:nvSpPr>
        <p:spPr>
          <a:xfrm>
            <a:off x="0" y="1317298"/>
            <a:ext cx="23816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DE" dirty="0" err="1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eDSL</a:t>
            </a:r>
            <a:endParaRPr lang="de-DE" dirty="0">
              <a:solidFill>
                <a:schemeClr val="bg1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de-DE" dirty="0">
                <a:solidFill>
                  <a:srgbClr val="F57800"/>
                </a:solidFill>
                <a:latin typeface="Bahnschrift" panose="020B0502040204020203" pitchFamily="34" charset="0"/>
              </a:rPr>
              <a:t>Makros</a:t>
            </a:r>
          </a:p>
          <a:p>
            <a:pPr marL="0" indent="0">
              <a:buNone/>
            </a:pPr>
            <a:r>
              <a:rPr lang="de-DE" dirty="0">
                <a:latin typeface="Bahnschrift" panose="020B0502040204020203" pitchFamily="34" charset="0"/>
              </a:rPr>
              <a:t>Flexible Syntax</a:t>
            </a:r>
          </a:p>
          <a:p>
            <a:pPr marL="0" indent="0">
              <a:buNone/>
            </a:pPr>
            <a:r>
              <a:rPr lang="de-DE" dirty="0">
                <a:latin typeface="Bahnschrift" panose="020B0502040204020203" pitchFamily="34" charset="0"/>
              </a:rPr>
              <a:t>Typinferenz</a:t>
            </a:r>
          </a:p>
          <a:p>
            <a:pPr marL="0" indent="0">
              <a:buNone/>
            </a:pPr>
            <a:r>
              <a:rPr lang="de-DE" dirty="0">
                <a:latin typeface="Bahnschrift" panose="020B0502040204020203" pitchFamily="34" charset="0"/>
              </a:rPr>
              <a:t>Operator </a:t>
            </a:r>
            <a:r>
              <a:rPr lang="de-DE" dirty="0" err="1">
                <a:latin typeface="Bahnschrift" panose="020B0502040204020203" pitchFamily="34" charset="0"/>
              </a:rPr>
              <a:t>Overloading</a:t>
            </a:r>
            <a:endParaRPr lang="de-DE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de-DE" dirty="0">
                <a:latin typeface="Bahnschrift" panose="020B0502040204020203" pitchFamily="34" charset="0"/>
              </a:rPr>
              <a:t>Demo</a:t>
            </a:r>
          </a:p>
          <a:p>
            <a:pPr marL="0" indent="0">
              <a:buNone/>
            </a:pPr>
            <a:r>
              <a:rPr lang="de-DE" dirty="0">
                <a:latin typeface="Bahnschrift" panose="020B0502040204020203" pitchFamily="34" charset="0"/>
              </a:rPr>
              <a:t>Fazit</a:t>
            </a:r>
          </a:p>
          <a:p>
            <a:pPr marL="0" indent="0">
              <a:buNone/>
            </a:pPr>
            <a:r>
              <a:rPr lang="de-DE" dirty="0">
                <a:latin typeface="Bahnschrift" panose="020B0502040204020203" pitchFamily="34" charset="0"/>
              </a:rPr>
              <a:t>Quellen</a:t>
            </a:r>
          </a:p>
        </p:txBody>
      </p:sp>
      <p:sp>
        <p:nvSpPr>
          <p:cNvPr id="21" name="Foliennummernplatzhalter 20">
            <a:extLst>
              <a:ext uri="{FF2B5EF4-FFF2-40B4-BE49-F238E27FC236}">
                <a16:creationId xmlns:a16="http://schemas.microsoft.com/office/drawing/2014/main" id="{0EE7B9B4-94AC-C1CF-96BF-48131B5BD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66D5-3147-4B41-B1A6-2DE033D95645}" type="slidenum">
              <a:rPr lang="de-DE" smtClean="0"/>
              <a:t>3</a:t>
            </a:fld>
            <a:endParaRPr lang="de-DE"/>
          </a:p>
        </p:txBody>
      </p:sp>
      <p:sp>
        <p:nvSpPr>
          <p:cNvPr id="22" name="Datumsplatzhalter 5">
            <a:extLst>
              <a:ext uri="{FF2B5EF4-FFF2-40B4-BE49-F238E27FC236}">
                <a16:creationId xmlns:a16="http://schemas.microsoft.com/office/drawing/2014/main" id="{07BAB120-139A-252F-137D-1B29432DF950}"/>
              </a:ext>
            </a:extLst>
          </p:cNvPr>
          <p:cNvSpPr txBox="1">
            <a:spLocks/>
          </p:cNvSpPr>
          <p:nvPr/>
        </p:nvSpPr>
        <p:spPr>
          <a:xfrm>
            <a:off x="5123597" y="63937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/>
              <a:t>Michelle Ingerl	01.04.2025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8DD4F6E3-8D62-1EA0-1BFB-053630B00A25}"/>
              </a:ext>
            </a:extLst>
          </p:cNvPr>
          <p:cNvSpPr txBox="1"/>
          <p:nvPr/>
        </p:nvSpPr>
        <p:spPr>
          <a:xfrm>
            <a:off x="2948473" y="4400600"/>
            <a:ext cx="4185761" cy="648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350"/>
              </a:lnSpc>
            </a:pPr>
            <a:r>
              <a:rPr lang="de-DE" sz="2000" b="0" dirty="0">
                <a:effectLst/>
                <a:latin typeface="Menlo" panose="020B0609030804020204" pitchFamily="49" charset="0"/>
              </a:rPr>
              <a:t>#</a:t>
            </a:r>
            <a:r>
              <a:rPr lang="de-DE" sz="2000" b="0" dirty="0">
                <a:solidFill>
                  <a:srgbClr val="FFC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de-DE" sz="2000" b="0" dirty="0" err="1">
                <a:effectLst/>
                <a:latin typeface="Menlo" panose="020B0609030804020204" pitchFamily="49" charset="0"/>
              </a:rPr>
              <a:t>macro_export</a:t>
            </a:r>
            <a:r>
              <a:rPr lang="de-DE" sz="2000" dirty="0">
                <a:solidFill>
                  <a:srgbClr val="FFC000"/>
                </a:solidFill>
                <a:latin typeface="Menlo" panose="020B0609030804020204" pitchFamily="49" charset="0"/>
              </a:rPr>
              <a:t>]</a:t>
            </a:r>
          </a:p>
          <a:p>
            <a:pPr>
              <a:lnSpc>
                <a:spcPts val="1350"/>
              </a:lnSpc>
            </a:pPr>
            <a:endParaRPr lang="de-DE" sz="2000" dirty="0">
              <a:solidFill>
                <a:srgbClr val="FFC000"/>
              </a:solidFill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</a:pPr>
            <a:r>
              <a:rPr lang="de-DE" sz="20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macro_rules</a:t>
            </a:r>
            <a:r>
              <a:rPr lang="de-DE" sz="2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!</a:t>
            </a:r>
            <a:r>
              <a:rPr lang="de-DE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DE" sz="20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math_expr</a:t>
            </a:r>
            <a:r>
              <a:rPr lang="de-DE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DE" sz="2000" b="0" dirty="0">
                <a:solidFill>
                  <a:srgbClr val="FFC000"/>
                </a:solidFill>
                <a:effectLst/>
                <a:latin typeface="Menlo" panose="020B0609030804020204" pitchFamily="49" charset="0"/>
              </a:rPr>
              <a:t>{ }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BE9E36A6-71D6-ACEC-B5F1-5C4932CEFE1F}"/>
              </a:ext>
            </a:extLst>
          </p:cNvPr>
          <p:cNvSpPr txBox="1"/>
          <p:nvPr/>
        </p:nvSpPr>
        <p:spPr>
          <a:xfrm>
            <a:off x="2948473" y="2893299"/>
            <a:ext cx="7571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de-DE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DE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de-DE" sz="2000" b="0" dirty="0">
                <a:solidFill>
                  <a:schemeClr val="bg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de-DE" sz="2000" b="0" dirty="0" err="1">
                <a:solidFill>
                  <a:schemeClr val="bg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Expr</a:t>
            </a:r>
            <a:r>
              <a:rPr lang="de-DE" sz="2000" b="0" dirty="0">
                <a:solidFill>
                  <a:schemeClr val="bg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DE" sz="2000" b="0" dirty="0">
                <a:effectLst/>
                <a:latin typeface="Menlo" panose="020B0609030804020204" pitchFamily="49" charset="0"/>
              </a:rPr>
              <a:t>= </a:t>
            </a:r>
            <a:r>
              <a:rPr lang="de-DE" sz="20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math_expr</a:t>
            </a:r>
            <a:r>
              <a:rPr lang="de-DE" sz="2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!</a:t>
            </a:r>
            <a:r>
              <a:rPr lang="de-DE" sz="2000" b="0" dirty="0">
                <a:effectLst/>
                <a:latin typeface="Menlo" panose="020B0609030804020204" pitchFamily="49" charset="0"/>
              </a:rPr>
              <a:t>(</a:t>
            </a:r>
            <a:r>
              <a:rPr lang="de-DE" sz="2000" b="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5.0 </a:t>
            </a:r>
            <a:r>
              <a:rPr lang="de-DE" sz="2000" b="0" dirty="0">
                <a:effectLst/>
                <a:latin typeface="Menlo" panose="020B0609030804020204" pitchFamily="49" charset="0"/>
              </a:rPr>
              <a:t>-</a:t>
            </a:r>
            <a:r>
              <a:rPr lang="de-DE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DE" sz="2000" b="0" dirty="0">
                <a:effectLst/>
                <a:latin typeface="Menlo" panose="020B0609030804020204" pitchFamily="49" charset="0"/>
              </a:rPr>
              <a:t>(</a:t>
            </a:r>
            <a:r>
              <a:rPr lang="de-DE" sz="2000" b="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2.5 </a:t>
            </a:r>
            <a:r>
              <a:rPr lang="de-DE" sz="2000" b="0" dirty="0">
                <a:effectLst/>
                <a:latin typeface="Menlo" panose="020B0609030804020204" pitchFamily="49" charset="0"/>
              </a:rPr>
              <a:t>+</a:t>
            </a:r>
            <a:r>
              <a:rPr lang="de-DE" sz="2000" b="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 3.0</a:t>
            </a:r>
            <a:r>
              <a:rPr lang="de-DE" sz="2000" b="0" dirty="0">
                <a:effectLst/>
                <a:latin typeface="Menlo" panose="020B0609030804020204" pitchFamily="49" charset="0"/>
              </a:rPr>
              <a:t>));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B5D583B4-2B35-2D69-6469-98724BC666AD}"/>
              </a:ext>
            </a:extLst>
          </p:cNvPr>
          <p:cNvSpPr txBox="1"/>
          <p:nvPr/>
        </p:nvSpPr>
        <p:spPr>
          <a:xfrm>
            <a:off x="4704292" y="3409739"/>
            <a:ext cx="4106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-&gt; Wird in einen Token-Stream zerlegt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AFB20D76-25C1-3B00-2F50-D559F7B5BF5B}"/>
              </a:ext>
            </a:extLst>
          </p:cNvPr>
          <p:cNvSpPr txBox="1"/>
          <p:nvPr/>
        </p:nvSpPr>
        <p:spPr>
          <a:xfrm>
            <a:off x="4704292" y="5259695"/>
            <a:ext cx="6478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-&gt; Definiert Muster und Code der bei einem Match ausgeführt wird</a:t>
            </a:r>
          </a:p>
        </p:txBody>
      </p:sp>
    </p:spTree>
    <p:extLst>
      <p:ext uri="{BB962C8B-B14F-4D97-AF65-F5344CB8AC3E}">
        <p14:creationId xmlns:p14="http://schemas.microsoft.com/office/powerpoint/2010/main" val="1437846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C637A5-39A6-BD39-76EC-88EF15629F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Logo">
            <a:extLst>
              <a:ext uri="{FF2B5EF4-FFF2-40B4-BE49-F238E27FC236}">
                <a16:creationId xmlns:a16="http://schemas.microsoft.com/office/drawing/2014/main" id="{EC4C191D-7A65-D019-DFA2-054230FB99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864" y="115094"/>
            <a:ext cx="1411872" cy="1411872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EDED4FFB-D24D-2DD5-35BD-023441204D29}"/>
              </a:ext>
            </a:extLst>
          </p:cNvPr>
          <p:cNvSpPr/>
          <p:nvPr/>
        </p:nvSpPr>
        <p:spPr>
          <a:xfrm>
            <a:off x="0" y="0"/>
            <a:ext cx="59094" cy="6858000"/>
          </a:xfrm>
          <a:prstGeom prst="rect">
            <a:avLst/>
          </a:prstGeom>
          <a:solidFill>
            <a:srgbClr val="F57800"/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A9E8F34A-5F4B-B9A4-0A2A-71DD46FAF8A6}"/>
              </a:ext>
            </a:extLst>
          </p:cNvPr>
          <p:cNvSpPr txBox="1"/>
          <p:nvPr/>
        </p:nvSpPr>
        <p:spPr>
          <a:xfrm>
            <a:off x="-2322599" y="1317298"/>
            <a:ext cx="23816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DE" dirty="0" err="1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eDSL</a:t>
            </a:r>
            <a:endParaRPr lang="de-DE" dirty="0">
              <a:solidFill>
                <a:schemeClr val="bg1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de-DE" dirty="0">
                <a:solidFill>
                  <a:srgbClr val="F57800"/>
                </a:solidFill>
                <a:latin typeface="Bahnschrift" panose="020B0502040204020203" pitchFamily="34" charset="0"/>
              </a:rPr>
              <a:t>Makros</a:t>
            </a:r>
          </a:p>
          <a:p>
            <a:pPr marL="0" indent="0">
              <a:buNone/>
            </a:pPr>
            <a:r>
              <a:rPr lang="de-DE" dirty="0">
                <a:latin typeface="Bahnschrift" panose="020B0502040204020203" pitchFamily="34" charset="0"/>
              </a:rPr>
              <a:t>Flexibler Syntax</a:t>
            </a:r>
          </a:p>
          <a:p>
            <a:pPr marL="0" indent="0">
              <a:buNone/>
            </a:pPr>
            <a:r>
              <a:rPr lang="de-DE" dirty="0">
                <a:latin typeface="Bahnschrift" panose="020B0502040204020203" pitchFamily="34" charset="0"/>
              </a:rPr>
              <a:t>Typinferenz</a:t>
            </a:r>
          </a:p>
          <a:p>
            <a:pPr marL="0" indent="0">
              <a:buNone/>
            </a:pPr>
            <a:r>
              <a:rPr lang="de-DE" dirty="0">
                <a:latin typeface="Bahnschrift" panose="020B0502040204020203" pitchFamily="34" charset="0"/>
              </a:rPr>
              <a:t>Operator </a:t>
            </a:r>
            <a:r>
              <a:rPr lang="de-DE" dirty="0" err="1">
                <a:latin typeface="Bahnschrift" panose="020B0502040204020203" pitchFamily="34" charset="0"/>
              </a:rPr>
              <a:t>Overloading</a:t>
            </a:r>
            <a:endParaRPr lang="de-DE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de-DE" dirty="0">
                <a:latin typeface="Bahnschrift" panose="020B0502040204020203" pitchFamily="34" charset="0"/>
              </a:rPr>
              <a:t>Demo</a:t>
            </a:r>
          </a:p>
          <a:p>
            <a:pPr marL="0" indent="0">
              <a:buNone/>
            </a:pPr>
            <a:r>
              <a:rPr lang="de-DE" dirty="0">
                <a:latin typeface="Bahnschrift" panose="020B0502040204020203" pitchFamily="34" charset="0"/>
              </a:rPr>
              <a:t>Fazit</a:t>
            </a:r>
          </a:p>
          <a:p>
            <a:pPr marL="0" indent="0">
              <a:buNone/>
            </a:pPr>
            <a:r>
              <a:rPr lang="de-DE" dirty="0">
                <a:latin typeface="Bahnschrift" panose="020B0502040204020203" pitchFamily="34" charset="0"/>
              </a:rPr>
              <a:t>Quellen</a:t>
            </a:r>
          </a:p>
        </p:txBody>
      </p:sp>
      <p:sp>
        <p:nvSpPr>
          <p:cNvPr id="21" name="Foliennummernplatzhalter 20">
            <a:extLst>
              <a:ext uri="{FF2B5EF4-FFF2-40B4-BE49-F238E27FC236}">
                <a16:creationId xmlns:a16="http://schemas.microsoft.com/office/drawing/2014/main" id="{7852204E-F032-661C-4D72-49F65FC73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66D5-3147-4B41-B1A6-2DE033D95645}" type="slidenum">
              <a:rPr lang="de-DE" smtClean="0"/>
              <a:t>4</a:t>
            </a:fld>
            <a:endParaRPr lang="de-DE"/>
          </a:p>
        </p:txBody>
      </p:sp>
      <p:sp>
        <p:nvSpPr>
          <p:cNvPr id="22" name="Datumsplatzhalter 5">
            <a:extLst>
              <a:ext uri="{FF2B5EF4-FFF2-40B4-BE49-F238E27FC236}">
                <a16:creationId xmlns:a16="http://schemas.microsoft.com/office/drawing/2014/main" id="{754C4D90-0D27-CD82-7A87-598D77FEC296}"/>
              </a:ext>
            </a:extLst>
          </p:cNvPr>
          <p:cNvSpPr txBox="1">
            <a:spLocks/>
          </p:cNvSpPr>
          <p:nvPr/>
        </p:nvSpPr>
        <p:spPr>
          <a:xfrm>
            <a:off x="5123597" y="63937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/>
              <a:t>Michelle Ingerl	01.04.2025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0F57A92F-1CB1-693A-49E0-7CE79778C4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264" y="115094"/>
            <a:ext cx="10164988" cy="6241256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C48DE7BC-0B94-1114-0C63-29CD5C8ADB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5197" y="501650"/>
            <a:ext cx="3035300" cy="457200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01B29029-1FB7-A902-953C-7708798885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5197" y="1743634"/>
            <a:ext cx="1943100" cy="304800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5BC2047E-706D-804C-9656-360696E8A0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5197" y="3764242"/>
            <a:ext cx="3251200" cy="292100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1262043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C733C9-CF45-5E06-B138-ECD1827C73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Logo">
            <a:extLst>
              <a:ext uri="{FF2B5EF4-FFF2-40B4-BE49-F238E27FC236}">
                <a16:creationId xmlns:a16="http://schemas.microsoft.com/office/drawing/2014/main" id="{98ADFE91-92F6-2DCF-D5A3-2EDC4EF0F5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864" y="115094"/>
            <a:ext cx="1411872" cy="1411872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92F7D343-2D77-A946-1CBC-F7F04D242B0A}"/>
              </a:ext>
            </a:extLst>
          </p:cNvPr>
          <p:cNvSpPr/>
          <p:nvPr/>
        </p:nvSpPr>
        <p:spPr>
          <a:xfrm>
            <a:off x="2322599" y="0"/>
            <a:ext cx="59094" cy="6858000"/>
          </a:xfrm>
          <a:prstGeom prst="rect">
            <a:avLst/>
          </a:prstGeom>
          <a:solidFill>
            <a:srgbClr val="F57800"/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D305EA66-AD8F-4A50-1D47-03B32EB7F7BB}"/>
              </a:ext>
            </a:extLst>
          </p:cNvPr>
          <p:cNvSpPr txBox="1">
            <a:spLocks/>
          </p:cNvSpPr>
          <p:nvPr/>
        </p:nvSpPr>
        <p:spPr>
          <a:xfrm>
            <a:off x="2948473" y="1150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b="1">
                <a:solidFill>
                  <a:srgbClr val="F57800"/>
                </a:solidFill>
                <a:latin typeface="Bahnschrift SemiBold" panose="020B0502040204020203" pitchFamily="34" charset="0"/>
              </a:rPr>
              <a:t>Makros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BEB36D6-C36D-A696-C744-8FC755CB4BC6}"/>
              </a:ext>
            </a:extLst>
          </p:cNvPr>
          <p:cNvSpPr txBox="1"/>
          <p:nvPr/>
        </p:nvSpPr>
        <p:spPr>
          <a:xfrm>
            <a:off x="2948473" y="1440657"/>
            <a:ext cx="645075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2000" dirty="0">
                <a:latin typeface="system-ui"/>
              </a:rPr>
              <a:t>Deklarative Makros (</a:t>
            </a:r>
            <a:r>
              <a:rPr lang="de-DE" sz="2000" dirty="0" err="1">
                <a:latin typeface="system-ui"/>
              </a:rPr>
              <a:t>macro_rules</a:t>
            </a:r>
            <a:r>
              <a:rPr lang="de-DE" sz="2000" dirty="0">
                <a:latin typeface="system-ui"/>
              </a:rPr>
              <a:t>!, Pattern </a:t>
            </a:r>
            <a:r>
              <a:rPr lang="de-DE" sz="2000" dirty="0" err="1">
                <a:latin typeface="system-ui"/>
              </a:rPr>
              <a:t>Matching</a:t>
            </a:r>
            <a:r>
              <a:rPr lang="de-DE" sz="2000" dirty="0">
                <a:latin typeface="system-ui"/>
              </a:rPr>
              <a:t>)</a:t>
            </a:r>
          </a:p>
          <a:p>
            <a:pPr algn="l"/>
            <a:endParaRPr lang="de-DE" sz="2000" dirty="0">
              <a:latin typeface="system-ui"/>
            </a:endParaRPr>
          </a:p>
          <a:p>
            <a:pPr algn="l"/>
            <a:endParaRPr lang="de-DE" sz="2000" dirty="0">
              <a:latin typeface="system-ui"/>
            </a:endParaRPr>
          </a:p>
          <a:p>
            <a:pPr algn="l"/>
            <a:endParaRPr lang="de-DE" sz="2000" dirty="0">
              <a:latin typeface="system-ui"/>
            </a:endParaRPr>
          </a:p>
          <a:p>
            <a:pPr algn="l"/>
            <a:r>
              <a:rPr lang="de-DE" sz="2000" b="0" i="0" dirty="0">
                <a:effectLst/>
                <a:latin typeface="system-ui"/>
              </a:rPr>
              <a:t>Pro</a:t>
            </a:r>
            <a:r>
              <a:rPr lang="de-DE" sz="2000" dirty="0">
                <a:latin typeface="system-ui"/>
              </a:rPr>
              <a:t>zedurale Makros:</a:t>
            </a:r>
          </a:p>
          <a:p>
            <a:pPr algn="l"/>
            <a:endParaRPr lang="de-DE" sz="2000" dirty="0">
              <a:latin typeface="system-ui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000" b="0" i="0" dirty="0">
                <a:effectLst/>
                <a:latin typeface="system-ui"/>
              </a:rPr>
              <a:t>Können Code umschreiben, bevor der Compiler ihn liest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000" dirty="0">
                <a:latin typeface="system-ui"/>
              </a:rPr>
              <a:t>Werden bei komplexen Code-Generierungen sowie Frameworks benötigt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000" b="0" i="0" dirty="0" err="1">
                <a:effectLst/>
                <a:latin typeface="system-ui"/>
              </a:rPr>
              <a:t>Math_expr</a:t>
            </a:r>
            <a:r>
              <a:rPr lang="de-DE" sz="2000" b="0" i="0" dirty="0">
                <a:effectLst/>
                <a:latin typeface="system-ui"/>
              </a:rPr>
              <a:t>!(a + b + c);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CFF7BC1-847E-8AB9-0EB7-D77278EE4595}"/>
              </a:ext>
            </a:extLst>
          </p:cNvPr>
          <p:cNvSpPr txBox="1"/>
          <p:nvPr/>
        </p:nvSpPr>
        <p:spPr>
          <a:xfrm>
            <a:off x="0" y="1317298"/>
            <a:ext cx="23816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DE" dirty="0" err="1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eDSL</a:t>
            </a:r>
            <a:endParaRPr lang="de-DE" dirty="0">
              <a:solidFill>
                <a:schemeClr val="bg1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de-DE" dirty="0">
                <a:solidFill>
                  <a:srgbClr val="F57800"/>
                </a:solidFill>
                <a:latin typeface="Bahnschrift" panose="020B0502040204020203" pitchFamily="34" charset="0"/>
              </a:rPr>
              <a:t>Makros</a:t>
            </a:r>
          </a:p>
          <a:p>
            <a:pPr marL="0" indent="0">
              <a:buNone/>
            </a:pPr>
            <a:r>
              <a:rPr lang="de-DE" dirty="0">
                <a:latin typeface="Bahnschrift" panose="020B0502040204020203" pitchFamily="34" charset="0"/>
              </a:rPr>
              <a:t>Flexible Syntax</a:t>
            </a:r>
          </a:p>
          <a:p>
            <a:pPr marL="0" indent="0">
              <a:buNone/>
            </a:pPr>
            <a:r>
              <a:rPr lang="de-DE" dirty="0">
                <a:latin typeface="Bahnschrift" panose="020B0502040204020203" pitchFamily="34" charset="0"/>
              </a:rPr>
              <a:t>Typinferenz</a:t>
            </a:r>
          </a:p>
          <a:p>
            <a:pPr marL="0" indent="0">
              <a:buNone/>
            </a:pPr>
            <a:r>
              <a:rPr lang="de-DE" dirty="0">
                <a:latin typeface="Bahnschrift" panose="020B0502040204020203" pitchFamily="34" charset="0"/>
              </a:rPr>
              <a:t>Operator </a:t>
            </a:r>
            <a:r>
              <a:rPr lang="de-DE" dirty="0" err="1">
                <a:latin typeface="Bahnschrift" panose="020B0502040204020203" pitchFamily="34" charset="0"/>
              </a:rPr>
              <a:t>Overloading</a:t>
            </a:r>
            <a:endParaRPr lang="de-DE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de-DE" dirty="0">
                <a:latin typeface="Bahnschrift" panose="020B0502040204020203" pitchFamily="34" charset="0"/>
              </a:rPr>
              <a:t>Demo</a:t>
            </a:r>
          </a:p>
          <a:p>
            <a:pPr marL="0" indent="0">
              <a:buNone/>
            </a:pPr>
            <a:r>
              <a:rPr lang="de-DE" dirty="0">
                <a:latin typeface="Bahnschrift" panose="020B0502040204020203" pitchFamily="34" charset="0"/>
              </a:rPr>
              <a:t>Fazit</a:t>
            </a:r>
          </a:p>
          <a:p>
            <a:pPr marL="0" indent="0">
              <a:buNone/>
            </a:pPr>
            <a:r>
              <a:rPr lang="de-DE" dirty="0">
                <a:latin typeface="Bahnschrift" panose="020B0502040204020203" pitchFamily="34" charset="0"/>
              </a:rPr>
              <a:t>Quellen</a:t>
            </a:r>
          </a:p>
        </p:txBody>
      </p:sp>
      <p:sp>
        <p:nvSpPr>
          <p:cNvPr id="21" name="Foliennummernplatzhalter 20">
            <a:extLst>
              <a:ext uri="{FF2B5EF4-FFF2-40B4-BE49-F238E27FC236}">
                <a16:creationId xmlns:a16="http://schemas.microsoft.com/office/drawing/2014/main" id="{A1B171B3-3069-9E5A-B7C2-AC08CEDA3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66D5-3147-4B41-B1A6-2DE033D95645}" type="slidenum">
              <a:rPr lang="de-DE" smtClean="0"/>
              <a:t>5</a:t>
            </a:fld>
            <a:endParaRPr lang="de-DE"/>
          </a:p>
        </p:txBody>
      </p:sp>
      <p:sp>
        <p:nvSpPr>
          <p:cNvPr id="22" name="Datumsplatzhalter 5">
            <a:extLst>
              <a:ext uri="{FF2B5EF4-FFF2-40B4-BE49-F238E27FC236}">
                <a16:creationId xmlns:a16="http://schemas.microsoft.com/office/drawing/2014/main" id="{E335A0E2-63EC-5E6B-E406-0A994E40F262}"/>
              </a:ext>
            </a:extLst>
          </p:cNvPr>
          <p:cNvSpPr txBox="1">
            <a:spLocks/>
          </p:cNvSpPr>
          <p:nvPr/>
        </p:nvSpPr>
        <p:spPr>
          <a:xfrm>
            <a:off x="5123597" y="63937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/>
              <a:t>Michelle Ingerl	01.04.2025</a:t>
            </a:r>
          </a:p>
        </p:txBody>
      </p:sp>
    </p:spTree>
    <p:extLst>
      <p:ext uri="{BB962C8B-B14F-4D97-AF65-F5344CB8AC3E}">
        <p14:creationId xmlns:p14="http://schemas.microsoft.com/office/powerpoint/2010/main" val="3429057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D991E3-5A4E-D7D9-5D74-64F0620D7D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30FA95-A796-3995-055E-D53B99FF2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473" y="115094"/>
            <a:ext cx="10515600" cy="1325563"/>
          </a:xfrm>
        </p:spPr>
        <p:txBody>
          <a:bodyPr/>
          <a:lstStyle/>
          <a:p>
            <a:r>
              <a:rPr lang="de-DE" b="1" dirty="0">
                <a:solidFill>
                  <a:srgbClr val="F57800"/>
                </a:solidFill>
                <a:latin typeface="Bahnschrift SemiBold" panose="020B0502040204020203" pitchFamily="34" charset="0"/>
              </a:rPr>
              <a:t>Flexible Syntax</a:t>
            </a:r>
            <a:endParaRPr lang="de-DE" dirty="0"/>
          </a:p>
        </p:txBody>
      </p:sp>
      <p:pic>
        <p:nvPicPr>
          <p:cNvPr id="5" name="Logo">
            <a:extLst>
              <a:ext uri="{FF2B5EF4-FFF2-40B4-BE49-F238E27FC236}">
                <a16:creationId xmlns:a16="http://schemas.microsoft.com/office/drawing/2014/main" id="{E8E709AF-8FA6-734B-A10C-080BA387DD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864" y="115094"/>
            <a:ext cx="1411872" cy="1411872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7158105C-D1FC-A41B-CF0C-50C1C0C8527E}"/>
              </a:ext>
            </a:extLst>
          </p:cNvPr>
          <p:cNvSpPr/>
          <p:nvPr/>
        </p:nvSpPr>
        <p:spPr>
          <a:xfrm>
            <a:off x="2322599" y="0"/>
            <a:ext cx="59094" cy="6858000"/>
          </a:xfrm>
          <a:prstGeom prst="rect">
            <a:avLst/>
          </a:prstGeom>
          <a:solidFill>
            <a:srgbClr val="F57800"/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1F9E17B-F484-D0B0-2DF4-0181AC5A0447}"/>
              </a:ext>
            </a:extLst>
          </p:cNvPr>
          <p:cNvSpPr txBox="1"/>
          <p:nvPr/>
        </p:nvSpPr>
        <p:spPr>
          <a:xfrm>
            <a:off x="3219936" y="1710419"/>
            <a:ext cx="28016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/>
              <a:t>eDSL</a:t>
            </a:r>
            <a:r>
              <a:rPr lang="de-DE" sz="2000" dirty="0"/>
              <a:t> ermöglicht uns z.B.: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7302437-52C2-2446-4BC5-8AB5B1A305E3}"/>
              </a:ext>
            </a:extLst>
          </p:cNvPr>
          <p:cNvSpPr txBox="1"/>
          <p:nvPr/>
        </p:nvSpPr>
        <p:spPr>
          <a:xfrm>
            <a:off x="8234657" y="1604255"/>
            <a:ext cx="3381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/>
              <a:t>eDSL</a:t>
            </a:r>
            <a:r>
              <a:rPr lang="de-DE" sz="2000" dirty="0"/>
              <a:t> ermöglicht uns nicht z.B.: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4941DFD-70B7-0A5D-0680-E9F66042A2DF}"/>
              </a:ext>
            </a:extLst>
          </p:cNvPr>
          <p:cNvSpPr txBox="1"/>
          <p:nvPr/>
        </p:nvSpPr>
        <p:spPr>
          <a:xfrm>
            <a:off x="0" y="1052253"/>
            <a:ext cx="23816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DE" dirty="0" err="1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eDSL</a:t>
            </a:r>
            <a:endParaRPr lang="de-DE" dirty="0">
              <a:solidFill>
                <a:schemeClr val="bg1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Makros</a:t>
            </a:r>
          </a:p>
          <a:p>
            <a:r>
              <a:rPr lang="de-DE" dirty="0">
                <a:solidFill>
                  <a:srgbClr val="F57800"/>
                </a:solidFill>
                <a:latin typeface="Bahnschrift" panose="020B0502040204020203" pitchFamily="34" charset="0"/>
              </a:rPr>
              <a:t>Flexible Syntax</a:t>
            </a:r>
          </a:p>
          <a:p>
            <a:pPr marL="0" indent="0">
              <a:buNone/>
            </a:pPr>
            <a:r>
              <a:rPr lang="de-DE" dirty="0">
                <a:latin typeface="Bahnschrift" panose="020B0502040204020203" pitchFamily="34" charset="0"/>
              </a:rPr>
              <a:t>Typinferenz</a:t>
            </a:r>
          </a:p>
          <a:p>
            <a:pPr marL="0" indent="0">
              <a:buNone/>
            </a:pPr>
            <a:r>
              <a:rPr lang="de-DE" dirty="0">
                <a:latin typeface="Bahnschrift" panose="020B0502040204020203" pitchFamily="34" charset="0"/>
              </a:rPr>
              <a:t>Operator </a:t>
            </a:r>
            <a:r>
              <a:rPr lang="de-DE" dirty="0" err="1">
                <a:latin typeface="Bahnschrift" panose="020B0502040204020203" pitchFamily="34" charset="0"/>
              </a:rPr>
              <a:t>Overloading</a:t>
            </a:r>
            <a:endParaRPr lang="de-DE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de-DE" dirty="0">
                <a:latin typeface="Bahnschrift" panose="020B0502040204020203" pitchFamily="34" charset="0"/>
              </a:rPr>
              <a:t>Demo</a:t>
            </a:r>
          </a:p>
          <a:p>
            <a:pPr marL="0" indent="0">
              <a:buNone/>
            </a:pPr>
            <a:r>
              <a:rPr lang="de-DE" dirty="0">
                <a:latin typeface="Bahnschrift" panose="020B0502040204020203" pitchFamily="34" charset="0"/>
              </a:rPr>
              <a:t>Fazit</a:t>
            </a:r>
          </a:p>
          <a:p>
            <a:pPr marL="0" indent="0">
              <a:buNone/>
            </a:pPr>
            <a:r>
              <a:rPr lang="de-DE" dirty="0">
                <a:latin typeface="Bahnschrift" panose="020B0502040204020203" pitchFamily="34" charset="0"/>
              </a:rPr>
              <a:t>Quellen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FDE9F50-FA5A-E08B-58B2-8F740ED4B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66D5-3147-4B41-B1A6-2DE033D95645}" type="slidenum">
              <a:rPr lang="de-DE" smtClean="0"/>
              <a:t>6</a:t>
            </a:fld>
            <a:endParaRPr lang="de-DE"/>
          </a:p>
        </p:txBody>
      </p:sp>
      <p:sp>
        <p:nvSpPr>
          <p:cNvPr id="13" name="Datumsplatzhalter 5">
            <a:extLst>
              <a:ext uri="{FF2B5EF4-FFF2-40B4-BE49-F238E27FC236}">
                <a16:creationId xmlns:a16="http://schemas.microsoft.com/office/drawing/2014/main" id="{D37B79CC-D0E7-93F6-4FF4-42A5605078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23597" y="6393787"/>
            <a:ext cx="2743200" cy="365125"/>
          </a:xfrm>
        </p:spPr>
        <p:txBody>
          <a:bodyPr/>
          <a:lstStyle/>
          <a:p>
            <a:pPr algn="ctr"/>
            <a:r>
              <a:rPr lang="de-DE" dirty="0"/>
              <a:t>Michelle Ingerl	01.04.2025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2484B220-1C5F-40F5-A2E3-3779D1FE3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8473" y="2349295"/>
            <a:ext cx="4622800" cy="2921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295C3C0C-4FC8-5E99-649C-B0FFDCF023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8473" y="3209842"/>
            <a:ext cx="2374900" cy="27940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405694A5-451C-E4B6-6682-2B10D343E0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8473" y="2673266"/>
            <a:ext cx="3556000" cy="50800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624B4FE0-FE36-6B74-F3E8-ABBBFD8D68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8473" y="3720354"/>
            <a:ext cx="4711700" cy="2590800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99E767C4-1093-1B21-8A14-98F8B1B00DF5}"/>
              </a:ext>
            </a:extLst>
          </p:cNvPr>
          <p:cNvSpPr/>
          <p:nvPr/>
        </p:nvSpPr>
        <p:spPr>
          <a:xfrm>
            <a:off x="7913627" y="1838325"/>
            <a:ext cx="45719" cy="4518025"/>
          </a:xfrm>
          <a:prstGeom prst="rect">
            <a:avLst/>
          </a:prstGeom>
          <a:solidFill>
            <a:srgbClr val="F57800"/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8A92D901-D8E4-1FC0-DBFE-D072072CA8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34657" y="2223495"/>
            <a:ext cx="3531547" cy="1284199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8F39FDA5-6881-4A1C-B3D2-4912636BD0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06273" y="3690770"/>
            <a:ext cx="3538398" cy="68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3103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20682D-AFD7-709C-DADC-E3D42D547A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B3BFDB-AABF-7BC1-D9DC-698F5A7D8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473" y="115094"/>
            <a:ext cx="10515600" cy="1325563"/>
          </a:xfrm>
        </p:spPr>
        <p:txBody>
          <a:bodyPr/>
          <a:lstStyle/>
          <a:p>
            <a:r>
              <a:rPr lang="de-DE" b="1" dirty="0">
                <a:solidFill>
                  <a:srgbClr val="F57800"/>
                </a:solidFill>
                <a:latin typeface="Bahnschrift SemiBold" panose="020B0502040204020203" pitchFamily="34" charset="0"/>
              </a:rPr>
              <a:t>Typinferenz</a:t>
            </a:r>
            <a:endParaRPr lang="de-DE" dirty="0"/>
          </a:p>
        </p:txBody>
      </p:sp>
      <p:pic>
        <p:nvPicPr>
          <p:cNvPr id="5" name="Logo">
            <a:extLst>
              <a:ext uri="{FF2B5EF4-FFF2-40B4-BE49-F238E27FC236}">
                <a16:creationId xmlns:a16="http://schemas.microsoft.com/office/drawing/2014/main" id="{80F960F3-5686-AFDE-678C-B71BE7DCAE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864" y="115094"/>
            <a:ext cx="1411872" cy="1411872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954D0A02-5153-0663-F857-4C1CD2A84EB4}"/>
              </a:ext>
            </a:extLst>
          </p:cNvPr>
          <p:cNvSpPr/>
          <p:nvPr/>
        </p:nvSpPr>
        <p:spPr>
          <a:xfrm>
            <a:off x="2322599" y="0"/>
            <a:ext cx="59094" cy="6858000"/>
          </a:xfrm>
          <a:prstGeom prst="rect">
            <a:avLst/>
          </a:prstGeom>
          <a:solidFill>
            <a:srgbClr val="F57800"/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D608ECF-5FA8-C31F-3848-5DE4922757AE}"/>
              </a:ext>
            </a:extLst>
          </p:cNvPr>
          <p:cNvSpPr txBox="1"/>
          <p:nvPr/>
        </p:nvSpPr>
        <p:spPr>
          <a:xfrm>
            <a:off x="2948473" y="1440657"/>
            <a:ext cx="624369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2000" dirty="0">
                <a:latin typeface="system-ui"/>
              </a:rPr>
              <a:t>Was ist Typinferenz?</a:t>
            </a:r>
            <a:endParaRPr lang="de-DE" sz="2000" b="0" i="0" dirty="0">
              <a:effectLst/>
              <a:latin typeface="system-ui"/>
            </a:endParaRPr>
          </a:p>
          <a:p>
            <a:pPr algn="l"/>
            <a:r>
              <a:rPr lang="de-DE" sz="2000" dirty="0">
                <a:latin typeface="system-ui"/>
              </a:rPr>
              <a:t>Datent</a:t>
            </a:r>
            <a:r>
              <a:rPr lang="de-DE" sz="2000" b="0" i="0" dirty="0">
                <a:effectLst/>
                <a:latin typeface="system-ui"/>
              </a:rPr>
              <a:t>ypen automatisch bestimmen durch den Rust-Compiler</a:t>
            </a:r>
          </a:p>
          <a:p>
            <a:pPr algn="l"/>
            <a:endParaRPr lang="de-DE" sz="2000" b="0" i="0" dirty="0">
              <a:effectLst/>
              <a:latin typeface="system-ui"/>
            </a:endParaRPr>
          </a:p>
          <a:p>
            <a:pPr algn="l"/>
            <a:endParaRPr lang="de-DE" sz="2000" dirty="0">
              <a:latin typeface="system-ui"/>
            </a:endParaRPr>
          </a:p>
          <a:p>
            <a:pPr algn="l"/>
            <a:r>
              <a:rPr lang="de-DE" sz="2000" b="0" i="0" dirty="0">
                <a:effectLst/>
                <a:latin typeface="system-ui"/>
              </a:rPr>
              <a:t>Vorteile: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sz="2000" b="0" i="0" dirty="0">
                <a:effectLst/>
                <a:latin typeface="system-ui"/>
              </a:rPr>
              <a:t>Weniger Code schreiben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sz="2000" b="0" i="0" dirty="0">
                <a:effectLst/>
                <a:latin typeface="system-ui"/>
              </a:rPr>
              <a:t>Bessere Lesbarkeit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sz="2000" dirty="0">
                <a:latin typeface="system-ui"/>
              </a:rPr>
              <a:t>Einfacher zu ändern</a:t>
            </a:r>
            <a:endParaRPr lang="de-DE" sz="2000" b="0" i="0" dirty="0">
              <a:effectLst/>
              <a:latin typeface="system-ui"/>
            </a:endParaRPr>
          </a:p>
          <a:p>
            <a:pPr lvl="1" algn="l"/>
            <a:endParaRPr lang="de-DE" sz="2000" dirty="0">
              <a:latin typeface="system-ui"/>
            </a:endParaRPr>
          </a:p>
          <a:p>
            <a:pPr lvl="1" algn="l"/>
            <a:endParaRPr lang="de-DE" sz="2000" b="0" i="0" dirty="0">
              <a:effectLst/>
              <a:latin typeface="system-ui"/>
            </a:endParaRPr>
          </a:p>
          <a:p>
            <a:pPr algn="l" fontAlgn="t"/>
            <a:r>
              <a:rPr lang="de-DE" sz="2000" b="0" i="0" dirty="0">
                <a:effectLst/>
                <a:latin typeface="system-ui"/>
              </a:rPr>
              <a:t>Grenzen: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sz="2000" b="0" i="0" dirty="0">
                <a:effectLst/>
                <a:latin typeface="system-ui"/>
              </a:rPr>
              <a:t>Funktionen benötigen explizite Typangabe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sz="2000" b="0" i="0" dirty="0">
                <a:effectLst/>
                <a:latin typeface="system-ui"/>
              </a:rPr>
              <a:t>In komplizierten Fällen ist es manchmal nicht eindeutig</a:t>
            </a:r>
          </a:p>
          <a:p>
            <a:pPr lvl="1" algn="l"/>
            <a:endParaRPr lang="de-DE" sz="2000" dirty="0">
              <a:latin typeface="system-ui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ACF0DF1-A191-82E4-BDE1-7A0DF98E712A}"/>
              </a:ext>
            </a:extLst>
          </p:cNvPr>
          <p:cNvSpPr txBox="1"/>
          <p:nvPr/>
        </p:nvSpPr>
        <p:spPr>
          <a:xfrm>
            <a:off x="0" y="813717"/>
            <a:ext cx="23816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DE" dirty="0" err="1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eDSL</a:t>
            </a:r>
            <a:endParaRPr lang="de-DE" dirty="0">
              <a:solidFill>
                <a:schemeClr val="bg1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Makros</a:t>
            </a:r>
          </a:p>
          <a:p>
            <a:pPr marL="0" indent="0">
              <a:buNone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Flexible Syntax</a:t>
            </a:r>
          </a:p>
          <a:p>
            <a:pPr indent="0">
              <a:buNone/>
            </a:pPr>
            <a:r>
              <a:rPr lang="de-DE" dirty="0">
                <a:solidFill>
                  <a:srgbClr val="F57800"/>
                </a:solidFill>
                <a:latin typeface="Bahnschrift" panose="020B0502040204020203" pitchFamily="34" charset="0"/>
              </a:rPr>
              <a:t>Typinferenz</a:t>
            </a:r>
          </a:p>
          <a:p>
            <a:pPr marL="0" indent="0">
              <a:buNone/>
            </a:pPr>
            <a:r>
              <a:rPr lang="de-DE" dirty="0">
                <a:latin typeface="Bahnschrift" panose="020B0502040204020203" pitchFamily="34" charset="0"/>
              </a:rPr>
              <a:t>Operator </a:t>
            </a:r>
            <a:r>
              <a:rPr lang="de-DE" dirty="0" err="1">
                <a:latin typeface="Bahnschrift" panose="020B0502040204020203" pitchFamily="34" charset="0"/>
              </a:rPr>
              <a:t>Overloading</a:t>
            </a:r>
            <a:endParaRPr lang="de-DE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de-DE" dirty="0">
                <a:latin typeface="Bahnschrift" panose="020B0502040204020203" pitchFamily="34" charset="0"/>
              </a:rPr>
              <a:t>Demo</a:t>
            </a:r>
          </a:p>
          <a:p>
            <a:pPr marL="0" indent="0">
              <a:buNone/>
            </a:pPr>
            <a:r>
              <a:rPr lang="de-DE" dirty="0">
                <a:latin typeface="Bahnschrift" panose="020B0502040204020203" pitchFamily="34" charset="0"/>
              </a:rPr>
              <a:t>Fazit</a:t>
            </a:r>
          </a:p>
          <a:p>
            <a:pPr marL="0" indent="0">
              <a:buNone/>
            </a:pPr>
            <a:r>
              <a:rPr lang="de-DE" dirty="0">
                <a:latin typeface="Bahnschrift" panose="020B0502040204020203" pitchFamily="34" charset="0"/>
              </a:rPr>
              <a:t>Quellen</a:t>
            </a:r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5B87B6F3-0C26-27DD-DD44-511FCE0E1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66D5-3147-4B41-B1A6-2DE033D95645}" type="slidenum">
              <a:rPr lang="de-DE" smtClean="0"/>
              <a:t>7</a:t>
            </a:fld>
            <a:endParaRPr lang="de-DE"/>
          </a:p>
        </p:txBody>
      </p:sp>
      <p:sp>
        <p:nvSpPr>
          <p:cNvPr id="17" name="Datumsplatzhalter 5">
            <a:extLst>
              <a:ext uri="{FF2B5EF4-FFF2-40B4-BE49-F238E27FC236}">
                <a16:creationId xmlns:a16="http://schemas.microsoft.com/office/drawing/2014/main" id="{4DF78B40-219E-E4E2-4154-F6C4DF140A9A}"/>
              </a:ext>
            </a:extLst>
          </p:cNvPr>
          <p:cNvSpPr txBox="1">
            <a:spLocks/>
          </p:cNvSpPr>
          <p:nvPr/>
        </p:nvSpPr>
        <p:spPr>
          <a:xfrm>
            <a:off x="5123597" y="63937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/>
              <a:t>Michelle Ingerl	01.04.2025</a:t>
            </a:r>
          </a:p>
        </p:txBody>
      </p:sp>
    </p:spTree>
    <p:extLst>
      <p:ext uri="{BB962C8B-B14F-4D97-AF65-F5344CB8AC3E}">
        <p14:creationId xmlns:p14="http://schemas.microsoft.com/office/powerpoint/2010/main" val="2594564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92BD5F-3A0F-3368-8438-5023880E3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EEBEB5-D4F6-12B0-948B-E2DA7220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473" y="115094"/>
            <a:ext cx="10515600" cy="1325563"/>
          </a:xfrm>
        </p:spPr>
        <p:txBody>
          <a:bodyPr/>
          <a:lstStyle/>
          <a:p>
            <a:r>
              <a:rPr lang="de-DE" b="1" dirty="0">
                <a:solidFill>
                  <a:srgbClr val="F57800"/>
                </a:solidFill>
                <a:latin typeface="Bahnschrift SemiBold" panose="020B0502040204020203" pitchFamily="34" charset="0"/>
              </a:rPr>
              <a:t>Typinferenz</a:t>
            </a:r>
            <a:endParaRPr lang="de-DE" dirty="0"/>
          </a:p>
        </p:txBody>
      </p:sp>
      <p:pic>
        <p:nvPicPr>
          <p:cNvPr id="5" name="Logo">
            <a:extLst>
              <a:ext uri="{FF2B5EF4-FFF2-40B4-BE49-F238E27FC236}">
                <a16:creationId xmlns:a16="http://schemas.microsoft.com/office/drawing/2014/main" id="{76857CB8-C3F7-F7D4-84E3-C76C749AFF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864" y="115094"/>
            <a:ext cx="1411872" cy="1411872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BBCBA32E-7846-0156-E033-2D6BDCB6FB51}"/>
              </a:ext>
            </a:extLst>
          </p:cNvPr>
          <p:cNvSpPr/>
          <p:nvPr/>
        </p:nvSpPr>
        <p:spPr>
          <a:xfrm>
            <a:off x="-19803" y="0"/>
            <a:ext cx="59094" cy="6858000"/>
          </a:xfrm>
          <a:prstGeom prst="rect">
            <a:avLst/>
          </a:prstGeom>
          <a:solidFill>
            <a:srgbClr val="F57800"/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6EC0C25-52C3-51F4-F6EF-4146477C0DB0}"/>
              </a:ext>
            </a:extLst>
          </p:cNvPr>
          <p:cNvSpPr txBox="1"/>
          <p:nvPr/>
        </p:nvSpPr>
        <p:spPr>
          <a:xfrm>
            <a:off x="-2342402" y="813717"/>
            <a:ext cx="23816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DE" dirty="0" err="1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eDSL</a:t>
            </a:r>
            <a:endParaRPr lang="de-DE" dirty="0">
              <a:solidFill>
                <a:schemeClr val="bg1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Makros</a:t>
            </a:r>
          </a:p>
          <a:p>
            <a:pPr marL="0" indent="0">
              <a:buNone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Flexibler Syntax</a:t>
            </a:r>
          </a:p>
          <a:p>
            <a:pPr indent="0">
              <a:buNone/>
            </a:pPr>
            <a:r>
              <a:rPr lang="de-DE" dirty="0">
                <a:solidFill>
                  <a:srgbClr val="F57800"/>
                </a:solidFill>
                <a:latin typeface="Bahnschrift" panose="020B0502040204020203" pitchFamily="34" charset="0"/>
              </a:rPr>
              <a:t>Typinferenz</a:t>
            </a:r>
          </a:p>
          <a:p>
            <a:pPr marL="0" indent="0">
              <a:buNone/>
            </a:pPr>
            <a:r>
              <a:rPr lang="de-DE" dirty="0">
                <a:latin typeface="Bahnschrift" panose="020B0502040204020203" pitchFamily="34" charset="0"/>
              </a:rPr>
              <a:t>Operator </a:t>
            </a:r>
            <a:r>
              <a:rPr lang="de-DE" dirty="0" err="1">
                <a:latin typeface="Bahnschrift" panose="020B0502040204020203" pitchFamily="34" charset="0"/>
              </a:rPr>
              <a:t>Overloading</a:t>
            </a:r>
            <a:endParaRPr lang="de-DE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de-DE" dirty="0">
                <a:latin typeface="Bahnschrift" panose="020B0502040204020203" pitchFamily="34" charset="0"/>
              </a:rPr>
              <a:t>Demo</a:t>
            </a:r>
          </a:p>
          <a:p>
            <a:pPr marL="0" indent="0">
              <a:buNone/>
            </a:pPr>
            <a:r>
              <a:rPr lang="de-DE" dirty="0">
                <a:latin typeface="Bahnschrift" panose="020B0502040204020203" pitchFamily="34" charset="0"/>
              </a:rPr>
              <a:t>Fazit</a:t>
            </a:r>
          </a:p>
          <a:p>
            <a:pPr marL="0" indent="0">
              <a:buNone/>
            </a:pPr>
            <a:r>
              <a:rPr lang="de-DE" dirty="0">
                <a:latin typeface="Bahnschrift" panose="020B0502040204020203" pitchFamily="34" charset="0"/>
              </a:rPr>
              <a:t>Quellen</a:t>
            </a:r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2F5C34BE-692C-C806-3C90-EF9FCBE81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66D5-3147-4B41-B1A6-2DE033D95645}" type="slidenum">
              <a:rPr lang="de-DE" smtClean="0"/>
              <a:t>8</a:t>
            </a:fld>
            <a:endParaRPr lang="de-DE"/>
          </a:p>
        </p:txBody>
      </p:sp>
      <p:sp>
        <p:nvSpPr>
          <p:cNvPr id="17" name="Datumsplatzhalter 5">
            <a:extLst>
              <a:ext uri="{FF2B5EF4-FFF2-40B4-BE49-F238E27FC236}">
                <a16:creationId xmlns:a16="http://schemas.microsoft.com/office/drawing/2014/main" id="{D4AE832E-1997-1BCE-3C7A-F7932CFFC92E}"/>
              </a:ext>
            </a:extLst>
          </p:cNvPr>
          <p:cNvSpPr txBox="1">
            <a:spLocks/>
          </p:cNvSpPr>
          <p:nvPr/>
        </p:nvSpPr>
        <p:spPr>
          <a:xfrm>
            <a:off x="5123597" y="63937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/>
              <a:t>Michelle Ingerl	01.04.2025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BF7DB645-36A8-CC57-55DA-EE4FEF4CFE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804" y="2351670"/>
            <a:ext cx="3096172" cy="842847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0FAEC1DC-CC6F-17FC-DD91-27423548FC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9380" y="1715077"/>
            <a:ext cx="6240843" cy="1508775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D2714719-2B01-AFFE-D74A-A4CEB6D7EA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1890" y="3429000"/>
            <a:ext cx="6362702" cy="1325563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791A4AD0-8CB9-A705-B457-D1A357002F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03628" y="4989046"/>
            <a:ext cx="6679226" cy="5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2923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2013 – 2022-Design">
  <a:themeElements>
    <a:clrScheme name="Office 2013 – 2022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2013 – 2022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– 2022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 2013 – 2022-Design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1D9A78"/>
    </a:accent1>
    <a:accent2>
      <a:srgbClr val="8BC145"/>
    </a:accent2>
    <a:accent3>
      <a:srgbClr val="36AFCE"/>
    </a:accent3>
    <a:accent4>
      <a:srgbClr val="1D6FA9"/>
    </a:accent4>
    <a:accent5>
      <a:srgbClr val="B74919"/>
    </a:accent5>
    <a:accent6>
      <a:srgbClr val="F19D19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757</Words>
  <Application>Microsoft Macintosh PowerPoint</Application>
  <PresentationFormat>Breitbild</PresentationFormat>
  <Paragraphs>270</Paragraphs>
  <Slides>16</Slides>
  <Notes>14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8" baseType="lpstr">
      <vt:lpstr>72</vt:lpstr>
      <vt:lpstr>Aptos</vt:lpstr>
      <vt:lpstr>Arial</vt:lpstr>
      <vt:lpstr>Bahnschrift</vt:lpstr>
      <vt:lpstr>Bahnschrift Condensed</vt:lpstr>
      <vt:lpstr>Bahnschrift SemiBold</vt:lpstr>
      <vt:lpstr>Calibri</vt:lpstr>
      <vt:lpstr>Calibri Light</vt:lpstr>
      <vt:lpstr>DeepSeek-CJK-patch</vt:lpstr>
      <vt:lpstr>Menlo</vt:lpstr>
      <vt:lpstr>system-ui</vt:lpstr>
      <vt:lpstr>Office 2013 – 2022-Design</vt:lpstr>
      <vt:lpstr>Embedded Domain Specific Languages  Michelle Ingerl</vt:lpstr>
      <vt:lpstr>Gliederung</vt:lpstr>
      <vt:lpstr>Was ist eine eDSL?</vt:lpstr>
      <vt:lpstr>PowerPoint-Präsentation</vt:lpstr>
      <vt:lpstr>PowerPoint-Präsentation</vt:lpstr>
      <vt:lpstr>PowerPoint-Präsentation</vt:lpstr>
      <vt:lpstr>Flexible Syntax</vt:lpstr>
      <vt:lpstr>Typinferenz</vt:lpstr>
      <vt:lpstr>Typinferenz</vt:lpstr>
      <vt:lpstr>Typinferenz</vt:lpstr>
      <vt:lpstr>Operator Overloading</vt:lpstr>
      <vt:lpstr>Operator Overloading</vt:lpstr>
      <vt:lpstr>Operator Overloading</vt:lpstr>
      <vt:lpstr>Demo</vt:lpstr>
      <vt:lpstr>Fazit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 Heider</dc:creator>
  <cp:lastModifiedBy>Ingerl, Michelle</cp:lastModifiedBy>
  <cp:revision>8</cp:revision>
  <dcterms:created xsi:type="dcterms:W3CDTF">2025-02-23T12:52:05Z</dcterms:created>
  <dcterms:modified xsi:type="dcterms:W3CDTF">2025-05-11T17:45:42Z</dcterms:modified>
</cp:coreProperties>
</file>