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52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44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60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52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44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4680"/>
            <a:ext cx="1097232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6F4611-0664-4B16-9262-091D93EED5E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1/2/2021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175810E-66C5-4C25-A6B9-F46DBE5DBB6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64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arpathy.github.io/2019/04/25/recip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Deep Learning Crash Course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119958" y="2101360"/>
            <a:ext cx="10617772" cy="403319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Maxime Rousseau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Resident - Division of Dentistry, MCH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January 7th, 2021 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Disclaimer: I am not a computer scientist. Some of the information in this presentation may be incomplete/incorrect.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In Practice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Material/Setup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Dataset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Workflow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Potential issues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Material/Setup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266700" y="1545020"/>
            <a:ext cx="11658600" cy="492758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Requires basic understanding of programming to start deep learning: basic syntax, control flow, </a:t>
            </a:r>
            <a:r>
              <a:rPr lang="en-US" sz="3200" i="1" spc="-1" dirty="0">
                <a:solidFill>
                  <a:srgbClr val="000000"/>
                </a:solidFill>
                <a:latin typeface="Calibri"/>
              </a:rPr>
              <a:t>data structures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, etc.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Python 3.7+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Jupyter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notebook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Tensorflow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</a:rPr>
              <a:t>Keras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GPU vs cloud compute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800" i="1" spc="-1" dirty="0">
                <a:solidFill>
                  <a:srgbClr val="000000"/>
                </a:solidFill>
                <a:latin typeface="Calibri"/>
              </a:rPr>
              <a:t>Deep learning is code, you need to be able to debug your scripts and prepare your data.</a:t>
            </a: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4" name="Picture 2" descr="GitHub - python/cpython: The Python programming language">
            <a:extLst>
              <a:ext uri="{FF2B5EF4-FFF2-40B4-BE49-F238E27FC236}">
                <a16:creationId xmlns:a16="http://schemas.microsoft.com/office/drawing/2014/main" id="{80C9C021-37E2-46EA-9676-D12669CD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15" y="2156926"/>
            <a:ext cx="727789" cy="7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nsorFlow 1.0 vs 2.0, Part 3: tf.keras | by Yusup | AI³ | Theory,  Practice, Business | Medium">
            <a:extLst>
              <a:ext uri="{FF2B5EF4-FFF2-40B4-BE49-F238E27FC236}">
                <a16:creationId xmlns:a16="http://schemas.microsoft.com/office/drawing/2014/main" id="{375CB006-EAD5-45A9-B1A9-D50E89F67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5" t="19643" r="20124" b="21224"/>
          <a:stretch/>
        </p:blipFill>
        <p:spPr bwMode="auto">
          <a:xfrm>
            <a:off x="7903029" y="3556410"/>
            <a:ext cx="1642188" cy="9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ject Jupyter - Wikipedia">
            <a:extLst>
              <a:ext uri="{FF2B5EF4-FFF2-40B4-BE49-F238E27FC236}">
                <a16:creationId xmlns:a16="http://schemas.microsoft.com/office/drawing/2014/main" id="{4FC1E16A-A4BD-4282-A75A-4DFF93DD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22" y="2520820"/>
            <a:ext cx="800618" cy="92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VIDIA (NVDA)">
            <a:extLst>
              <a:ext uri="{FF2B5EF4-FFF2-40B4-BE49-F238E27FC236}">
                <a16:creationId xmlns:a16="http://schemas.microsoft.com/office/drawing/2014/main" id="{3EBCF0D1-95F6-4472-9B12-FA9B4A12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165" y="4081340"/>
            <a:ext cx="1088932" cy="10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816E-0261-42A3-8A09-543DDE1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a Goal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F0751-E507-4DDB-8289-FEB399E475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53725" y="1714498"/>
            <a:ext cx="10284069" cy="4323337"/>
          </a:xfrm>
        </p:spPr>
        <p:txBody>
          <a:bodyPr anchor="t"/>
          <a:lstStyle/>
          <a:p>
            <a:pPr marL="360" indent="0">
              <a:buNone/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Consider before gathering data: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what real problem are we trying to solve?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what type of deep learning task does this problem fall into?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what information is required to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29968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Datasets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263769" y="1918481"/>
            <a:ext cx="11430000" cy="504502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*. </a:t>
            </a: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Data Preprocessing: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Computers can only understand numbers. Preprocessing is the transformation complex data types into tensors which can be used by a model.</a:t>
            </a:r>
            <a:endParaRPr lang="en-US" sz="2800" u="sng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Distribution: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how to create a good dataset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balanced, out of sample</a:t>
            </a:r>
            <a:br>
              <a:rPr dirty="0"/>
            </a:br>
            <a:r>
              <a:rPr lang="en-US" sz="2800" spc="-1" dirty="0">
                <a:solidFill>
                  <a:srgbClr val="000000"/>
                </a:solidFill>
                <a:latin typeface="Calibri"/>
              </a:rPr>
              <a:t>distribution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Sample size: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what is a minimum sample size? will depend on how complex the data is (i.e., higher dimension will tend to require more data)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Split: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training, validation and test (and how each are created and used)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Workflow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331076" y="1600200"/>
            <a:ext cx="11634952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lvl="1">
              <a:spcBef>
                <a:spcPts val="56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Projects tend to be iterative in deep learning. A lot of experimentation is usually required in order to create a model with good performance.</a:t>
            </a:r>
          </a:p>
          <a:p>
            <a:pPr marL="45756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Data preprocessing (view and get familiar with your dataset)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Define model (start with the simplest possible model, which will be easier to debug)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Validate and tune hyperparameters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 model and evaluate performance</a:t>
            </a: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Revise model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Potential Issues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99090" y="1600200"/>
            <a:ext cx="11138338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Overfitting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data augmentation, architecture changes, etc.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Debugging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check dimensions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Lack of data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Transfer learning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600" i="1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Tip: Set a clear goal and determine the data type you can use. Build a small</a:t>
            </a:r>
            <a:br>
              <a:rPr sz="2600" dirty="0"/>
            </a:b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dataset and begin experimenting. Begin with the simplest form of the</a:t>
            </a:r>
            <a:br>
              <a:rPr sz="2600" dirty="0"/>
            </a:b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problem you wish to solve and as you gain experience and become more</a:t>
            </a:r>
            <a:br>
              <a:rPr sz="2600" dirty="0"/>
            </a:b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comfortable with deep learning.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000" i="1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000" i="1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Andrej </a:t>
            </a:r>
            <a:r>
              <a:rPr lang="en-US" sz="2000" i="1" spc="-1" dirty="0" err="1">
                <a:solidFill>
                  <a:srgbClr val="000000"/>
                </a:solidFill>
                <a:latin typeface="Calibri"/>
              </a:rPr>
              <a:t>Karpathy’s</a:t>
            </a: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 – Recipe for Training Neural Networks: </a:t>
            </a:r>
            <a:r>
              <a:rPr lang="en-CA" sz="2000" dirty="0">
                <a:hlinkClick r:id="rId2"/>
              </a:rPr>
              <a:t>https://karpathy.github.io/2019/04/25/recipe/</a:t>
            </a:r>
            <a:endParaRPr lang="en-US" sz="2000" i="1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From Statistics to Deep Learning</a:t>
            </a:r>
            <a:endParaRPr lang="en-US" sz="4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9648" y="1631731"/>
            <a:ext cx="11272344" cy="330075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Statistics to draw inference from data (linear regression, hypothesis testing, etc.)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Machine learning is used make predictions (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classification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recognition, language translation, generations, etc.)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Deep learning as a subfield of machine learning to generate high level abstraction from large dataset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Types of Learning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111469" y="1623848"/>
            <a:ext cx="10460420" cy="210469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Supervised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: we already know the answer to the problem (i.e., labeled images)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Unsupervised: the model must learn to organize data without labels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6" name="Picture 2" descr="Ventricular tachycardia - Cancer Therapy Advisor">
            <a:extLst>
              <a:ext uri="{FF2B5EF4-FFF2-40B4-BE49-F238E27FC236}">
                <a16:creationId xmlns:a16="http://schemas.microsoft.com/office/drawing/2014/main" id="{7D9AB288-F52E-45EE-AB41-4ED667AF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97" y="4520396"/>
            <a:ext cx="4480849" cy="120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8D90D-D46B-440D-B550-D0756B37DDFD}"/>
              </a:ext>
            </a:extLst>
          </p:cNvPr>
          <p:cNvSpPr txBox="1"/>
          <p:nvPr/>
        </p:nvSpPr>
        <p:spPr>
          <a:xfrm>
            <a:off x="2953677" y="4120182"/>
            <a:ext cx="15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(x)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DD53A-CAD8-4D03-9703-CD80B5A1571F}"/>
              </a:ext>
            </a:extLst>
          </p:cNvPr>
          <p:cNvSpPr txBox="1"/>
          <p:nvPr/>
        </p:nvSpPr>
        <p:spPr>
          <a:xfrm>
            <a:off x="7277381" y="4190521"/>
            <a:ext cx="293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 (y)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Ventricular tachycardia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What is Deep Learning</a:t>
            </a:r>
            <a:endParaRPr lang="en-US" sz="44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Picture 1" descr="./media/shallow_vs_deep.jpeg"/>
          <p:cNvPicPr/>
          <p:nvPr/>
        </p:nvPicPr>
        <p:blipFill>
          <a:blip r:embed="rId2"/>
          <a:stretch/>
        </p:blipFill>
        <p:spPr>
          <a:xfrm>
            <a:off x="3842238" y="3859823"/>
            <a:ext cx="7227581" cy="2426677"/>
          </a:xfrm>
          <a:prstGeom prst="rect">
            <a:avLst/>
          </a:prstGeom>
          <a:ln w="9360"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73322D3C-54F3-4B7B-8612-FF3FFAAEEC89}"/>
              </a:ext>
            </a:extLst>
          </p:cNvPr>
          <p:cNvSpPr txBox="1"/>
          <p:nvPr/>
        </p:nvSpPr>
        <p:spPr>
          <a:xfrm>
            <a:off x="286226" y="2102189"/>
            <a:ext cx="8963281" cy="280375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neural network with multiple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hidden layers</a:t>
            </a:r>
            <a:endParaRPr lang="en-US" sz="2800" b="1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understanding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features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(or high-level abstractions) from the dataset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How does a Deep Neural Network </a:t>
            </a:r>
            <a:r>
              <a:rPr lang="en-US" sz="4400" i="1" spc="-1" dirty="0">
                <a:solidFill>
                  <a:srgbClr val="000000"/>
                </a:solidFill>
                <a:latin typeface="Calibri"/>
              </a:rPr>
              <a:t>Learn</a:t>
            </a:r>
            <a:r>
              <a:rPr lang="en-US" sz="4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4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03030" y="1951892"/>
            <a:ext cx="10451123" cy="404446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A few components are required: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Tensors and tensor operations (dataset – inputs and labels)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Neurons (the model)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Backpropagation (the mechanism)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Tensors and Tensor Operations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30621" y="1600200"/>
            <a:ext cx="10980682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Tensor are simply arrays of digits they can have a variety of forms/dimensions depending on the type of data.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1D tensor: list of metrics from a patient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2D tensor: facial image from a patient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3D tensor: video data or 3D model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We can perform tensor operations such as addition, multiplication, dot product to transform our input data.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270835-44AC-495A-B100-C8E73D261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r="39541"/>
          <a:stretch/>
        </p:blipFill>
        <p:spPr>
          <a:xfrm>
            <a:off x="8481527" y="2629786"/>
            <a:ext cx="3204422" cy="25389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The Neuron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Shape 2"/>
              <p:cNvSpPr txBox="1"/>
              <p:nvPr/>
            </p:nvSpPr>
            <p:spPr>
              <a:xfrm>
                <a:off x="363894" y="1417320"/>
                <a:ext cx="11579291" cy="4708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41"/>
                  </a:spcBef>
                  <a:tabLst>
                    <a:tab pos="0" algn="l"/>
                  </a:tabLst>
                </a:pPr>
                <a:r>
                  <a:rPr lang="en-US" sz="3200" i="1" spc="-1" dirty="0">
                    <a:solidFill>
                      <a:srgbClr val="000000"/>
                    </a:solidFill>
                    <a:latin typeface="Calibri"/>
                  </a:rPr>
                  <a:t>Deep neural networks = chaining tensor operations to transform input data</a:t>
                </a:r>
                <a:endParaRPr lang="en-US" sz="32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>
                  <a:spcBef>
                    <a:spcPts val="641"/>
                  </a:spcBef>
                  <a:tabLst>
                    <a:tab pos="0" algn="l"/>
                  </a:tabLst>
                </a:pPr>
                <a:r>
                  <a:rPr lang="en-US" sz="3200" spc="-1" dirty="0">
                    <a:solidFill>
                      <a:srgbClr val="000000"/>
                    </a:solidFill>
                    <a:latin typeface="Calibri"/>
                  </a:rPr>
                  <a:t>A basic neuron</a:t>
                </a:r>
                <a:endParaRPr lang="en-US" sz="32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>
                  <a:spcBef>
                    <a:spcPts val="641"/>
                  </a:spcBef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b="0" spc="-1" dirty="0">
                  <a:solidFill>
                    <a:srgbClr val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b: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 bias</a:t>
                </a: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w: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weights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X: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input (tensor)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Y: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output (label)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 err="1">
                    <a:solidFill>
                      <a:srgbClr val="000000"/>
                    </a:solidFill>
                    <a:latin typeface="Calibri"/>
                  </a:rPr>
                  <a:t>ReLU</a:t>
                </a: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an activation function (Rectified Linear Unit)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>
          <p:sp>
            <p:nvSpPr>
              <p:cNvPr id="56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4" y="1417320"/>
                <a:ext cx="11579291" cy="4708440"/>
              </a:xfrm>
              <a:prstGeom prst="rect">
                <a:avLst/>
              </a:prstGeom>
              <a:blipFill>
                <a:blip r:embed="rId2"/>
                <a:stretch>
                  <a:fillRect l="-1369" t="-1684" b="-2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/media/shallow_vs_deep.jpeg">
            <a:extLst>
              <a:ext uri="{FF2B5EF4-FFF2-40B4-BE49-F238E27FC236}">
                <a16:creationId xmlns:a16="http://schemas.microsoft.com/office/drawing/2014/main" id="{E1530488-68E6-4B03-8920-A630C1442FBE}"/>
              </a:ext>
            </a:extLst>
          </p:cNvPr>
          <p:cNvPicPr/>
          <p:nvPr/>
        </p:nvPicPr>
        <p:blipFill rotWithShape="1">
          <a:blip r:embed="rId3"/>
          <a:srcRect l="49213" t="12430" r="3150" b="12208"/>
          <a:stretch/>
        </p:blipFill>
        <p:spPr>
          <a:xfrm>
            <a:off x="8135218" y="3544016"/>
            <a:ext cx="3442995" cy="1828801"/>
          </a:xfrm>
          <a:prstGeom prst="rect">
            <a:avLst/>
          </a:prstGeom>
          <a:ln w="9360"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00A052C-46B7-43D8-8EB2-50435B51F634}"/>
              </a:ext>
            </a:extLst>
          </p:cNvPr>
          <p:cNvSpPr/>
          <p:nvPr/>
        </p:nvSpPr>
        <p:spPr>
          <a:xfrm>
            <a:off x="8827477" y="3628440"/>
            <a:ext cx="278662" cy="286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66F28-24A2-47AC-A7DF-74890AF023C6}"/>
              </a:ext>
            </a:extLst>
          </p:cNvPr>
          <p:cNvCxnSpPr>
            <a:cxnSpLocks/>
          </p:cNvCxnSpPr>
          <p:nvPr/>
        </p:nvCxnSpPr>
        <p:spPr>
          <a:xfrm>
            <a:off x="8129656" y="3313984"/>
            <a:ext cx="618690" cy="33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Backpropagation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242596" y="1231641"/>
            <a:ext cx="11700587" cy="471123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A feedback mechanism that allows the network to learn during training.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loss function (compute how well the network performed on a subset of the training data)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gradient descent (adjust the network parameter based on the output of the loss function)</a:t>
            </a:r>
          </a:p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done by chaining the derivatives of the tensor operations to compute.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There are multiple functions that exist to compute loss and perform the weight update (gradient descent).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50" name="Picture 2" descr="Gradient Descent and Stochastic Gradient Descent - mlxtend">
            <a:extLst>
              <a:ext uri="{FF2B5EF4-FFF2-40B4-BE49-F238E27FC236}">
                <a16:creationId xmlns:a16="http://schemas.microsoft.com/office/drawing/2014/main" id="{295F0FE7-AF98-4058-8129-24E90E75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0" y="2995149"/>
            <a:ext cx="4709902" cy="255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Architectures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335902" y="1417319"/>
            <a:ext cx="11485984" cy="49088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Beyond backpropagation and fully connected layers: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Convolutions (images)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Recurrent networks: LSTM, GRU (text)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Transformers and attention mechanisms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98" name="Picture 2" descr="Understanding LSTM Networks -- colah's blog">
            <a:extLst>
              <a:ext uri="{FF2B5EF4-FFF2-40B4-BE49-F238E27FC236}">
                <a16:creationId xmlns:a16="http://schemas.microsoft.com/office/drawing/2014/main" id="{54DD2D10-97EA-402F-887D-1ADEB1B4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74" y="3943293"/>
            <a:ext cx="3064693" cy="2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ttention Mechanism In Deep Learning | Attention Model Keras">
            <a:extLst>
              <a:ext uri="{FF2B5EF4-FFF2-40B4-BE49-F238E27FC236}">
                <a16:creationId xmlns:a16="http://schemas.microsoft.com/office/drawing/2014/main" id="{66162B79-290A-4202-8251-AD455B21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46" y="2596904"/>
            <a:ext cx="4368627" cy="39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nvolutional neural network - Wikipedia">
            <a:extLst>
              <a:ext uri="{FF2B5EF4-FFF2-40B4-BE49-F238E27FC236}">
                <a16:creationId xmlns:a16="http://schemas.microsoft.com/office/drawing/2014/main" id="{7FDE44E2-9253-4872-AF6B-8FB91CC2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15" y="4240840"/>
            <a:ext cx="2749570" cy="18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765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a Goal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Maxime Rousseau</cp:lastModifiedBy>
  <cp:revision>15</cp:revision>
  <dcterms:created xsi:type="dcterms:W3CDTF">2021-01-02T21:44:08Z</dcterms:created>
  <dcterms:modified xsi:type="dcterms:W3CDTF">2021-01-02T23:21:03Z</dcterms:modified>
  <dc:language>en-CA</dc:language>
</cp:coreProperties>
</file>