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75" r:id="rId5"/>
    <p:sldId id="270" r:id="rId6"/>
    <p:sldId id="271" r:id="rId7"/>
    <p:sldId id="272" r:id="rId8"/>
    <p:sldId id="273" r:id="rId9"/>
    <p:sldId id="274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5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07.10.2013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07.10.2013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07.10.2013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07.10.2013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07.10.2013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07.10.2013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07.10.2013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07.10.2013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07.10.2013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07.10.2013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07.10.2013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94622-6F41-4D08-898D-573420FBC607}" type="datetimeFigureOut">
              <a:rPr lang="ru-RU" smtClean="0"/>
              <a:pPr/>
              <a:t>07.10.2013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rdekk/j2ee_course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1000108"/>
            <a:ext cx="7772400" cy="1470025"/>
          </a:xfrm>
        </p:spPr>
        <p:txBody>
          <a:bodyPr/>
          <a:lstStyle/>
          <a:p>
            <a:r>
              <a:rPr lang="en-US" dirty="0" smtClean="0"/>
              <a:t>j2ee + Spring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4472" y="3714752"/>
            <a:ext cx="6400800" cy="1752600"/>
          </a:xfrm>
        </p:spPr>
        <p:txBody>
          <a:bodyPr/>
          <a:lstStyle/>
          <a:p>
            <a:r>
              <a:rPr lang="ru-RU" dirty="0" smtClean="0"/>
              <a:t>Лекция 1.</a:t>
            </a:r>
          </a:p>
          <a:p>
            <a:r>
              <a:rPr lang="ru-RU" dirty="0" smtClean="0"/>
              <a:t>Введение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Inversion of Control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/>
              <a:t>Как это делают обычно?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Какие проблемы Вы здесь видите?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А что если мы захотим поменять 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урлы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? </a:t>
            </a:r>
            <a:r>
              <a:rPr lang="ru-RU" strike="sngStrike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Конфиги</a:t>
            </a:r>
            <a:endParaRPr lang="ru-RU" strike="sngStrike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А что если мы захотим создать другой датчик?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strike="sngStrik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Условия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А что если мы захотим создать другое исполнительное устройство? </a:t>
            </a:r>
            <a:r>
              <a:rPr lang="ru-RU" strike="sngStrik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Условия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А что если мы захотим делать работу не постоянно, а запланировать? …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576" y="1988840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574" y="1484784"/>
            <a:ext cx="6820852" cy="293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13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Inversion of Control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/>
              <a:t>Компоненты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ru-RU" dirty="0" smtClean="0"/>
              <a:t>Датчик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ISensor</a:t>
            </a:r>
            <a:r>
              <a:rPr lang="en-US" dirty="0" smtClean="0"/>
              <a:t>)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ru-RU" dirty="0" smtClean="0"/>
              <a:t>Исполнительное устройство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IActuator</a:t>
            </a:r>
            <a:r>
              <a:rPr lang="en-US" dirty="0" smtClean="0"/>
              <a:t>)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endParaRPr lang="en-US" dirty="0"/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endParaRPr lang="en-US" dirty="0"/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endParaRPr lang="en-US" dirty="0"/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endParaRPr lang="en-US" dirty="0"/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endParaRPr lang="en-US" dirty="0"/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 smtClean="0"/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 smtClean="0"/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/>
              <a:t>Тем </a:t>
            </a:r>
            <a:r>
              <a:rPr lang="ru-RU" dirty="0" smtClean="0"/>
              <a:t>самым мы абстрагируемся от деталей реализации конкретных </a:t>
            </a:r>
            <a:r>
              <a:rPr lang="ru-RU" dirty="0" smtClean="0"/>
              <a:t>модулей</a:t>
            </a:r>
            <a:r>
              <a:rPr lang="en-US" dirty="0"/>
              <a:t> </a:t>
            </a:r>
            <a:r>
              <a:rPr lang="ru-RU" dirty="0" smtClean="0"/>
              <a:t>и получаем возможность менять реализацию, когда это необходимо.</a:t>
            </a:r>
            <a:endParaRPr lang="en-US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399006"/>
            <a:ext cx="2753109" cy="76210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537312"/>
            <a:ext cx="2248214" cy="90500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270401"/>
            <a:ext cx="3334216" cy="101931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318207"/>
            <a:ext cx="3286584" cy="134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47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Dependency Injection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dirty="0" smtClean="0"/>
              <a:t>Dependency Injection – </a:t>
            </a:r>
            <a:r>
              <a:rPr lang="ru-RU" dirty="0" smtClean="0"/>
              <a:t>один из подходов к реализации </a:t>
            </a:r>
            <a:r>
              <a:rPr lang="en-US" dirty="0" smtClean="0"/>
              <a:t>Inversion of Control.</a:t>
            </a:r>
            <a:endParaRPr lang="ru-RU" dirty="0" smtClean="0"/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/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/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/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/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/>
              <a:t>Однако, делать это надо не вручную!</a:t>
            </a:r>
            <a:endParaRPr lang="ru-RU" dirty="0"/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6" y="1646439"/>
            <a:ext cx="6211167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82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err="1" smtClean="0"/>
              <a:t>IoC</a:t>
            </a:r>
            <a:r>
              <a:rPr lang="en-US" sz="3200" dirty="0" smtClean="0"/>
              <a:t>-</a:t>
            </a:r>
            <a:r>
              <a:rPr lang="ru-RU" sz="3200" dirty="0" smtClean="0"/>
              <a:t>контейнер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/>
              <a:t>Как правило для этого предназначен </a:t>
            </a:r>
            <a:r>
              <a:rPr lang="en-US" dirty="0" err="1" smtClean="0"/>
              <a:t>IoC</a:t>
            </a:r>
            <a:r>
              <a:rPr lang="en-US" dirty="0" smtClean="0"/>
              <a:t> </a:t>
            </a:r>
            <a:r>
              <a:rPr lang="ru-RU" dirty="0" smtClean="0"/>
              <a:t>контейнер</a:t>
            </a:r>
            <a:r>
              <a:rPr lang="en-US" dirty="0" smtClean="0"/>
              <a:t>.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/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/>
              <a:t>Задачи: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/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AutoNum type="arabicPeriod"/>
            </a:pPr>
            <a:r>
              <a:rPr lang="ru-RU" dirty="0" smtClean="0"/>
              <a:t>Создавать объекты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AutoNum type="arabicPeriod"/>
            </a:pPr>
            <a:r>
              <a:rPr lang="ru-RU" dirty="0" smtClean="0"/>
              <a:t>Устанавливать зависимости</a:t>
            </a:r>
            <a:endParaRPr lang="en-US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225" y="3284984"/>
            <a:ext cx="6535063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00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Spring Framework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396" y="2171413"/>
            <a:ext cx="4865208" cy="251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40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Spring Framework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/>
              <a:t>Компоненты </a:t>
            </a:r>
            <a:r>
              <a:rPr lang="en-US" dirty="0" smtClean="0"/>
              <a:t>Spring Framework: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/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ru-RU" b="1" dirty="0" err="1" smtClean="0"/>
              <a:t>IoC</a:t>
            </a:r>
            <a:r>
              <a:rPr lang="ru-RU" b="1" dirty="0" smtClean="0"/>
              <a:t>-контейнер</a:t>
            </a:r>
            <a:endParaRPr lang="en-US" b="1" dirty="0" smtClean="0"/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ru-RU" b="1" dirty="0" smtClean="0"/>
              <a:t>Фреймворк </a:t>
            </a:r>
            <a:r>
              <a:rPr lang="ru-RU" b="1" dirty="0"/>
              <a:t>доступа к </a:t>
            </a:r>
            <a:r>
              <a:rPr lang="ru-RU" b="1" dirty="0" smtClean="0"/>
              <a:t>данным</a:t>
            </a:r>
            <a:endParaRPr lang="ru-RU" b="1" dirty="0"/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ru-RU" b="1" i="1" dirty="0"/>
              <a:t>Фреймворк управления </a:t>
            </a:r>
            <a:r>
              <a:rPr lang="ru-RU" b="1" i="1" dirty="0" smtClean="0"/>
              <a:t>транзакциями</a:t>
            </a:r>
            <a:endParaRPr lang="ru-RU" b="1" i="1" dirty="0"/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ru-RU" b="1" dirty="0"/>
              <a:t>Фреймворк </a:t>
            </a:r>
            <a:r>
              <a:rPr lang="ru-RU" b="1" dirty="0" smtClean="0"/>
              <a:t>MVC</a:t>
            </a:r>
            <a:endParaRPr lang="ru-RU" b="1" dirty="0"/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ru-RU" dirty="0"/>
              <a:t>Фреймворк удалённого </a:t>
            </a:r>
            <a:r>
              <a:rPr lang="ru-RU" dirty="0" smtClean="0"/>
              <a:t>доступа</a:t>
            </a:r>
            <a:endParaRPr lang="ru-RU" dirty="0"/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ru-RU" dirty="0" smtClean="0"/>
              <a:t>Фреймворк </a:t>
            </a:r>
            <a:r>
              <a:rPr lang="ru-RU" dirty="0"/>
              <a:t>аутентификации и </a:t>
            </a:r>
            <a:r>
              <a:rPr lang="ru-RU" dirty="0" smtClean="0"/>
              <a:t>авторизации</a:t>
            </a:r>
            <a:endParaRPr lang="ru-RU" dirty="0"/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ru-RU" dirty="0"/>
              <a:t>Фреймворк удалённого </a:t>
            </a:r>
            <a:r>
              <a:rPr lang="ru-RU" dirty="0" smtClean="0"/>
              <a:t>управления</a:t>
            </a:r>
            <a:endParaRPr lang="ru-RU" dirty="0"/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ru-RU" b="1" dirty="0"/>
              <a:t>Фреймворк работы с </a:t>
            </a:r>
            <a:r>
              <a:rPr lang="ru-RU" b="1" dirty="0" smtClean="0"/>
              <a:t>сообщениями</a:t>
            </a:r>
            <a:endParaRPr lang="ru-RU" b="1" dirty="0"/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ru-RU" b="1" i="1" dirty="0" smtClean="0"/>
              <a:t>Тестирование</a:t>
            </a:r>
            <a:endParaRPr lang="en-US" b="1" i="1" dirty="0" smtClean="0"/>
          </a:p>
        </p:txBody>
      </p:sp>
    </p:spTree>
    <p:extLst>
      <p:ext uri="{BB962C8B-B14F-4D97-AF65-F5344CB8AC3E}">
        <p14:creationId xmlns:p14="http://schemas.microsoft.com/office/powerpoint/2010/main" val="213422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Maven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/>
              <a:t>Но прежде о </a:t>
            </a:r>
            <a:r>
              <a:rPr lang="en-US" dirty="0" smtClean="0"/>
              <a:t>maven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i="1" dirty="0"/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i="1" dirty="0" smtClean="0"/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i="1" dirty="0"/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i="1" dirty="0" smtClean="0"/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i="1" dirty="0"/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i="1" dirty="0"/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/>
              <a:t>Если кратко – декларативная система сборки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/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ru-RU" dirty="0" smtClean="0"/>
              <a:t>Свойства</a:t>
            </a:r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ru-RU" dirty="0"/>
              <a:t>Зависимости и </a:t>
            </a:r>
            <a:r>
              <a:rPr lang="ru-RU" dirty="0" err="1" smtClean="0"/>
              <a:t>Репозитории</a:t>
            </a:r>
            <a:endParaRPr lang="ru-RU" dirty="0" smtClean="0"/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ru-RU" dirty="0" smtClean="0"/>
              <a:t>Профили</a:t>
            </a:r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ru-RU" dirty="0" smtClean="0"/>
              <a:t>Сборка и плагины</a:t>
            </a:r>
            <a:endParaRPr lang="en-US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484784"/>
            <a:ext cx="440055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04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Maven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cs typeface="Courier New" pitchFamily="49" charset="0"/>
              </a:rPr>
              <a:t>Свойства</a:t>
            </a:r>
            <a:endParaRPr lang="en-US" sz="1400" b="1" dirty="0" smtClean="0">
              <a:cs typeface="Courier New" pitchFamily="49" charset="0"/>
            </a:endParaRPr>
          </a:p>
          <a:p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properties&gt;</a:t>
            </a:r>
          </a:p>
          <a:p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&lt;!--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Libraries --&gt;</a:t>
            </a:r>
          </a:p>
          <a:p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&lt;spring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version&gt;2.5.6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springVersion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&lt;org.slf4j-version&gt;1.7.2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&lt;/org.slf4j-version&gt;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log4j-version&gt;1.2.15&lt;/log4j-version&gt;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junit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-version&gt;4.11&lt;/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junit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-version&gt;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joda.time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-version&gt;2.0&lt;/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joda.time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-version&gt;        </a:t>
            </a:r>
          </a:p>
          <a:p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&lt;!--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Other settings --&gt;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project.build.sourceEncoding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&gt;UTF-8&lt;/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project.build.sourceEncoding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ru-RU" sz="14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               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&lt;!-- </a:t>
            </a:r>
            <a:r>
              <a:rPr lang="en-US" sz="1400" b="1" u="sng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400" b="1" u="sng" dirty="0">
                <a:latin typeface="Courier New" pitchFamily="49" charset="0"/>
                <a:cs typeface="Courier New" pitchFamily="49" charset="0"/>
              </a:rPr>
              <a:t> --&gt;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work.encoding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&gt;UTF-8&lt;/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work.encoding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        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properties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${spring-version}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${org.slf4j-version}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${log4j-version}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...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90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Maven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cs typeface="Courier New" pitchFamily="49" charset="0"/>
              </a:rPr>
              <a:t>Зависимости</a:t>
            </a:r>
            <a:endParaRPr lang="en-US" sz="1400" b="1" dirty="0" smtClean="0">
              <a:cs typeface="Courier New" pitchFamily="49" charset="0"/>
            </a:endParaRPr>
          </a:p>
          <a:p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&lt;dependencies&gt;</a:t>
            </a:r>
          </a:p>
          <a:p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dependency&gt;</a:t>
            </a:r>
          </a:p>
          <a:p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javax.activation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&gt;activation&lt;/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version&gt;1.1&lt;/version&gt;</a:t>
            </a:r>
          </a:p>
          <a:p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dependency&gt;</a:t>
            </a:r>
          </a:p>
          <a:p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dependency&gt;</a:t>
            </a:r>
          </a:p>
          <a:p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&gt;javax.xml&lt;/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jaxrpc-api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version&gt;1.1&lt;/version&gt;</a:t>
            </a:r>
          </a:p>
          <a:p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dependency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&lt;/dependencies&gt;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48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Maven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err="1" smtClean="0">
                <a:cs typeface="Courier New" pitchFamily="49" charset="0"/>
              </a:rPr>
              <a:t>Репозитории</a:t>
            </a:r>
            <a:endParaRPr lang="en-US" sz="1400" b="1" dirty="0" smtClean="0">
              <a:cs typeface="Courier New" pitchFamily="49" charset="0"/>
            </a:endParaRPr>
          </a:p>
          <a:p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&lt;repositories&gt;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repository&gt;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id&gt;eclipse-platform&lt;/id&gt;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layout&gt;p2&lt;/layout&gt;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&gt;http://download.eclipse.org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/...&lt;/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url&gt;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repository&gt;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&lt;/repositories&gt;</a:t>
            </a:r>
          </a:p>
        </p:txBody>
      </p:sp>
    </p:spTree>
    <p:extLst>
      <p:ext uri="{BB962C8B-B14F-4D97-AF65-F5344CB8AC3E}">
        <p14:creationId xmlns:p14="http://schemas.microsoft.com/office/powerpoint/2010/main" val="85137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ru-RU" sz="3200" dirty="0" smtClean="0"/>
              <a:t>Немного о себе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4" name="Picture 2" descr="phot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347793"/>
            <a:ext cx="1905000" cy="286702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643174" y="1352496"/>
            <a:ext cx="60722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Программист (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iOS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+ Android, C++, Java, …)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ACS –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разработка систем для федеральных заказчиков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Хобби: разрабатываю игры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E-mail: mrdekk@yandex.ru</a:t>
            </a: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3316" name="Picture 4" descr="Главная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3174" y="1352496"/>
            <a:ext cx="1619250" cy="819151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786050" y="6215082"/>
            <a:ext cx="3643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Приходите к нам работать!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Maven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cs typeface="Courier New" pitchFamily="49" charset="0"/>
              </a:rPr>
              <a:t>Профили</a:t>
            </a:r>
            <a:endParaRPr lang="en-US" sz="1400" b="1" dirty="0" smtClean="0">
              <a:cs typeface="Courier New" pitchFamily="49" charset="0"/>
            </a:endParaRPr>
          </a:p>
          <a:p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&lt;profiles&gt;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profile&gt;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id&gt;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oas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&lt;/id&gt;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properties&gt;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bindingsPrefix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java:comp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/resource/&lt;/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bindingsPrefix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profileName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oas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profileName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jndiFactoryBean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springJNDIPropertyFactory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jndiFactoryBean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eclipseLinkTargetServer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&gt;OC4J&lt;/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eclipseLinkTargetServer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&lt;/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properties&gt;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profile&gt;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profile&gt;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id&gt;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wls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&lt;/id&gt;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properties&gt;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bindingsPrefix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&gt;&lt;/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bindingsPrefix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profileName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wls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profileName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jndiFactoryBean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jndiPropertyExtractor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jndiFactoryBean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eclipseLinkTargetServer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&gt;Weblogic_10&lt;/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eclipseLinkTargetServer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&lt;/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properties&gt;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profile&gt;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&lt;/profiles&gt;</a:t>
            </a:r>
          </a:p>
        </p:txBody>
      </p:sp>
    </p:spTree>
    <p:extLst>
      <p:ext uri="{BB962C8B-B14F-4D97-AF65-F5344CB8AC3E}">
        <p14:creationId xmlns:p14="http://schemas.microsoft.com/office/powerpoint/2010/main" val="220042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Maven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cs typeface="Courier New" pitchFamily="49" charset="0"/>
              </a:rPr>
              <a:t>C</a:t>
            </a:r>
            <a:r>
              <a:rPr lang="ru-RU" sz="1400" b="1" dirty="0" err="1" smtClean="0">
                <a:cs typeface="Courier New" pitchFamily="49" charset="0"/>
              </a:rPr>
              <a:t>борка</a:t>
            </a:r>
            <a:r>
              <a:rPr lang="ru-RU" sz="1400" b="1" dirty="0" smtClean="0">
                <a:cs typeface="Courier New" pitchFamily="49" charset="0"/>
              </a:rPr>
              <a:t> и профили</a:t>
            </a:r>
            <a:endParaRPr lang="en-US" sz="1400" b="1" dirty="0" smtClean="0">
              <a:cs typeface="Courier New" pitchFamily="49" charset="0"/>
            </a:endParaRPr>
          </a:p>
          <a:p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&lt;build&gt;</a:t>
            </a:r>
          </a:p>
          <a:p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plugins&gt;</a:t>
            </a:r>
          </a:p>
          <a:p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plugin&gt;</a:t>
            </a:r>
          </a:p>
          <a:p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org.eclipse.tycho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tycho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-maven-plugin&lt;/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version&gt;${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tycho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-version}&lt;/version&gt;</a:t>
            </a:r>
          </a:p>
          <a:p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extensions&gt;true&lt;/extensions&gt;</a:t>
            </a:r>
          </a:p>
          <a:p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plugin&gt;</a:t>
            </a:r>
          </a:p>
          <a:p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plugins&gt;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&lt;/build&gt;</a:t>
            </a:r>
          </a:p>
        </p:txBody>
      </p:sp>
    </p:spTree>
    <p:extLst>
      <p:ext uri="{BB962C8B-B14F-4D97-AF65-F5344CB8AC3E}">
        <p14:creationId xmlns:p14="http://schemas.microsoft.com/office/powerpoint/2010/main" val="420814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Spring Framework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cs typeface="Courier New" pitchFamily="49" charset="0"/>
              </a:rPr>
              <a:t>Вернемся к </a:t>
            </a:r>
            <a:r>
              <a:rPr lang="en-US" dirty="0" smtClean="0">
                <a:cs typeface="Courier New" pitchFamily="49" charset="0"/>
              </a:rPr>
              <a:t>Spring</a:t>
            </a:r>
            <a:endParaRPr lang="ru-RU" dirty="0" smtClean="0">
              <a:cs typeface="Courier New" pitchFamily="49" charset="0"/>
            </a:endParaRPr>
          </a:p>
          <a:p>
            <a:endParaRPr lang="ru-RU" dirty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DEMO !</a:t>
            </a:r>
          </a:p>
          <a:p>
            <a:endParaRPr lang="en-US" dirty="0">
              <a:cs typeface="Courier New" pitchFamily="49" charset="0"/>
            </a:endParaRPr>
          </a:p>
          <a:p>
            <a:r>
              <a:rPr lang="ru-RU" dirty="0" smtClean="0">
                <a:cs typeface="Courier New" pitchFamily="49" charset="0"/>
              </a:rPr>
              <a:t>См. в </a:t>
            </a:r>
            <a:r>
              <a:rPr lang="en-US" dirty="0" err="1" smtClean="0">
                <a:cs typeface="Courier New" pitchFamily="49" charset="0"/>
              </a:rPr>
              <a:t>github</a:t>
            </a:r>
            <a:endParaRPr lang="en-US" dirty="0" smtClean="0"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cs typeface="Courier New" pitchFamily="49" charset="0"/>
              </a:rPr>
              <a:t>pictures/lectures 1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cs typeface="Courier New" pitchFamily="49" charset="0"/>
              </a:rPr>
              <a:t>code.samples</a:t>
            </a:r>
            <a:r>
              <a:rPr lang="en-US" dirty="0" smtClean="0">
                <a:cs typeface="Courier New" pitchFamily="49" charset="0"/>
              </a:rPr>
              <a:t>/lec.1.spring</a:t>
            </a:r>
          </a:p>
        </p:txBody>
      </p:sp>
    </p:spTree>
    <p:extLst>
      <p:ext uri="{BB962C8B-B14F-4D97-AF65-F5344CB8AC3E}">
        <p14:creationId xmlns:p14="http://schemas.microsoft.com/office/powerpoint/2010/main" val="6560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ru-RU" sz="3200" dirty="0" smtClean="0"/>
              <a:t>Задача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 smtClean="0">
                <a:cs typeface="Courier New" pitchFamily="49" charset="0"/>
              </a:rPr>
              <a:t>Создать проект </a:t>
            </a:r>
            <a:r>
              <a:rPr lang="en-US" dirty="0" smtClean="0">
                <a:cs typeface="Courier New" pitchFamily="49" charset="0"/>
              </a:rPr>
              <a:t>maven </a:t>
            </a:r>
            <a:r>
              <a:rPr lang="ru-RU" dirty="0" smtClean="0">
                <a:cs typeface="Courier New" pitchFamily="49" charset="0"/>
              </a:rPr>
              <a:t>с поддержкой </a:t>
            </a:r>
            <a:r>
              <a:rPr lang="en-US" dirty="0" smtClean="0">
                <a:cs typeface="Courier New" pitchFamily="49" charset="0"/>
              </a:rPr>
              <a:t>Spring Framework</a:t>
            </a:r>
          </a:p>
          <a:p>
            <a:endParaRPr lang="ru-RU" dirty="0">
              <a:cs typeface="Courier New" pitchFamily="49" charset="0"/>
            </a:endParaRPr>
          </a:p>
          <a:p>
            <a:r>
              <a:rPr lang="ru-RU" dirty="0" smtClean="0">
                <a:cs typeface="Courier New" pitchFamily="49" charset="0"/>
              </a:rPr>
              <a:t>2. Создать необходимые классы, интерфейсы, определения </a:t>
            </a:r>
            <a:r>
              <a:rPr lang="en-US" dirty="0" smtClean="0">
                <a:cs typeface="Courier New" pitchFamily="49" charset="0"/>
              </a:rPr>
              <a:t>bean’</a:t>
            </a:r>
            <a:r>
              <a:rPr lang="ru-RU" dirty="0" err="1" smtClean="0">
                <a:cs typeface="Courier New" pitchFamily="49" charset="0"/>
              </a:rPr>
              <a:t>ов</a:t>
            </a:r>
            <a:r>
              <a:rPr lang="ru-RU" dirty="0" smtClean="0">
                <a:cs typeface="Courier New" pitchFamily="49" charset="0"/>
              </a:rPr>
              <a:t> согласно определению задачи:</a:t>
            </a:r>
          </a:p>
          <a:p>
            <a:endParaRPr lang="ru-RU" dirty="0">
              <a:cs typeface="Courier New" pitchFamily="49" charset="0"/>
            </a:endParaRPr>
          </a:p>
          <a:p>
            <a:r>
              <a:rPr lang="ru-RU" dirty="0" smtClean="0">
                <a:cs typeface="Courier New" pitchFamily="49" charset="0"/>
              </a:rPr>
              <a:t>Есть склад (</a:t>
            </a:r>
            <a:r>
              <a:rPr lang="en-US" dirty="0" smtClean="0">
                <a:cs typeface="Courier New" pitchFamily="49" charset="0"/>
              </a:rPr>
              <a:t>Warehouse)</a:t>
            </a:r>
            <a:r>
              <a:rPr lang="ru-RU" dirty="0" smtClean="0">
                <a:cs typeface="Courier New" pitchFamily="49" charset="0"/>
              </a:rPr>
              <a:t>, на нем могут хранится товары (</a:t>
            </a:r>
            <a:r>
              <a:rPr lang="en-US" dirty="0" smtClean="0">
                <a:cs typeface="Courier New" pitchFamily="49" charset="0"/>
              </a:rPr>
              <a:t>Goods) </a:t>
            </a:r>
            <a:r>
              <a:rPr lang="ru-RU" dirty="0" smtClean="0">
                <a:cs typeface="Courier New" pitchFamily="49" charset="0"/>
              </a:rPr>
              <a:t>различных категорий (</a:t>
            </a:r>
            <a:r>
              <a:rPr lang="en-US" dirty="0" smtClean="0">
                <a:cs typeface="Courier New" pitchFamily="49" charset="0"/>
              </a:rPr>
              <a:t>Categories). </a:t>
            </a:r>
            <a:r>
              <a:rPr lang="ru-RU" dirty="0" smtClean="0">
                <a:cs typeface="Courier New" pitchFamily="49" charset="0"/>
              </a:rPr>
              <a:t>Товары имеют количество в единицах (</a:t>
            </a:r>
            <a:r>
              <a:rPr lang="en-US" dirty="0" smtClean="0">
                <a:cs typeface="Courier New" pitchFamily="49" charset="0"/>
              </a:rPr>
              <a:t>quantity, </a:t>
            </a:r>
            <a:r>
              <a:rPr lang="en-US" dirty="0" err="1" smtClean="0">
                <a:cs typeface="Courier New" pitchFamily="49" charset="0"/>
              </a:rPr>
              <a:t>qty</a:t>
            </a:r>
            <a:r>
              <a:rPr lang="en-US" dirty="0" smtClean="0">
                <a:cs typeface="Courier New" pitchFamily="49" charset="0"/>
              </a:rPr>
              <a:t>) </a:t>
            </a:r>
            <a:r>
              <a:rPr lang="ru-RU" dirty="0" smtClean="0">
                <a:cs typeface="Courier New" pitchFamily="49" charset="0"/>
              </a:rPr>
              <a:t>и цену за штуку (</a:t>
            </a:r>
            <a:r>
              <a:rPr lang="en-US" dirty="0" smtClean="0">
                <a:cs typeface="Courier New" pitchFamily="49" charset="0"/>
              </a:rPr>
              <a:t>price)</a:t>
            </a:r>
            <a:r>
              <a:rPr lang="ru-RU" dirty="0" smtClean="0">
                <a:cs typeface="Courier New" pitchFamily="49" charset="0"/>
              </a:rPr>
              <a:t>. Товары на склад могут поступать, товары со склада можно забирать. В каждый момент времени мы можем получить выписку о товарах на складе.</a:t>
            </a:r>
          </a:p>
          <a:p>
            <a:endParaRPr lang="ru-RU" dirty="0">
              <a:cs typeface="Courier New" pitchFamily="49" charset="0"/>
            </a:endParaRPr>
          </a:p>
          <a:p>
            <a:r>
              <a:rPr lang="ru-RU" dirty="0" smtClean="0">
                <a:cs typeface="Courier New" pitchFamily="49" charset="0"/>
              </a:rPr>
              <a:t>Предусмотреть возможность изменения типа склада.</a:t>
            </a:r>
          </a:p>
          <a:p>
            <a:endParaRPr lang="ru-RU" dirty="0">
              <a:cs typeface="Courier New" pitchFamily="49" charset="0"/>
            </a:endParaRPr>
          </a:p>
          <a:p>
            <a:r>
              <a:rPr lang="ru-RU" dirty="0" smtClean="0">
                <a:cs typeface="Courier New" pitchFamily="49" charset="0"/>
              </a:rPr>
              <a:t>Задачу оформить в виде проекта. Проверятся будут классы и определения </a:t>
            </a:r>
            <a:r>
              <a:rPr lang="en-US" dirty="0" smtClean="0">
                <a:cs typeface="Courier New" pitchFamily="49" charset="0"/>
              </a:rPr>
              <a:t>bean’</a:t>
            </a:r>
            <a:r>
              <a:rPr lang="ru-RU" dirty="0" err="1" smtClean="0">
                <a:cs typeface="Courier New" pitchFamily="49" charset="0"/>
              </a:rPr>
              <a:t>ов</a:t>
            </a:r>
            <a:r>
              <a:rPr lang="ru-RU" dirty="0" smtClean="0">
                <a:cs typeface="Courier New" pitchFamily="49" charset="0"/>
              </a:rPr>
              <a:t>.</a:t>
            </a:r>
            <a:endParaRPr lang="en-US" dirty="0" smtClean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44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ru-RU" sz="3200" dirty="0" smtClean="0"/>
              <a:t>Что предстоит изучить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Платформа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j2ee</a:t>
            </a: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Что такое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Enterprise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и зачем он нужен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Некоторые архитектурные вопросы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Enterprise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приложений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Spring Framework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как средство сохранить разум при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Enterprise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разработке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Основные технологии для повседневного использования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Практические пример применения изучаемых технологий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Все о чем рассказал – все попробуем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Практики гораздо больше чем теории (можете задавать вопросы)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Сделаем интернет-витрину в качестве учебного проекта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ru-RU" sz="3200" dirty="0" smtClean="0"/>
              <a:t>Материалы к лекциям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Хорошая новость 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Все материалы лекций, практик и мой код будут на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github</a:t>
            </a: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Вот тут: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github.com/mrdekk/j2ee_course</a:t>
            </a: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58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ru-RU" sz="3200" dirty="0" smtClean="0"/>
              <a:t>Архитектура приложений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Плохая архитектура. Что вы думаете об этой картинке?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772816"/>
            <a:ext cx="570547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14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ru-RU" sz="3200" dirty="0" smtClean="0"/>
              <a:t>Архитектура приложений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Хорошая архитектура. А что об этой картинке?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221" y="1556792"/>
            <a:ext cx="5779557" cy="456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6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ru-RU" sz="3200" dirty="0" smtClean="0"/>
              <a:t>Важно!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/>
              <a:t>При проектировании архитектуры приложения</a:t>
            </a:r>
            <a:r>
              <a:rPr lang="ru-RU" dirty="0" smtClean="0">
                <a:solidFill>
                  <a:srgbClr val="0070C0"/>
                </a:solidFill>
              </a:rPr>
              <a:t> 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>
              <a:solidFill>
                <a:srgbClr val="0070C0"/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Разбить логику приложения на слабо-связанные модули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Описать (или хотя бы разработать) схему связи этих модулей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Модули реализовать в виде классов (набора классов)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Связи реализовать через механизм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DI/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IoC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 := Dependency Injection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IoC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:= Inversion of Control</a:t>
            </a: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44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Inversion of Control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dirty="0" smtClean="0"/>
              <a:t>Inversion of Control </a:t>
            </a:r>
            <a:r>
              <a:rPr lang="ru-RU" dirty="0" smtClean="0"/>
              <a:t>есть паттерн объектно-ориентированного программирования, который позволяет снизить связность объектов.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rgbClr val="0070C0"/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/>
              <a:t>Разберем задачу на примере. Предположим, что у нас есть задача интеллектуального управления кондиционером в комнате. У нас есть датчик, устройство управления кондиционером и собственно модуль который нам надо реализовать.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/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/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/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/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/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/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/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/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/>
              <a:t>Какие варианты модулей Вы бы предложили?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106" y="3429000"/>
            <a:ext cx="487680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95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Inversion of Control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/>
              <a:t>Как это делают обычно?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Какие проблемы Вы здесь видите?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576" y="1988840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574" y="1484784"/>
            <a:ext cx="6820852" cy="293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92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3468</TotalTime>
  <Words>896</Words>
  <Application>Microsoft Office PowerPoint</Application>
  <PresentationFormat>Экран (4:3)</PresentationFormat>
  <Paragraphs>258</Paragraphs>
  <Slides>23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Office Theme</vt:lpstr>
      <vt:lpstr>j2ee + Spring</vt:lpstr>
      <vt:lpstr>Немного о себе</vt:lpstr>
      <vt:lpstr>Что предстоит изучить</vt:lpstr>
      <vt:lpstr>Материалы к лекциям</vt:lpstr>
      <vt:lpstr>Архитектура приложений</vt:lpstr>
      <vt:lpstr>Архитектура приложений</vt:lpstr>
      <vt:lpstr>Важно!</vt:lpstr>
      <vt:lpstr>Inversion of Control</vt:lpstr>
      <vt:lpstr>Inversion of Control</vt:lpstr>
      <vt:lpstr>Inversion of Control</vt:lpstr>
      <vt:lpstr>Inversion of Control</vt:lpstr>
      <vt:lpstr>Dependency Injection</vt:lpstr>
      <vt:lpstr>IoC-контейнер</vt:lpstr>
      <vt:lpstr>Spring Framework</vt:lpstr>
      <vt:lpstr>Spring Framework</vt:lpstr>
      <vt:lpstr>Maven</vt:lpstr>
      <vt:lpstr>Maven</vt:lpstr>
      <vt:lpstr>Maven</vt:lpstr>
      <vt:lpstr>Maven</vt:lpstr>
      <vt:lpstr>Maven</vt:lpstr>
      <vt:lpstr>Maven</vt:lpstr>
      <vt:lpstr>Spring Framework</vt:lpstr>
      <vt:lpstr>Задача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</dc:title>
  <dc:creator>Малых Денис</dc:creator>
  <cp:lastModifiedBy>Малых Денис</cp:lastModifiedBy>
  <cp:revision>92</cp:revision>
  <dcterms:created xsi:type="dcterms:W3CDTF">2012-09-18T06:05:48Z</dcterms:created>
  <dcterms:modified xsi:type="dcterms:W3CDTF">2013-10-07T06:13:49Z</dcterms:modified>
</cp:coreProperties>
</file>