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03" r:id="rId4"/>
    <p:sldId id="304" r:id="rId5"/>
    <p:sldId id="316" r:id="rId6"/>
    <p:sldId id="305" r:id="rId7"/>
    <p:sldId id="306" r:id="rId8"/>
    <p:sldId id="307" r:id="rId9"/>
    <p:sldId id="308" r:id="rId10"/>
    <p:sldId id="309" r:id="rId11"/>
    <p:sldId id="310" r:id="rId12"/>
    <p:sldId id="314" r:id="rId13"/>
    <p:sldId id="317" r:id="rId14"/>
    <p:sldId id="318" r:id="rId15"/>
    <p:sldId id="311" r:id="rId16"/>
    <p:sldId id="312" r:id="rId17"/>
    <p:sldId id="313" r:id="rId18"/>
    <p:sldId id="315" r:id="rId19"/>
    <p:sldId id="319" r:id="rId20"/>
    <p:sldId id="28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15.11.15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15.11.15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15.11.15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15.11.15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15.11.15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15.11.15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15.11.15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15.11.15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15.11.15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15.11.15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15.11.15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вс 15.11.15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5</a:t>
            </a:r>
            <a:r>
              <a:rPr lang="ru-RU" dirty="0" smtClean="0"/>
              <a:t>.</a:t>
            </a:r>
          </a:p>
          <a:p>
            <a:r>
              <a:rPr lang="en-US" dirty="0" smtClean="0"/>
              <a:t>JPA (</a:t>
            </a:r>
            <a:r>
              <a:rPr lang="ru-RU" dirty="0" smtClean="0"/>
              <a:t>Запросы), </a:t>
            </a:r>
          </a:p>
          <a:p>
            <a:r>
              <a:rPr lang="en-US" dirty="0" smtClean="0"/>
              <a:t>Web-</a:t>
            </a:r>
            <a:r>
              <a:rPr lang="ru-RU" dirty="0" smtClean="0"/>
              <a:t>сервисы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REST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Пример. Смоделировать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API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для работы с рецептами. Рецепт может содержать несколько ингредиентов.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API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URL: /recipes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GET: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получить все имеющиеся рецепты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POST: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добавить новый рецепт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определено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DELETE: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определено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URL: /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receipes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/{id}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GET: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получить информацию по конкретному рецепту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POST: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определено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изменить конкретный рецепт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DELETE: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удалить рецепт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REST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Пример. Смоделировать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API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для работы с рецептами. Рецепт может содержать несколько ингредиентов.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API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URL: /recipes/{id}/ingredients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GET: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получить все ингредиенты конкретного рецепты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POST: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добавить новый ингредиент в рецепт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определено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DELETE: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определено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URL: /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receipes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/{id}/ingredients/{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ingredientId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}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GET: 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получить информацию по конкретному ингредиенту конкретного рецепта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POST: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определено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PUT: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изменить параметры ингредиента в рецепте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DELETE: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удалить из рецепта ингредиент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Servlet’</a:t>
            </a:r>
            <a:r>
              <a:rPr lang="ru-RU" sz="3200" dirty="0" smtClean="0"/>
              <a:t>ы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19" y="1500428"/>
            <a:ext cx="4704762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Servlet’</a:t>
            </a:r>
            <a:r>
              <a:rPr lang="ru-RU" sz="3200" dirty="0" smtClean="0"/>
              <a:t>ы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09" y="1800428"/>
            <a:ext cx="4352381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Servlet’</a:t>
            </a:r>
            <a:r>
              <a:rPr lang="ru-RU" sz="3200" dirty="0" smtClean="0"/>
              <a:t>ы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en-US" sz="3200" dirty="0" smtClean="0"/>
              <a:t>Spring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Предоставляет корневой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сервлет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, который берет на себя всю основную работу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org.springframework.web.servlet.DispatcherServlet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Оперируем понятием контроллера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(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см.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MVC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 в следующей лекции)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REST (</a:t>
            </a:r>
            <a:r>
              <a:rPr lang="ru-RU" sz="3200" dirty="0" smtClean="0"/>
              <a:t>реализация)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web.xml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web-app ... 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servlet-name&gt;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appServlet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&lt;/servlet-name&gt;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org.springframework.web.servlet.DispatcherServlet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servlet-class&gt;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init-param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contextConfigLocation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-value&gt;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classpath:servlet-context.xml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init-param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load-on-startup&gt;1&lt;/load-on-startup&gt;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servlet-mapping&gt;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servlet-name&gt;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appServlet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&lt;/servlet-name&gt;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-pattern&gt;/&lt;/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-pattern&gt;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&lt;/web-app&gt;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REST (</a:t>
            </a:r>
            <a:r>
              <a:rPr lang="ru-RU" sz="3200" dirty="0" smtClean="0"/>
              <a:t>реализация)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servlet-context.xml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&lt;beans ... &gt;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mvc:annotation-driven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mvc:interceptors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bean id="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webContentInterceptor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class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org.springframework.web.servlet.mvc.WebContentInterceptor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cacheSeconds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value="0"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useExpiresHeader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value="true"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useCacheControlHeader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value="true"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useCacheControlNoStore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value="true"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mvc:interceptors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mvc:resources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mapping="/resources/**" location="/resources/"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context:component-scan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base-package="ru.mrdekk.j2ee.lec5"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&lt;/beans&gt;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REST (</a:t>
            </a:r>
            <a:r>
              <a:rPr lang="ru-RU" sz="3200" dirty="0" smtClean="0"/>
              <a:t>реализация)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*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.java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См. файлы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Google Chrome – REST Console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https://chrome.google.com/webstore/detail/rest-console/cokgbflfommojglbmbpenpphppikmonn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6" y="1628800"/>
            <a:ext cx="6444208" cy="469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Реализовать </a:t>
            </a:r>
            <a:r>
              <a:rPr lang="en-US" sz="1600" dirty="0" smtClean="0">
                <a:cs typeface="Courier New" pitchFamily="49" charset="0"/>
              </a:rPr>
              <a:t>REST Web-</a:t>
            </a:r>
            <a:r>
              <a:rPr lang="ru-RU" sz="1600" dirty="0" smtClean="0">
                <a:cs typeface="Courier New" pitchFamily="49" charset="0"/>
              </a:rPr>
              <a:t>сервис работы со </a:t>
            </a:r>
            <a:r>
              <a:rPr lang="ru-RU" sz="1600" dirty="0" smtClean="0">
                <a:cs typeface="Courier New" pitchFamily="49" charset="0"/>
              </a:rPr>
              <a:t>складом</a:t>
            </a:r>
            <a:r>
              <a:rPr lang="en-US" sz="1600" dirty="0" smtClean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Считается, что склады уже созданы, аккаунты клиентов заведены</a:t>
            </a:r>
            <a:endParaRPr lang="ru-RU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Запросить информацию об ассортименте на складе </a:t>
            </a:r>
            <a:endParaRPr lang="en-US" sz="1600" dirty="0" smtClean="0">
              <a:cs typeface="Courier New" pitchFamily="49" charset="0"/>
            </a:endParaRP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GET: /warehouse/{</a:t>
            </a:r>
            <a:r>
              <a:rPr lang="en-US" sz="1600" dirty="0" err="1" smtClean="0">
                <a:cs typeface="Courier New" pitchFamily="49" charset="0"/>
              </a:rPr>
              <a:t>warehouseId</a:t>
            </a:r>
            <a:r>
              <a:rPr lang="en-US" sz="1600" dirty="0" smtClean="0">
                <a:cs typeface="Courier New" pitchFamily="49" charset="0"/>
              </a:rPr>
              <a:t>}/products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Добавить товар на склад </a:t>
            </a:r>
            <a:endParaRPr lang="en-US" sz="1600" dirty="0" smtClean="0">
              <a:cs typeface="Courier New" pitchFamily="49" charset="0"/>
            </a:endParaRP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POST: /warehouse/{</a:t>
            </a:r>
            <a:r>
              <a:rPr lang="en-US" sz="1600" dirty="0" err="1" smtClean="0">
                <a:cs typeface="Courier New" pitchFamily="49" charset="0"/>
              </a:rPr>
              <a:t>warehouseId</a:t>
            </a:r>
            <a:r>
              <a:rPr lang="en-US" sz="1600" dirty="0" smtClean="0">
                <a:cs typeface="Courier New" pitchFamily="49" charset="0"/>
              </a:rPr>
              <a:t>}/products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Удалить товар со склада </a:t>
            </a:r>
            <a:endParaRPr lang="en-US" sz="1600" dirty="0" smtClean="0">
              <a:cs typeface="Courier New" pitchFamily="49" charset="0"/>
            </a:endParaRP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DELETE: /warehouse/{</a:t>
            </a:r>
            <a:r>
              <a:rPr lang="en-US" sz="1600" dirty="0" err="1" smtClean="0">
                <a:cs typeface="Courier New" pitchFamily="49" charset="0"/>
              </a:rPr>
              <a:t>warehouseId</a:t>
            </a:r>
            <a:r>
              <a:rPr lang="en-US" sz="1600" dirty="0" smtClean="0">
                <a:cs typeface="Courier New" pitchFamily="49" charset="0"/>
              </a:rPr>
              <a:t>}/products/{</a:t>
            </a:r>
            <a:r>
              <a:rPr lang="en-US" sz="1600" dirty="0" err="1" smtClean="0">
                <a:cs typeface="Courier New" pitchFamily="49" charset="0"/>
              </a:rPr>
              <a:t>productId</a:t>
            </a:r>
            <a:r>
              <a:rPr lang="en-US" sz="1600" dirty="0" smtClean="0">
                <a:cs typeface="Courier New" pitchFamily="49" charset="0"/>
              </a:rPr>
              <a:t>}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Изменить параметры товара на складе </a:t>
            </a:r>
            <a:endParaRPr lang="en-US" sz="1600" dirty="0" smtClean="0">
              <a:cs typeface="Courier New" pitchFamily="49" charset="0"/>
            </a:endParaRP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PUT: /warehouse/{</a:t>
            </a:r>
            <a:r>
              <a:rPr lang="en-US" sz="1600" dirty="0" err="1" smtClean="0">
                <a:cs typeface="Courier New" pitchFamily="49" charset="0"/>
              </a:rPr>
              <a:t>warehouseId</a:t>
            </a:r>
            <a:r>
              <a:rPr lang="en-US" sz="1600" dirty="0" smtClean="0">
                <a:cs typeface="Courier New" pitchFamily="49" charset="0"/>
              </a:rPr>
              <a:t>}/products/{</a:t>
            </a:r>
            <a:r>
              <a:rPr lang="en-US" sz="1600" dirty="0" err="1" smtClean="0">
                <a:cs typeface="Courier New" pitchFamily="49" charset="0"/>
              </a:rPr>
              <a:t>productId</a:t>
            </a:r>
            <a:r>
              <a:rPr lang="en-US" sz="1600" dirty="0" smtClean="0">
                <a:cs typeface="Courier New" pitchFamily="49" charset="0"/>
              </a:rPr>
              <a:t>}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Разместить заказ </a:t>
            </a:r>
            <a:endParaRPr lang="en-US" sz="1600" dirty="0" smtClean="0">
              <a:cs typeface="Courier New" pitchFamily="49" charset="0"/>
            </a:endParaRP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POST: /</a:t>
            </a:r>
            <a:r>
              <a:rPr lang="en-US" sz="1600" dirty="0" err="1" smtClean="0">
                <a:cs typeface="Courier New" pitchFamily="49" charset="0"/>
              </a:rPr>
              <a:t>orders?customerId</a:t>
            </a:r>
            <a:r>
              <a:rPr lang="en-US" sz="1600" dirty="0" smtClean="0">
                <a:cs typeface="Courier New" pitchFamily="49" charset="0"/>
              </a:rPr>
              <a:t>=…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Изменить заказ </a:t>
            </a:r>
            <a:endParaRPr lang="en-US" sz="1600" dirty="0" smtClean="0">
              <a:cs typeface="Courier New" pitchFamily="49" charset="0"/>
            </a:endParaRP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PUT: /</a:t>
            </a:r>
            <a:r>
              <a:rPr lang="en-US" sz="1600" dirty="0" smtClean="0">
                <a:cs typeface="Courier New" pitchFamily="49" charset="0"/>
              </a:rPr>
              <a:t>orders</a:t>
            </a:r>
            <a:r>
              <a:rPr lang="en-US" sz="1600" dirty="0" smtClean="0">
                <a:cs typeface="Courier New" pitchFamily="49" charset="0"/>
              </a:rPr>
              <a:t>/{</a:t>
            </a:r>
            <a:r>
              <a:rPr lang="en-US" sz="1600" dirty="0" err="1" smtClean="0">
                <a:cs typeface="Courier New" pitchFamily="49" charset="0"/>
              </a:rPr>
              <a:t>orderId</a:t>
            </a:r>
            <a:r>
              <a:rPr lang="en-US" sz="1600" dirty="0" smtClean="0">
                <a:cs typeface="Courier New" pitchFamily="49" charset="0"/>
              </a:rPr>
              <a:t>}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Отменить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заказ </a:t>
            </a:r>
            <a:endParaRPr lang="en-US" sz="1600" dirty="0" smtClean="0">
              <a:cs typeface="Courier New" pitchFamily="49" charset="0"/>
            </a:endParaRP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DELETE: /orders/{</a:t>
            </a:r>
            <a:r>
              <a:rPr lang="en-US" sz="1600" dirty="0" err="1" smtClean="0">
                <a:cs typeface="Courier New" pitchFamily="49" charset="0"/>
              </a:rPr>
              <a:t>orderId</a:t>
            </a:r>
            <a:r>
              <a:rPr lang="en-US" sz="1600" dirty="0" smtClean="0">
                <a:cs typeface="Courier New" pitchFamily="49" charset="0"/>
              </a:rPr>
              <a:t>}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Получить заказы конкретного клиента</a:t>
            </a:r>
            <a:r>
              <a:rPr lang="en-US" sz="1600" dirty="0" smtClean="0">
                <a:cs typeface="Courier New" pitchFamily="49" charset="0"/>
              </a:rPr>
              <a:t> </a:t>
            </a:r>
            <a:endParaRPr lang="en-US" sz="1600" dirty="0" smtClean="0">
              <a:cs typeface="Courier New" pitchFamily="49" charset="0"/>
            </a:endParaRP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GET: /</a:t>
            </a:r>
            <a:r>
              <a:rPr lang="en-US" sz="1600" dirty="0" smtClean="0">
                <a:cs typeface="Courier New" pitchFamily="49" charset="0"/>
              </a:rPr>
              <a:t>customers</a:t>
            </a:r>
            <a:r>
              <a:rPr lang="en-US" sz="1600" dirty="0" smtClean="0">
                <a:cs typeface="Courier New" pitchFamily="49" charset="0"/>
              </a:rPr>
              <a:t>/{</a:t>
            </a:r>
            <a:r>
              <a:rPr lang="en-US" sz="1600" dirty="0" err="1" smtClean="0">
                <a:cs typeface="Courier New" pitchFamily="49" charset="0"/>
              </a:rPr>
              <a:t>customerId</a:t>
            </a:r>
            <a:r>
              <a:rPr lang="en-US" sz="1600" dirty="0" smtClean="0">
                <a:cs typeface="Courier New" pitchFamily="49" charset="0"/>
              </a:rPr>
              <a:t>}/</a:t>
            </a:r>
            <a:r>
              <a:rPr lang="en-US" sz="1600" dirty="0" smtClean="0">
                <a:cs typeface="Courier New" pitchFamily="49" charset="0"/>
              </a:rPr>
              <a:t>orders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Отменить конкретный заказ конкретного клиента</a:t>
            </a:r>
            <a:r>
              <a:rPr lang="en-US" sz="1600" dirty="0" smtClean="0">
                <a:cs typeface="Courier New" pitchFamily="49" charset="0"/>
              </a:rPr>
              <a:t> </a:t>
            </a:r>
            <a:endParaRPr lang="en-US" sz="1600" dirty="0" smtClean="0">
              <a:cs typeface="Courier New" pitchFamily="49" charset="0"/>
            </a:endParaRP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DELETE: /</a:t>
            </a:r>
            <a:r>
              <a:rPr lang="en-US" sz="1600" dirty="0" smtClean="0">
                <a:cs typeface="Courier New" pitchFamily="49" charset="0"/>
              </a:rPr>
              <a:t>customers</a:t>
            </a:r>
            <a:r>
              <a:rPr lang="en-US" sz="1600" dirty="0" smtClean="0">
                <a:cs typeface="Courier New" pitchFamily="49" charset="0"/>
              </a:rPr>
              <a:t>/{</a:t>
            </a:r>
            <a:r>
              <a:rPr lang="en-US" sz="1600" dirty="0" err="1" smtClean="0">
                <a:cs typeface="Courier New" pitchFamily="49" charset="0"/>
              </a:rPr>
              <a:t>customerId</a:t>
            </a:r>
            <a:r>
              <a:rPr lang="en-US" sz="1600" dirty="0" smtClean="0">
                <a:cs typeface="Courier New" pitchFamily="49" charset="0"/>
              </a:rPr>
              <a:t>}/orders/{</a:t>
            </a:r>
            <a:r>
              <a:rPr lang="en-US" sz="1600" dirty="0" err="1" smtClean="0">
                <a:cs typeface="Courier New" pitchFamily="49" charset="0"/>
              </a:rPr>
              <a:t>orderId</a:t>
            </a:r>
            <a:r>
              <a:rPr lang="en-US" sz="1600" dirty="0" smtClean="0">
                <a:cs typeface="Courier New" pitchFamily="49" charset="0"/>
              </a:rPr>
              <a:t>}</a:t>
            </a:r>
            <a:endParaRPr lang="en-US" sz="16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JPA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RecipeRepository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JpaRepository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 Recipe, Integer 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IRecipeService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 create( Recipe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 delete(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id ) throws Exception;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List&lt; Recipe &gt;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findAll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 update( Recipe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) throws Exception;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findById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id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Как Вы думаете, здесь всего достаточно или нужно еще что-то?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 со звездочкой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Усложненное </a:t>
            </a:r>
            <a:r>
              <a:rPr lang="ru-RU" sz="1600" dirty="0" smtClean="0">
                <a:cs typeface="Courier New" pitchFamily="49" charset="0"/>
              </a:rPr>
              <a:t>задание (для тех кто хочет) – реализовать полный </a:t>
            </a:r>
            <a:r>
              <a:rPr lang="en-US" sz="1600" dirty="0" smtClean="0">
                <a:cs typeface="Courier New" pitchFamily="49" charset="0"/>
              </a:rPr>
              <a:t>API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/warehouse (GET, POST)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/warehouse/{</a:t>
            </a:r>
            <a:r>
              <a:rPr lang="en-US" sz="1600" dirty="0" err="1" smtClean="0">
                <a:cs typeface="Courier New" pitchFamily="49" charset="0"/>
              </a:rPr>
              <a:t>warehouseId</a:t>
            </a:r>
            <a:r>
              <a:rPr lang="en-US" sz="1600" dirty="0" smtClean="0">
                <a:cs typeface="Courier New" pitchFamily="49" charset="0"/>
              </a:rPr>
              <a:t>} (GET, PUT, DELETE)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/warehouse/{</a:t>
            </a:r>
            <a:r>
              <a:rPr lang="en-US" sz="1600" dirty="0" err="1" smtClean="0">
                <a:cs typeface="Courier New" pitchFamily="49" charset="0"/>
              </a:rPr>
              <a:t>warehouseId</a:t>
            </a:r>
            <a:r>
              <a:rPr lang="en-US" sz="1600" dirty="0" smtClean="0">
                <a:cs typeface="Courier New" pitchFamily="49" charset="0"/>
              </a:rPr>
              <a:t>}/products (GET, POST)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/warehouse</a:t>
            </a:r>
            <a:r>
              <a:rPr lang="en-US" sz="1600" dirty="0" smtClean="0">
                <a:cs typeface="Courier New" pitchFamily="49" charset="0"/>
              </a:rPr>
              <a:t>/{</a:t>
            </a:r>
            <a:r>
              <a:rPr lang="en-US" sz="1600" dirty="0" err="1" smtClean="0">
                <a:cs typeface="Courier New" pitchFamily="49" charset="0"/>
              </a:rPr>
              <a:t>warehouseId</a:t>
            </a:r>
            <a:r>
              <a:rPr lang="en-US" sz="1600" dirty="0" smtClean="0">
                <a:cs typeface="Courier New" pitchFamily="49" charset="0"/>
              </a:rPr>
              <a:t>}/products/{</a:t>
            </a:r>
            <a:r>
              <a:rPr lang="en-US" sz="1600" dirty="0" err="1" smtClean="0">
                <a:cs typeface="Courier New" pitchFamily="49" charset="0"/>
              </a:rPr>
              <a:t>productId</a:t>
            </a:r>
            <a:r>
              <a:rPr lang="en-US" sz="1600" dirty="0" smtClean="0">
                <a:cs typeface="Courier New" pitchFamily="49" charset="0"/>
              </a:rPr>
              <a:t>} (GET, PUT, DELETE)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/customers (GET, POST)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</a:t>
            </a:r>
            <a:r>
              <a:rPr lang="en-US" sz="1600" dirty="0" smtClean="0">
                <a:cs typeface="Courier New" pitchFamily="49" charset="0"/>
              </a:rPr>
              <a:t>customers</a:t>
            </a:r>
            <a:r>
              <a:rPr lang="en-US" sz="1600" dirty="0" smtClean="0">
                <a:cs typeface="Courier New" pitchFamily="49" charset="0"/>
              </a:rPr>
              <a:t>/{</a:t>
            </a:r>
            <a:r>
              <a:rPr lang="en-US" sz="1600" dirty="0" err="1" smtClean="0">
                <a:cs typeface="Courier New" pitchFamily="49" charset="0"/>
              </a:rPr>
              <a:t>customerId</a:t>
            </a:r>
            <a:r>
              <a:rPr lang="en-US" sz="1600" dirty="0" smtClean="0">
                <a:cs typeface="Courier New" pitchFamily="49" charset="0"/>
              </a:rPr>
              <a:t>} (GET, PUT, DELETE)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/customers/{</a:t>
            </a:r>
            <a:r>
              <a:rPr lang="en-US" sz="1600" dirty="0" err="1" smtClean="0">
                <a:cs typeface="Courier New" pitchFamily="49" charset="0"/>
              </a:rPr>
              <a:t>customerId</a:t>
            </a:r>
            <a:r>
              <a:rPr lang="en-US" sz="1600" dirty="0" smtClean="0">
                <a:cs typeface="Courier New" pitchFamily="49" charset="0"/>
              </a:rPr>
              <a:t>}/orders</a:t>
            </a:r>
            <a:r>
              <a:rPr lang="en-US" sz="1600" dirty="0" smtClean="0">
                <a:cs typeface="Courier New" pitchFamily="49" charset="0"/>
              </a:rPr>
              <a:t> (GET, POST)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/customers/{</a:t>
            </a:r>
            <a:r>
              <a:rPr lang="en-US" sz="1600" dirty="0" err="1" smtClean="0">
                <a:cs typeface="Courier New" pitchFamily="49" charset="0"/>
              </a:rPr>
              <a:t>customerId</a:t>
            </a:r>
            <a:r>
              <a:rPr lang="en-US" sz="1600" dirty="0" smtClean="0">
                <a:cs typeface="Courier New" pitchFamily="49" charset="0"/>
              </a:rPr>
              <a:t>}/</a:t>
            </a:r>
            <a:r>
              <a:rPr lang="en-US" sz="1600" dirty="0" smtClean="0">
                <a:cs typeface="Courier New" pitchFamily="49" charset="0"/>
              </a:rPr>
              <a:t>orders/{</a:t>
            </a:r>
            <a:r>
              <a:rPr lang="en-US" sz="1600" dirty="0" err="1" smtClean="0">
                <a:cs typeface="Courier New" pitchFamily="49" charset="0"/>
              </a:rPr>
              <a:t>orderId</a:t>
            </a:r>
            <a:r>
              <a:rPr lang="en-US" sz="1600" dirty="0" smtClean="0">
                <a:cs typeface="Courier New" pitchFamily="49" charset="0"/>
              </a:rPr>
              <a:t>} (GET, PUT, DELETE)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/customers/{</a:t>
            </a:r>
            <a:r>
              <a:rPr lang="en-US" sz="1600" dirty="0" err="1" smtClean="0">
                <a:cs typeface="Courier New" pitchFamily="49" charset="0"/>
              </a:rPr>
              <a:t>customerId</a:t>
            </a:r>
            <a:r>
              <a:rPr lang="en-US" sz="1600" dirty="0" smtClean="0">
                <a:cs typeface="Courier New" pitchFamily="49" charset="0"/>
              </a:rPr>
              <a:t>}/orders/{</a:t>
            </a:r>
            <a:r>
              <a:rPr lang="en-US" sz="1600" dirty="0" err="1" smtClean="0">
                <a:cs typeface="Courier New" pitchFamily="49" charset="0"/>
              </a:rPr>
              <a:t>orderId</a:t>
            </a:r>
            <a:r>
              <a:rPr lang="en-US" sz="1600" dirty="0" smtClean="0">
                <a:cs typeface="Courier New" pitchFamily="49" charset="0"/>
              </a:rPr>
              <a:t>}/items (GET, POST ?</a:t>
            </a:r>
            <a:r>
              <a:rPr lang="en-US" sz="1600" dirty="0" err="1" smtClean="0">
                <a:cs typeface="Courier New" pitchFamily="49" charset="0"/>
              </a:rPr>
              <a:t>productId</a:t>
            </a:r>
            <a:r>
              <a:rPr lang="en-US" sz="1600" dirty="0" smtClean="0">
                <a:cs typeface="Courier New" pitchFamily="49" charset="0"/>
              </a:rPr>
              <a:t>=…&amp;</a:t>
            </a:r>
            <a:r>
              <a:rPr lang="en-US" sz="1600" dirty="0" err="1" smtClean="0">
                <a:cs typeface="Courier New" pitchFamily="49" charset="0"/>
              </a:rPr>
              <a:t>warehouseId</a:t>
            </a:r>
            <a:r>
              <a:rPr lang="en-US" sz="1600" dirty="0" smtClean="0">
                <a:cs typeface="Courier New" pitchFamily="49" charset="0"/>
              </a:rPr>
              <a:t>=…)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/customers/{</a:t>
            </a:r>
            <a:r>
              <a:rPr lang="en-US" sz="1600" dirty="0" err="1" smtClean="0">
                <a:cs typeface="Courier New" pitchFamily="49" charset="0"/>
              </a:rPr>
              <a:t>customerId</a:t>
            </a:r>
            <a:r>
              <a:rPr lang="en-US" sz="1600" dirty="0" smtClean="0">
                <a:cs typeface="Courier New" pitchFamily="49" charset="0"/>
              </a:rPr>
              <a:t>}/orders/{</a:t>
            </a:r>
            <a:r>
              <a:rPr lang="en-US" sz="1600" dirty="0" err="1" smtClean="0">
                <a:cs typeface="Courier New" pitchFamily="49" charset="0"/>
              </a:rPr>
              <a:t>orderId</a:t>
            </a:r>
            <a:r>
              <a:rPr lang="en-US" sz="1600" dirty="0" smtClean="0">
                <a:cs typeface="Courier New" pitchFamily="49" charset="0"/>
              </a:rPr>
              <a:t>}/items/{</a:t>
            </a:r>
            <a:r>
              <a:rPr lang="en-US" sz="1600" dirty="0" err="1" smtClean="0">
                <a:cs typeface="Courier New" pitchFamily="49" charset="0"/>
              </a:rPr>
              <a:t>itemId</a:t>
            </a:r>
            <a:r>
              <a:rPr lang="en-US" sz="1600" dirty="0" smtClean="0">
                <a:cs typeface="Courier New" pitchFamily="49" charset="0"/>
              </a:rPr>
              <a:t>} (GET, PUT, DELETE)</a:t>
            </a:r>
            <a:endParaRPr lang="en-US" sz="1600" dirty="0" smtClean="0">
              <a:cs typeface="Courier New" pitchFamily="49" charset="0"/>
            </a:endParaRPr>
          </a:p>
          <a:p>
            <a:endParaRPr lang="ru-RU" sz="16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JPA</a:t>
            </a:r>
            <a:r>
              <a:rPr lang="ru-RU" sz="3200" dirty="0" smtClean="0"/>
              <a:t> (запросы)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RecipeRepository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JpaRepository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 Recipe, Integer 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IRecipeService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Recipe create( Recipe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Recipe delete(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id ) throws Exception;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List&lt; Recipe &gt;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findAll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Recipe update( Recipe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) throws Exception;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Recipe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findById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id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Как Вы думаете, здесь всего достаточно или нужно еще что-то?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А что если мы захотим найти рецепт по названию, которое в первичный ключ не входит? Другими словами, что если нам необходимо сделать специальный запрос?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JPA</a:t>
            </a:r>
            <a:r>
              <a:rPr lang="ru-RU" sz="3200" dirty="0" smtClean="0"/>
              <a:t> (запросы)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RecipeRepository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JpaRepository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 Recipe, Integer 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Query( "select r from Recipe r where r.name = :name " 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List&lt; Recipe &gt;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getRecipeByName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@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"name" ) String name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Нет ничего проще, просто создайте метод с соответствующей аннотацией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Сервисы же будут выглядеть так: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IRecipeService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List&lt; Recipe &gt;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findByName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String name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RecipeService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IRecipeService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...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List&lt; Recipe &gt;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findByName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String name 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recipeRepository.getRecipeByName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name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JPQL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JPQL – Java Persistence Query Language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@Query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"select r from Recipe r where r.name = :name "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"name" ) String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name -&gt; :name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– 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или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r.name, r.id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from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выбираем из объектов, т.е.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Recipe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это сущность, 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Recipe r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означает что в рамках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jpql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запроса эта сущность будет под именем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“r”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here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традиционно, но с учетом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объектности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r.name – name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имя поля в сущности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order by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аналогично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Можно использовать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каскадность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сущности, например</a:t>
            </a:r>
          </a:p>
          <a:p>
            <a:pPr marL="742950" lvl="1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i.recipe.id from Ingredient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…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Web-</a:t>
            </a:r>
            <a:r>
              <a:rPr lang="ru-RU" sz="3200" dirty="0" smtClean="0"/>
              <a:t>сервисы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“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Веб-служба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, веб-сервис (англ. </a:t>
            </a:r>
            <a:r>
              <a:rPr lang="ru-RU" i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web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 </a:t>
            </a:r>
            <a:r>
              <a:rPr lang="ru-RU" i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service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) — идентифицируемая веб-адресом программная система со стандартизированными интерфейсами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.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” Wikipedia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71" y="2960216"/>
            <a:ext cx="4142857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SOAP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SOAP – Simple Object Access Protocol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Как правило в качестве формата используется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В качестве транспорта используется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HTTP POST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Оперирует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функциями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Содержит описание сервиса –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WSDL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(Web Service Definition Language)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029937"/>
            <a:ext cx="2286000" cy="20764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2811" y="2996952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POST /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AccountSvc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/DataInquiry.asmx HTTP/1.1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Host: abc.def.gh.com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Content-Type: text/xml; charset=utf-8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Content-Length: length</a:t>
            </a:r>
          </a:p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SOAPAction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"http://tempuri.org/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GetMyName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soap:Envelope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="http://www.w3.org/2001/XMLSchema-instance"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xmlns:xsd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="http://www.w3.org/2001/XMLSchema"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xmlns:soap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="http://schemas.xmlsoap.org/soap/envelope/"&gt;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soap:Body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GetMyName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="http://tempuri.org/"&gt;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&lt;name&gt;string&lt;/name&gt;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GetMyName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soap:Body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soap:Envelope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5949280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ПРОБЛЕМЫ?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54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SOAP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Используется протокол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HTTP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, но лишь один тип запроса –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POST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Очень обширный «язык»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SOAPAction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)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Не используется в полной мере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HTTP (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кэширование и т.д.)</a:t>
            </a:r>
          </a:p>
        </p:txBody>
      </p:sp>
    </p:spTree>
    <p:extLst>
      <p:ext uri="{BB962C8B-B14F-4D97-AF65-F5344CB8AC3E}">
        <p14:creationId xmlns:p14="http://schemas.microsoft.com/office/powerpoint/2010/main" val="3999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REST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REpresentational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 State Transfer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Использует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HTTP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Использует четыре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HTTP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«глагола» -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GET, POST, PUT, DELETE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В качестве протокола обмена используется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JSON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Оперирует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объектами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Как правило используется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JSON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Выгоды: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Более простой язык </a:t>
            </a:r>
          </a:p>
          <a:p>
            <a:pPr marL="800100" lvl="1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GET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получить информацию об объекте</a:t>
            </a:r>
          </a:p>
          <a:p>
            <a:pPr marL="800100" lvl="1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POST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создать объект</a:t>
            </a:r>
          </a:p>
          <a:p>
            <a:pPr marL="800100" lvl="1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PUT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изменить объект</a:t>
            </a:r>
          </a:p>
          <a:p>
            <a:pPr marL="800100" lvl="1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DELETE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удалить объект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Более понятный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API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JSON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в отличии от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XML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нативно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 отображается в объекты языков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1193</Words>
  <Application>Microsoft Office PowerPoint</Application>
  <PresentationFormat>Экран (4:3)</PresentationFormat>
  <Paragraphs>239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j2ee + Spring</vt:lpstr>
      <vt:lpstr>JPA</vt:lpstr>
      <vt:lpstr>JPA (запросы)</vt:lpstr>
      <vt:lpstr>JPA (запросы)</vt:lpstr>
      <vt:lpstr>JPQL</vt:lpstr>
      <vt:lpstr>Web-сервисы</vt:lpstr>
      <vt:lpstr>SOAP</vt:lpstr>
      <vt:lpstr>SOAP</vt:lpstr>
      <vt:lpstr>REST</vt:lpstr>
      <vt:lpstr>REST</vt:lpstr>
      <vt:lpstr>REST</vt:lpstr>
      <vt:lpstr>Servlet’ы</vt:lpstr>
      <vt:lpstr>Servlet’ы</vt:lpstr>
      <vt:lpstr>Servlet’ы и Spring</vt:lpstr>
      <vt:lpstr>REST (реализация)</vt:lpstr>
      <vt:lpstr>REST (реализация)</vt:lpstr>
      <vt:lpstr>REST (реализация)</vt:lpstr>
      <vt:lpstr>Google Chrome – REST Console</vt:lpstr>
      <vt:lpstr>Задача</vt:lpstr>
      <vt:lpstr>Задача со звездочкой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MrDekk</cp:lastModifiedBy>
  <cp:revision>205</cp:revision>
  <dcterms:created xsi:type="dcterms:W3CDTF">2012-09-18T06:05:48Z</dcterms:created>
  <dcterms:modified xsi:type="dcterms:W3CDTF">2015-11-15T18:29:03Z</dcterms:modified>
</cp:coreProperties>
</file>