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289" r:id="rId16"/>
    <p:sldId id="302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28.10.2013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28.10.2013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28.10.2013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28.10.2013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28.10.2013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28.10.2013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28.10.2013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28.10.2013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28.10.2013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28.10.2013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28.10.2013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94622-6F41-4D08-898D-573420FBC607}" type="datetimeFigureOut">
              <a:rPr lang="ru-RU" smtClean="0"/>
              <a:pPr/>
              <a:t>28.10.2013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000108"/>
            <a:ext cx="7772400" cy="1470025"/>
          </a:xfrm>
        </p:spPr>
        <p:txBody>
          <a:bodyPr/>
          <a:lstStyle/>
          <a:p>
            <a:r>
              <a:rPr lang="en-US" dirty="0" smtClean="0"/>
              <a:t>j2ee + Spring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72" y="3714752"/>
            <a:ext cx="6400800" cy="1752600"/>
          </a:xfrm>
        </p:spPr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4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en-US" dirty="0" smtClean="0"/>
              <a:t>JPA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EclipseLink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Entity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См.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Recipe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RecipeItem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Важно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@Entity, @Table, @Id, @Column, @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ManyToOne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@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OneToMany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@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JoinColumn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GeneratedValue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IDENTITY !!!</a:t>
            </a:r>
          </a:p>
        </p:txBody>
      </p:sp>
    </p:spTree>
    <p:extLst>
      <p:ext uri="{BB962C8B-B14F-4D97-AF65-F5344CB8AC3E}">
        <p14:creationId xmlns:p14="http://schemas.microsoft.com/office/powerpoint/2010/main" val="32221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EclipseLink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См.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RecipeRepository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Важно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interface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JpaRepository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 class, id &gt;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95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EclipseLink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См.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IRecipeService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RecipeService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Важно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Autowired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@Transactional, @Transactional(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rollbackFor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… )</a:t>
            </a:r>
          </a:p>
        </p:txBody>
      </p:sp>
    </p:spTree>
    <p:extLst>
      <p:ext uri="{BB962C8B-B14F-4D97-AF65-F5344CB8AC3E}">
        <p14:creationId xmlns:p14="http://schemas.microsoft.com/office/powerpoint/2010/main" val="124652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EclipseLink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Кроме классов нужна конфигурация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META-INF/orm.xml –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перечисляем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Entity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persistence.xml –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определяем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persistence-unit (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соединение с базой и некоторые настройки)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database.xml –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определяем фабрику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Entity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и менеджер транзакций (обратите внимание на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jndi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data source)</a:t>
            </a:r>
          </a:p>
        </p:txBody>
      </p:sp>
    </p:spTree>
    <p:extLst>
      <p:ext uri="{BB962C8B-B14F-4D97-AF65-F5344CB8AC3E}">
        <p14:creationId xmlns:p14="http://schemas.microsoft.com/office/powerpoint/2010/main" val="151917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EclipseLink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Настройка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Jndi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Data Source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WebLogic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Демонстрация …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15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/>
              <a:t>Задача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>
                <a:cs typeface="Courier New" pitchFamily="49" charset="0"/>
              </a:rPr>
              <a:t>Создать в базе таблицы соответственно представленной </a:t>
            </a:r>
            <a:r>
              <a:rPr lang="en-US" dirty="0" smtClean="0">
                <a:cs typeface="Courier New" pitchFamily="49" charset="0"/>
              </a:rPr>
              <a:t>EER-</a:t>
            </a:r>
            <a:r>
              <a:rPr lang="ru-RU" dirty="0" smtClean="0">
                <a:cs typeface="Courier New" pitchFamily="49" charset="0"/>
              </a:rPr>
              <a:t>диаграмме</a:t>
            </a:r>
          </a:p>
          <a:p>
            <a:pPr marL="342900" indent="-342900">
              <a:buAutoNum type="arabicPeriod"/>
            </a:pPr>
            <a:r>
              <a:rPr lang="ru-RU" dirty="0" smtClean="0">
                <a:cs typeface="Courier New" pitchFamily="49" charset="0"/>
              </a:rPr>
              <a:t>Реализовать </a:t>
            </a:r>
            <a:r>
              <a:rPr lang="en-US" dirty="0" smtClean="0">
                <a:cs typeface="Courier New" pitchFamily="49" charset="0"/>
              </a:rPr>
              <a:t>Entity-</a:t>
            </a:r>
            <a:r>
              <a:rPr lang="ru-RU" dirty="0" smtClean="0">
                <a:cs typeface="Courier New" pitchFamily="49" charset="0"/>
              </a:rPr>
              <a:t>классы на основе этой диаграммы (в отдельном </a:t>
            </a:r>
            <a:r>
              <a:rPr lang="en-US" dirty="0" smtClean="0">
                <a:cs typeface="Courier New" pitchFamily="49" charset="0"/>
              </a:rPr>
              <a:t>maven-</a:t>
            </a:r>
            <a:r>
              <a:rPr lang="ru-RU" dirty="0" smtClean="0">
                <a:cs typeface="Courier New" pitchFamily="49" charset="0"/>
              </a:rPr>
              <a:t>проекте !!!)</a:t>
            </a:r>
            <a:endParaRPr lang="en-US" dirty="0" smtClean="0">
              <a:cs typeface="Courier New" pitchFamily="49" charset="0"/>
            </a:endParaRPr>
          </a:p>
          <a:p>
            <a:pPr marL="342900" indent="-342900">
              <a:buAutoNum type="arabicPeriod"/>
            </a:pPr>
            <a:r>
              <a:rPr lang="ru-RU" dirty="0" smtClean="0">
                <a:cs typeface="Courier New" pitchFamily="49" charset="0"/>
              </a:rPr>
              <a:t>Реализовать необходимые классы </a:t>
            </a:r>
            <a:r>
              <a:rPr lang="en-US" dirty="0" smtClean="0">
                <a:cs typeface="Courier New" pitchFamily="49" charset="0"/>
              </a:rPr>
              <a:t>*Repository </a:t>
            </a:r>
            <a:r>
              <a:rPr lang="ru-RU" dirty="0" smtClean="0">
                <a:cs typeface="Courier New" pitchFamily="49" charset="0"/>
              </a:rPr>
              <a:t>и </a:t>
            </a:r>
            <a:r>
              <a:rPr lang="en-US" dirty="0" smtClean="0">
                <a:cs typeface="Courier New" pitchFamily="49" charset="0"/>
              </a:rPr>
              <a:t>*Service</a:t>
            </a:r>
            <a:r>
              <a:rPr lang="ru-RU" dirty="0" smtClean="0">
                <a:cs typeface="Courier New" pitchFamily="49" charset="0"/>
              </a:rPr>
              <a:t> (в </a:t>
            </a:r>
            <a:r>
              <a:rPr lang="en-US" dirty="0" smtClean="0">
                <a:cs typeface="Courier New" pitchFamily="49" charset="0"/>
              </a:rPr>
              <a:t>maven-</a:t>
            </a:r>
            <a:r>
              <a:rPr lang="ru-RU" dirty="0" smtClean="0">
                <a:cs typeface="Courier New" pitchFamily="49" charset="0"/>
              </a:rPr>
              <a:t>проекте, созданном на шаге 2)</a:t>
            </a:r>
            <a:endParaRPr lang="en-US" dirty="0" smtClean="0">
              <a:cs typeface="Courier New" pitchFamily="49" charset="0"/>
            </a:endParaRPr>
          </a:p>
          <a:p>
            <a:pPr marL="342900" indent="-342900">
              <a:buAutoNum type="arabicPeriod"/>
            </a:pPr>
            <a:r>
              <a:rPr lang="ru-RU" dirty="0" smtClean="0">
                <a:cs typeface="Courier New" pitchFamily="49" charset="0"/>
              </a:rPr>
              <a:t>Настроить соединение с базой в </a:t>
            </a:r>
            <a:r>
              <a:rPr lang="en-US" dirty="0" err="1" smtClean="0">
                <a:cs typeface="Courier New" pitchFamily="49" charset="0"/>
              </a:rPr>
              <a:t>WebLogic</a:t>
            </a:r>
            <a:endParaRPr lang="ru-RU" dirty="0" smtClean="0">
              <a:cs typeface="Courier New" pitchFamily="49" charset="0"/>
            </a:endParaRPr>
          </a:p>
          <a:p>
            <a:pPr marL="342900" indent="-342900">
              <a:buAutoNum type="arabicPeriod"/>
            </a:pPr>
            <a:r>
              <a:rPr lang="ru-RU" dirty="0" smtClean="0">
                <a:cs typeface="Courier New" pitchFamily="49" charset="0"/>
              </a:rPr>
              <a:t>Настроить соединение с базой в проекте</a:t>
            </a:r>
            <a:r>
              <a:rPr lang="en-US" dirty="0" smtClean="0">
                <a:cs typeface="Courier New" pitchFamily="49" charset="0"/>
              </a:rPr>
              <a:t> (</a:t>
            </a:r>
            <a:r>
              <a:rPr lang="ru-RU" dirty="0" smtClean="0">
                <a:cs typeface="Courier New" pitchFamily="49" charset="0"/>
              </a:rPr>
              <a:t>в проекте </a:t>
            </a:r>
            <a:r>
              <a:rPr lang="en-US" dirty="0" smtClean="0">
                <a:cs typeface="Courier New" pitchFamily="49" charset="0"/>
              </a:rPr>
              <a:t>*war)</a:t>
            </a:r>
          </a:p>
          <a:p>
            <a:pPr marL="342900" indent="-342900">
              <a:buAutoNum type="arabicPeriod"/>
            </a:pPr>
            <a:r>
              <a:rPr lang="ru-RU" dirty="0" smtClean="0">
                <a:cs typeface="Courier New" pitchFamily="49" charset="0"/>
              </a:rPr>
              <a:t>Реализовать работу со складом по аналогии с задачей из первой лекции, но уже с базой данных)</a:t>
            </a:r>
          </a:p>
          <a:p>
            <a:pPr marL="342900" indent="-342900">
              <a:buAutoNum type="arabicPeriod"/>
            </a:pPr>
            <a:endParaRPr lang="ru-RU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44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/>
              <a:t>Задача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mda\AppData\Local\Microsoft\Windows\Temporary Internet Files\Content.Outlook\85M9B6PU\task-mysql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799515"/>
            <a:ext cx="6060875" cy="586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7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JDBC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DataBase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Connectivity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java.sql.Connection</a:t>
            </a:r>
            <a:r>
              <a:rPr lang="en-US" dirty="0" smtClean="0"/>
              <a:t> – </a:t>
            </a:r>
            <a:r>
              <a:rPr lang="ru-RU" dirty="0" smtClean="0"/>
              <a:t>Класс реализующий соединение с базой данных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java.sql.Statement</a:t>
            </a:r>
            <a:r>
              <a:rPr lang="en-US" dirty="0"/>
              <a:t> — Statement </a:t>
            </a:r>
            <a:r>
              <a:rPr lang="ru-RU" dirty="0"/>
              <a:t>общего </a:t>
            </a:r>
            <a:r>
              <a:rPr lang="ru-RU" dirty="0" smtClean="0"/>
              <a:t>назначения;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java.sql.PreparedStatement</a:t>
            </a:r>
            <a:r>
              <a:rPr lang="en-US" dirty="0"/>
              <a:t> — Statement, </a:t>
            </a:r>
            <a:r>
              <a:rPr lang="ru-RU" dirty="0"/>
              <a:t>служащий для выполнения запросов, содержащих подставляемые параметры (обозначаются символом '?' в теле запроса</a:t>
            </a:r>
            <a:r>
              <a:rPr lang="ru-RU" dirty="0" smtClean="0"/>
              <a:t>);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java.sql.CallableStatement</a:t>
            </a:r>
            <a:r>
              <a:rPr lang="en-US" dirty="0"/>
              <a:t> — Statement, </a:t>
            </a:r>
            <a:r>
              <a:rPr lang="ru-RU" dirty="0"/>
              <a:t>предназначенный для </a:t>
            </a:r>
            <a:r>
              <a:rPr lang="ru-RU" dirty="0" smtClean="0"/>
              <a:t>вызова</a:t>
            </a:r>
            <a:r>
              <a:rPr lang="en-US" dirty="0" smtClean="0"/>
              <a:t> </a:t>
            </a:r>
            <a:r>
              <a:rPr lang="ru-RU" dirty="0" smtClean="0"/>
              <a:t>хранимых процедур</a:t>
            </a:r>
            <a:endParaRPr lang="ru-RU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92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JDBC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Пример кода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");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Connection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conn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",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user", 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password“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(conn == null)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sz="1400" b="1" dirty="0">
                <a:latin typeface="Courier New" pitchFamily="49" charset="0"/>
                <a:cs typeface="Courier New" pitchFamily="49" charset="0"/>
              </a:rPr>
              <a:t>Нет соединения с БД!");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System.exit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(0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Statement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conn.createStatement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stmt.executeQuery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("SELECT * FROM users");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rs.next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())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rs.getRow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 + ". " +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") +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"\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t" +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") );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stmt.close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15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J2EE - JPA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 Persistence API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непосредственно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API, заданный в пакете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javax.persistence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;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платформо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-независимый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объектно-ориентированный язык запросов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Persistence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Query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Language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;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метаинформация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описывающая связи между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объектами.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Генерация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DDL для сущностей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01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J2EE - JPA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 Persistence API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Это лишь спецификация. Чтобы сделать реальную работу нужна некоторая реализация.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Самая популярная –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Hibernate.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Мы будем использовать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EclipseLink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Т.к.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EclipseLink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является эталонной реализацией. (И лучше работает с датами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 )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09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ORM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ww.devmedia.com.br/imagens/articles/233575/ORM-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28800"/>
            <a:ext cx="52387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11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J2EE - JPA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Entity –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POJO-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класс который представляет собой сущность из БД (строку таблицы, например). Связь осуществляется с помощью аннотаций или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xml.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Требования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Должен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иметь пустой конструктор (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public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или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protected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Не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может быть вложенным, интерфейсом или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enum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Не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может быть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final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и не может содержать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final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-полей/свойств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Должен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содержать хотя бы одно @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Id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-поле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Entity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может: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Содержать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непустые конструкторы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Наследоваться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и быть наследованным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Содержать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другие методы и реализовывать интерфейсы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86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J2EE - JPA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DAO-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объект.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 даосизму отношения не имеет. Как правило содержит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CRUD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-функции.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CustomerDAO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insert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 Customer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customer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{ ... }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Customer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findByCustomerId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custId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{ ... }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60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EclipseLink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Теперь рассмотрим на примере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EclipseLink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Entity –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сам объект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– абстракция хранилища (уже содержит набор стандартных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CRUD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функций)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– наша собственная реализация работы с базой (то что нам надо)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21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3755</TotalTime>
  <Words>541</Words>
  <Application>Microsoft Office PowerPoint</Application>
  <PresentationFormat>Экран (4:3)</PresentationFormat>
  <Paragraphs>128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Office Theme</vt:lpstr>
      <vt:lpstr>j2ee + Spring</vt:lpstr>
      <vt:lpstr>JDBC</vt:lpstr>
      <vt:lpstr>JDBC</vt:lpstr>
      <vt:lpstr>J2EE - JPA</vt:lpstr>
      <vt:lpstr>J2EE - JPA</vt:lpstr>
      <vt:lpstr>ORM</vt:lpstr>
      <vt:lpstr>J2EE - JPA</vt:lpstr>
      <vt:lpstr>J2EE - JPA</vt:lpstr>
      <vt:lpstr>EclipseLink</vt:lpstr>
      <vt:lpstr>EclipseLink</vt:lpstr>
      <vt:lpstr>EclipseLink</vt:lpstr>
      <vt:lpstr>EclipseLink</vt:lpstr>
      <vt:lpstr>EclipseLink</vt:lpstr>
      <vt:lpstr>EclipseLink</vt:lpstr>
      <vt:lpstr>Задача</vt:lpstr>
      <vt:lpstr>Задача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</dc:title>
  <dc:creator>Малых Денис</dc:creator>
  <cp:lastModifiedBy>Малых Денис</cp:lastModifiedBy>
  <cp:revision>155</cp:revision>
  <dcterms:created xsi:type="dcterms:W3CDTF">2012-09-18T06:05:48Z</dcterms:created>
  <dcterms:modified xsi:type="dcterms:W3CDTF">2013-10-28T07:19:56Z</dcterms:modified>
</cp:coreProperties>
</file>