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8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6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en-US" dirty="0" smtClean="0"/>
              <a:t>JSP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165275"/>
              <a:gd name="adj2" fmla="val 6421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Директива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taglib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156033"/>
              <a:gd name="adj2" fmla="val 16005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действие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156375"/>
              <a:gd name="adj2" fmla="val 22474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Свой тег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(из </a:t>
            </a:r>
            <a:r>
              <a:rPr lang="en-US" dirty="0" err="1" smtClean="0">
                <a:solidFill>
                  <a:schemeClr val="tx1"/>
                </a:solidFill>
              </a:rPr>
              <a:t>taglib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64932"/>
              <a:gd name="adj2" fmla="val -32632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выражение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73147"/>
              <a:gd name="adj2" fmla="val -29877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объявление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33443"/>
              <a:gd name="adj2" fmla="val -26403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Скрытый комментарий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124201"/>
              <a:gd name="adj2" fmla="val -16939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err="1" smtClean="0">
                <a:solidFill>
                  <a:schemeClr val="tx1"/>
                </a:solidFill>
              </a:rPr>
              <a:t>скриптлет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372200" y="5906793"/>
            <a:ext cx="2520280" cy="720080"/>
          </a:xfrm>
          <a:prstGeom prst="wedgeRoundRectCallout">
            <a:avLst>
              <a:gd name="adj1" fmla="val -204979"/>
              <a:gd name="adj2" fmla="val -2444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действие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393001" y="5013176"/>
            <a:ext cx="2520280" cy="720080"/>
          </a:xfrm>
          <a:prstGeom prst="wedgeRoundRectCallout">
            <a:avLst>
              <a:gd name="adj1" fmla="val -68752"/>
              <a:gd name="adj2" fmla="val 222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JSP-</a:t>
            </a:r>
            <a:r>
              <a:rPr lang="ru-RU" dirty="0" smtClean="0">
                <a:solidFill>
                  <a:schemeClr val="tx1"/>
                </a:solidFill>
              </a:rPr>
              <a:t>действие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Реализация</a:t>
            </a:r>
          </a:p>
          <a:p>
            <a:endParaRPr lang="ru-RU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cs typeface="Courier New" pitchFamily="49" charset="0"/>
              </a:rPr>
              <a:t>Настройка </a:t>
            </a:r>
            <a:r>
              <a:rPr lang="en-US" dirty="0" smtClean="0">
                <a:cs typeface="Courier New" pitchFamily="49" charset="0"/>
              </a:rPr>
              <a:t>web.xml </a:t>
            </a:r>
            <a:r>
              <a:rPr lang="ru-RU" dirty="0" smtClean="0">
                <a:cs typeface="Courier New" pitchFamily="49" charset="0"/>
              </a:rPr>
              <a:t>и </a:t>
            </a:r>
            <a:r>
              <a:rPr lang="ru-RU" dirty="0" err="1" smtClean="0">
                <a:cs typeface="Courier New" pitchFamily="49" charset="0"/>
              </a:rPr>
              <a:t>бинов</a:t>
            </a:r>
            <a:r>
              <a:rPr lang="ru-RU" dirty="0" smtClean="0">
                <a:cs typeface="Courier New" pitchFamily="49" charset="0"/>
              </a:rPr>
              <a:t> такая же как для </a:t>
            </a:r>
            <a:r>
              <a:rPr lang="en-US" dirty="0" smtClean="0">
                <a:cs typeface="Courier New" pitchFamily="49" charset="0"/>
              </a:rPr>
              <a:t>REST</a:t>
            </a:r>
            <a:r>
              <a:rPr lang="ru-RU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Web-</a:t>
            </a:r>
            <a:r>
              <a:rPr lang="ru-RU" dirty="0" smtClean="0">
                <a:cs typeface="Courier New" pitchFamily="49" charset="0"/>
              </a:rPr>
              <a:t>сервисов (см. Лекция 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cs typeface="Courier New" pitchFamily="49" charset="0"/>
              </a:rPr>
              <a:t>Изменяется только написание контроллеров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cs typeface="Courier New" pitchFamily="49" charset="0"/>
            </a:endParaRPr>
          </a:p>
          <a:p>
            <a:r>
              <a:rPr lang="ru-RU" b="1" dirty="0" smtClean="0">
                <a:cs typeface="Courier New" pitchFamily="49" charset="0"/>
              </a:rPr>
              <a:t>Важно!</a:t>
            </a:r>
          </a:p>
          <a:p>
            <a:r>
              <a:rPr lang="en-US" dirty="0" smtClean="0">
                <a:cs typeface="Courier New" pitchFamily="49" charset="0"/>
              </a:rPr>
              <a:t>REST </a:t>
            </a:r>
            <a:r>
              <a:rPr lang="ru-RU" dirty="0" smtClean="0">
                <a:cs typeface="Courier New" pitchFamily="49" charset="0"/>
              </a:rPr>
              <a:t>и </a:t>
            </a:r>
            <a:r>
              <a:rPr lang="en-US" dirty="0" smtClean="0">
                <a:cs typeface="Courier New" pitchFamily="49" charset="0"/>
              </a:rPr>
              <a:t>JSP </a:t>
            </a:r>
            <a:r>
              <a:rPr lang="ru-RU" dirty="0" smtClean="0">
                <a:cs typeface="Courier New" pitchFamily="49" charset="0"/>
              </a:rPr>
              <a:t>функции можно сочетать в рамках одного контроллера. Это очень удобно при использовании технологии </a:t>
            </a:r>
            <a:r>
              <a:rPr lang="en-US" dirty="0" smtClean="0">
                <a:cs typeface="Courier New" pitchFamily="49" charset="0"/>
              </a:rPr>
              <a:t>AJAX</a:t>
            </a:r>
            <a:r>
              <a:rPr lang="ru-RU" dirty="0" smtClean="0">
                <a:cs typeface="Courier New" pitchFamily="49" charset="0"/>
              </a:rPr>
              <a:t>, когда контроллер отдает как саму страницу, так и </a:t>
            </a:r>
            <a:r>
              <a:rPr lang="en-US" dirty="0" smtClean="0">
                <a:cs typeface="Courier New" pitchFamily="49" charset="0"/>
              </a:rPr>
              <a:t>AJAX-</a:t>
            </a:r>
            <a:r>
              <a:rPr lang="ru-RU" dirty="0" smtClean="0">
                <a:cs typeface="Courier New" pitchFamily="49" charset="0"/>
              </a:rPr>
              <a:t>функции для нее.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Контроллер</a:t>
            </a:r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value = "/", method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index(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"index"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"title", "Hello, World!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-page" 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"greeting", "Hello, World!"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JSP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&lt;%@ page language="java"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="text/html; charset=UTF-8"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="UTF-8" %&gt;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...&gt;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title&gt;${title}&lt;/title&gt;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h1 align="center" &gt;${greeting}&lt;/h1&gt;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="/warp6/greet" &gt;Greet yourself...&lt;/a&gt;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Сервлет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Servlets inside a Java Servlet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47053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Контроллер</a:t>
            </a:r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value = "/greet", method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greetGet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greetget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JSP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&lt;%@ page language="java"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="text/html; charset=UTF-8"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="UTF-8"%&gt;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...&gt;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title&gt;Greet yourself&lt;/title&gt;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form action="/warp6/greet" method="post" 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label for="name" &gt;Name: &lt;/label&gt;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input type="text" name="name" value=""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input type="submit" name="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doGreet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value="Greet me!"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form&gt;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Контроллер</a:t>
            </a:r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value = "/greet", method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RequestMethod.POST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greetPost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@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"name" ) String name 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greetpost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"name", name 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mav.addObject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"greeting", "Hello: " + name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JSP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&lt;%@ page language="java"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="text/html; charset=UTF-8"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="UTF-8"%&gt;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...&gt;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title&gt;Hello: ${name}&lt;/title&gt;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h1 align="center" &gt;${greeting}&lt;/h1&gt;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="/warp6" &gt;back ...&lt;/a&gt;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три страницы </a:t>
            </a:r>
            <a:r>
              <a:rPr lang="en-US" sz="1600" dirty="0" smtClean="0">
                <a:cs typeface="Courier New" pitchFamily="49" charset="0"/>
              </a:rPr>
              <a:t>JSP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Страницу просмотра каталога товаров на складе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Страницу просмотра конкретного товара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Страницу просмотра заказа</a:t>
            </a:r>
            <a:endParaRPr lang="en-US" sz="1600" dirty="0" smtClean="0">
              <a:cs typeface="Courier New" pitchFamily="49" charset="0"/>
            </a:endParaRPr>
          </a:p>
          <a:p>
            <a:endParaRPr lang="ru-RU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Сервлеты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Web applications with multiple servlets inside a Java Servlet 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1593689"/>
            <a:ext cx="27717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Пример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сервлета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NewServlet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response)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throws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("text/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=UTF-8");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try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html&gt;&lt;head&gt;");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("&lt;title&gt;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Заголовок&lt;/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title&gt;");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("&lt;/head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&gt;&lt;body&gt;");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("&lt;h1&gt;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Пример </a:t>
            </a:r>
            <a:r>
              <a:rPr lang="ru-R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сервлета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h1&gt;");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("&lt;/body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&gt;&lt;/html&gt;");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finally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getServletInfo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"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Пример </a:t>
            </a:r>
            <a:r>
              <a:rPr lang="ru-RU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сервлета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Много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кода, но ведь большая часть страницы содержит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HTML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разметку?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Много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кода, но ведь большая часть страницы содержит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HTML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разметку?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2867452"/>
            <a:ext cx="17796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JSP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265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804248" y="980728"/>
            <a:ext cx="2520280" cy="360040"/>
          </a:xfrm>
          <a:prstGeom prst="wedgeRoundRectCallout">
            <a:avLst>
              <a:gd name="adj1" fmla="val -76625"/>
              <a:gd name="adj2" fmla="val -1964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Директива </a:t>
            </a:r>
            <a:r>
              <a:rPr lang="en-US" dirty="0" smtClean="0">
                <a:solidFill>
                  <a:schemeClr val="tx1"/>
                </a:solidFill>
              </a:rPr>
              <a:t>page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804248" y="980728"/>
            <a:ext cx="2520280" cy="720080"/>
          </a:xfrm>
          <a:prstGeom prst="wedgeRoundRectCallout">
            <a:avLst>
              <a:gd name="adj1" fmla="val -64987"/>
              <a:gd name="adj2" fmla="val 2348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Публичный комментарий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JSP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596" y="908720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&lt;%@ page language=“java” import=“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которая содержит все элементы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 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&lt;title&gt;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Страница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JSP&lt;/title&gt;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&lt;/head&gt;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=“http://i18n.taglib/i18n-taglib” prefix=“i18n”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Вставить шапку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&lt;%@ include=“header.html”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id=“client” class=“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estore.customer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scope=“session”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name=“client” property=“*”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&lt;i18n:string&gt;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Добро пожаловать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&lt;/i18n:string&gt;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client.getName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&lt;%! private static final CART = “cart”;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&lt;%-–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Получить каталог товаров и актуальную корзину клиента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--%&gt;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&lt;%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Product[] products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Inventory.getProducts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productsRow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cart.full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{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%&gt;&lt;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thankyou.jsp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&lt;% } %&gt;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page=“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footer.jsp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flush=“true” /&gt;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364088" y="1628800"/>
            <a:ext cx="2520280" cy="720080"/>
          </a:xfrm>
          <a:prstGeom prst="wedgeRoundRectCallout">
            <a:avLst>
              <a:gd name="adj1" fmla="val -92369"/>
              <a:gd name="adj2" fmla="val -136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Статичный текст и </a:t>
            </a:r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2517</Words>
  <Application>Microsoft Office PowerPoint</Application>
  <PresentationFormat>Экран (4:3)</PresentationFormat>
  <Paragraphs>455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j2ee + Spring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JSP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204</cp:revision>
  <dcterms:created xsi:type="dcterms:W3CDTF">2012-09-18T06:05:48Z</dcterms:created>
  <dcterms:modified xsi:type="dcterms:W3CDTF">2013-11-19T04:11:17Z</dcterms:modified>
</cp:coreProperties>
</file>