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9"/>
    <p:restoredTop sz="96327"/>
  </p:normalViewPr>
  <p:slideViewPr>
    <p:cSldViewPr snapToGrid="0">
      <p:cViewPr varScale="1">
        <p:scale>
          <a:sx n="192" d="100"/>
          <a:sy n="192" d="100"/>
        </p:scale>
        <p:origin x="10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5636-0AF8-56C9-A3ED-1B9F45254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C653F-F0A8-B24F-5B77-103018604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EE29D-E9C2-3983-5705-E5C785BD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718EB-9295-DDB0-AC8F-70BB0BC5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9B8A2-DD38-6CB6-52FB-A7B2E3A8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1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27E2-28A6-D869-8A01-874F5E12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68AF7-A7C8-DD98-7C9C-006018F0B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B2835-2401-E6E2-4C87-7B3EE58D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5C740-6350-CF2B-1C3C-358B7FF3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543A8-3567-BF23-E150-AC7CC32D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8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94A4C8-9636-A7A1-50CB-A7FAD9B95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ADEBA-1AB7-8F98-0FD3-E5D16565F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48D92-4E84-4BDF-7B3B-5012EE32D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4541A-CF5B-421F-C199-FD279DF2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9355B-4E5E-88A9-F4B9-3B1AF244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1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0501-DA78-AB7C-F9D8-A3B30FED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3822D-FFD7-C7BC-4DC6-96E7D0EB0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838D0-2516-2453-7BEB-634CD0067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DB684-B5FE-06D3-3AE0-DB4A1CA87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46AD8-5F3E-D39C-4EBF-567D05581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5ACC-3815-94A1-2128-C294115F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EC1BF-4E27-20A3-03EE-96453218A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19E92-CD14-6DC2-E543-06A0FCAE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56274-7F7A-3CB6-4359-A2845C1B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54565-54C2-F696-178E-A38AB8DCA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6CEAE-852F-164A-2AB6-8FE78705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D3989-6C17-B426-0288-69CA874DB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23357-2621-1E9B-0B06-F760FB790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DD1BF-1574-7A84-48A5-6B0818C2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02185-E20F-DBF6-7539-0E19DCA8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26633-6A37-B149-F4F2-E71233CD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3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47CA8-849D-054C-0B96-08C7CA9C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E63DA-2125-5133-73AC-1C582C6D1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C2351-DBBF-6F7A-A561-34541530E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AC1DBD-5DFB-9C19-77E2-9A0259F36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F73463-747B-38CD-3DBB-A16B81ECC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E72F10-4BD1-3764-C9C3-C9F2AAB2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3/10/23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65014-FE28-5297-8FAF-D2F42CDA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953505-C299-8702-0FBE-79E91E47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2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3434-2E79-C7D6-A670-1DF0FF92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BD529-D945-40D8-AF8F-27E6D833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3/10/23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50664-68A4-2442-65A4-CA20E0DB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CDF72-7183-A442-E216-DDD67F6F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0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597D14-1E6B-2A4E-710F-1427F347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3/10/23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CEEE77-CA6F-A55C-822E-E25D9162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92EAA-F3E4-60FD-3D24-9862589C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2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8D008-3A7D-C152-2F87-552EC774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4B8C2-E4E8-EA3F-FB75-60DF4551D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519FC-5C0D-C7B7-A8B6-F8419EDF8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EC14B-A029-2A91-1815-F450D3AE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31982-A56E-AA71-7E1A-496ECDFD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19CBB-FC34-5320-C7FD-7136A062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9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06CE-475F-341C-92A4-AF0886EBD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C9FC8-2E2C-52CF-D0F7-148C8165E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2A1C9-3E0E-AE29-BEF7-65433DF18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1DDB6-CD35-DF40-0536-B8982923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176DB-6C56-C1B3-352C-3A0131969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69F0F-3302-1086-EFAE-A0FEF22C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4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4165F7-E1E0-6A01-0CF8-169C4C516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D3961-4548-FF76-3668-BDE50F4A3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D3A52-4B14-7A3F-C0BE-C21CA0957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fld id="{56A52284-4F88-684B-B211-7D10E157D84B}" type="datetimeFigureOut">
              <a:rPr lang="en-US" smtClean="0"/>
              <a:pPr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FA90D-FA2B-F8C4-E10B-E087B4F64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867E3-4837-6E13-5AC1-2811EF15F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fld id="{16C965C2-FB9F-AF48-89FD-E0126EA01F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2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22E131-3CF6-A3AB-881E-1A98B7C37EDD}"/>
              </a:ext>
            </a:extLst>
          </p:cNvPr>
          <p:cNvSpPr/>
          <p:nvPr/>
        </p:nvSpPr>
        <p:spPr>
          <a:xfrm>
            <a:off x="4182066" y="162912"/>
            <a:ext cx="3279228" cy="4414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00_prepare_mgi_data.R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E66BF6-A35E-3D80-7A69-EB31A566EC39}"/>
              </a:ext>
            </a:extLst>
          </p:cNvPr>
          <p:cNvSpPr/>
          <p:nvPr/>
        </p:nvSpPr>
        <p:spPr>
          <a:xfrm>
            <a:off x="3728970" y="1224429"/>
            <a:ext cx="2919250" cy="4414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01_mgi_partial_correlations.R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CF968C-173E-9D92-C58F-7C9F701C2573}"/>
              </a:ext>
            </a:extLst>
          </p:cNvPr>
          <p:cNvSpPr/>
          <p:nvPr/>
        </p:nvSpPr>
        <p:spPr>
          <a:xfrm>
            <a:off x="6733079" y="1224429"/>
            <a:ext cx="2175691" cy="4414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01_prepare_phenomes.R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FEEF47-CBA5-EF9B-136C-469557A12A7B}"/>
              </a:ext>
            </a:extLst>
          </p:cNvPr>
          <p:cNvSpPr/>
          <p:nvPr/>
        </p:nvSpPr>
        <p:spPr>
          <a:xfrm>
            <a:off x="8970181" y="1220487"/>
            <a:ext cx="2326540" cy="4414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01_estimate_weights.R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85BE04-8E67-1CC0-B846-71B20D6BFF42}"/>
              </a:ext>
            </a:extLst>
          </p:cNvPr>
          <p:cNvSpPr/>
          <p:nvPr/>
        </p:nvSpPr>
        <p:spPr>
          <a:xfrm>
            <a:off x="3936568" y="2271984"/>
            <a:ext cx="3761984" cy="4414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02_unweighted_cooccurrence_analysis.R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681035-B04F-A86F-7BBB-3A8979089203}"/>
              </a:ext>
            </a:extLst>
          </p:cNvPr>
          <p:cNvCxnSpPr>
            <a:cxnSpLocks/>
          </p:cNvCxnSpPr>
          <p:nvPr/>
        </p:nvCxnSpPr>
        <p:spPr>
          <a:xfrm>
            <a:off x="5821680" y="641416"/>
            <a:ext cx="0" cy="50292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1A2B1B-7AE3-7E4D-9438-DD2C6A9E355B}"/>
              </a:ext>
            </a:extLst>
          </p:cNvPr>
          <p:cNvCxnSpPr>
            <a:cxnSpLocks/>
          </p:cNvCxnSpPr>
          <p:nvPr/>
        </p:nvCxnSpPr>
        <p:spPr>
          <a:xfrm>
            <a:off x="5817561" y="1710816"/>
            <a:ext cx="0" cy="502920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944A446-C6A4-834D-BD53-FC41BCB27AD0}"/>
              </a:ext>
            </a:extLst>
          </p:cNvPr>
          <p:cNvSpPr/>
          <p:nvPr/>
        </p:nvSpPr>
        <p:spPr>
          <a:xfrm>
            <a:off x="992876" y="1220487"/>
            <a:ext cx="2651233" cy="4414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01_pca_analysis.R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A5BE08-1730-1AC3-31D4-CDBF0FCF32FD}"/>
              </a:ext>
            </a:extLst>
          </p:cNvPr>
          <p:cNvCxnSpPr>
            <a:cxnSpLocks/>
          </p:cNvCxnSpPr>
          <p:nvPr/>
        </p:nvCxnSpPr>
        <p:spPr>
          <a:xfrm>
            <a:off x="5817560" y="2764285"/>
            <a:ext cx="0" cy="50292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ADA0CBE-4DE2-0C79-F0AE-991785E2775A}"/>
              </a:ext>
            </a:extLst>
          </p:cNvPr>
          <p:cNvSpPr/>
          <p:nvPr/>
        </p:nvSpPr>
        <p:spPr>
          <a:xfrm>
            <a:off x="1775939" y="3331367"/>
            <a:ext cx="2651233" cy="4414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03_calculate_naive_phers.R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73D76E-9DB1-B06E-741E-4000E183F009}"/>
              </a:ext>
            </a:extLst>
          </p:cNvPr>
          <p:cNvSpPr/>
          <p:nvPr/>
        </p:nvSpPr>
        <p:spPr>
          <a:xfrm>
            <a:off x="4523258" y="3330126"/>
            <a:ext cx="2651233" cy="4414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03_calculate_pca_phers.R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5743C5C-8F3E-E00C-D0A1-8624B9F18A59}"/>
              </a:ext>
            </a:extLst>
          </p:cNvPr>
          <p:cNvSpPr/>
          <p:nvPr/>
        </p:nvSpPr>
        <p:spPr>
          <a:xfrm>
            <a:off x="4523258" y="4358405"/>
            <a:ext cx="2651233" cy="4414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04_evaluate_phers_new.R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EC2E7B-4E99-874D-565B-8E40BE2E00BB}"/>
              </a:ext>
            </a:extLst>
          </p:cNvPr>
          <p:cNvCxnSpPr>
            <a:cxnSpLocks/>
          </p:cNvCxnSpPr>
          <p:nvPr/>
        </p:nvCxnSpPr>
        <p:spPr>
          <a:xfrm>
            <a:off x="5817560" y="3811099"/>
            <a:ext cx="0" cy="502920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5F5F2EA-2CAB-7820-3F67-E6D06909B5E2}"/>
              </a:ext>
            </a:extLst>
          </p:cNvPr>
          <p:cNvSpPr txBox="1"/>
          <p:nvPr/>
        </p:nvSpPr>
        <p:spPr>
          <a:xfrm>
            <a:off x="3249086" y="747073"/>
            <a:ext cx="1865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latin typeface="Fira Code" panose="020B0809050000020004" pitchFamily="49" charset="0"/>
                <a:ea typeface="Fira Code" panose="020B0809050000020004" pitchFamily="49" charset="0"/>
              </a:rPr>
              <a:t>Needs UKB equivalent</a:t>
            </a:r>
          </a:p>
          <a:p>
            <a:pPr algn="r"/>
            <a:r>
              <a:rPr lang="en-US" sz="1000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How do we handle age?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D362876-CB58-0ACD-F37E-8497427608EA}"/>
              </a:ext>
            </a:extLst>
          </p:cNvPr>
          <p:cNvCxnSpPr>
            <a:cxnSpLocks/>
            <a:stCxn id="69" idx="2"/>
            <a:endCxn id="7" idx="0"/>
          </p:cNvCxnSpPr>
          <p:nvPr/>
        </p:nvCxnSpPr>
        <p:spPr>
          <a:xfrm>
            <a:off x="4182066" y="1147183"/>
            <a:ext cx="1006529" cy="7724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C402AA8-929D-F3C7-6C05-7EFD5F0FCC0D}"/>
              </a:ext>
            </a:extLst>
          </p:cNvPr>
          <p:cNvSpPr txBox="1"/>
          <p:nvPr/>
        </p:nvSpPr>
        <p:spPr>
          <a:xfrm>
            <a:off x="10524561" y="545284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Lato" panose="020F0502020204030203" pitchFamily="34" charset="77"/>
              </a:rPr>
              <a:t>Key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1CE2C24-F8DD-55A2-A109-5625F774512D}"/>
              </a:ext>
            </a:extLst>
          </p:cNvPr>
          <p:cNvSpPr txBox="1"/>
          <p:nvPr/>
        </p:nvSpPr>
        <p:spPr>
          <a:xfrm>
            <a:off x="992876" y="14788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💪🏼</a:t>
            </a:r>
          </a:p>
        </p:txBody>
      </p:sp>
      <p:graphicFrame>
        <p:nvGraphicFramePr>
          <p:cNvPr id="80" name="Table 80">
            <a:extLst>
              <a:ext uri="{FF2B5EF4-FFF2-40B4-BE49-F238E27FC236}">
                <a16:creationId xmlns:a16="http://schemas.microsoft.com/office/drawing/2014/main" id="{62B3C468-1B4B-1DD4-9C98-7AE10FA7A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685710"/>
              </p:ext>
            </p:extLst>
          </p:nvPr>
        </p:nvGraphicFramePr>
        <p:xfrm>
          <a:off x="9805509" y="5822179"/>
          <a:ext cx="2386491" cy="2868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030">
                  <a:extLst>
                    <a:ext uri="{9D8B030D-6E8A-4147-A177-3AD203B41FA5}">
                      <a16:colId xmlns:a16="http://schemas.microsoft.com/office/drawing/2014/main" val="2282347986"/>
                    </a:ext>
                  </a:extLst>
                </a:gridCol>
                <a:gridCol w="226153">
                  <a:extLst>
                    <a:ext uri="{9D8B030D-6E8A-4147-A177-3AD203B41FA5}">
                      <a16:colId xmlns:a16="http://schemas.microsoft.com/office/drawing/2014/main" val="2942283691"/>
                    </a:ext>
                  </a:extLst>
                </a:gridCol>
                <a:gridCol w="1746308">
                  <a:extLst>
                    <a:ext uri="{9D8B030D-6E8A-4147-A177-3AD203B41FA5}">
                      <a16:colId xmlns:a16="http://schemas.microsoft.com/office/drawing/2014/main" val="2744574924"/>
                    </a:ext>
                  </a:extLst>
                </a:gridCol>
              </a:tblGrid>
              <a:tr h="286822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💪🏼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Outcome-independent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99932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8263BA0C-5493-F58A-FE08-275F3CE32931}"/>
              </a:ext>
            </a:extLst>
          </p:cNvPr>
          <p:cNvSpPr txBox="1"/>
          <p:nvPr/>
        </p:nvSpPr>
        <p:spPr>
          <a:xfrm>
            <a:off x="3732537" y="14788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💪🏼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9F35EA-BDD9-354A-B572-0DD140B33039}"/>
              </a:ext>
            </a:extLst>
          </p:cNvPr>
          <p:cNvSpPr txBox="1"/>
          <p:nvPr/>
        </p:nvSpPr>
        <p:spPr>
          <a:xfrm>
            <a:off x="8968816" y="14772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💪🏼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453A59B-72B3-CF11-FE89-B26183C807C2}"/>
              </a:ext>
            </a:extLst>
          </p:cNvPr>
          <p:cNvSpPr txBox="1"/>
          <p:nvPr/>
        </p:nvSpPr>
        <p:spPr>
          <a:xfrm>
            <a:off x="4182066" y="4167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💪🏼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BEFFE2-165B-7680-65C6-9B25BE6B48D4}"/>
              </a:ext>
            </a:extLst>
          </p:cNvPr>
          <p:cNvSpPr/>
          <p:nvPr/>
        </p:nvSpPr>
        <p:spPr>
          <a:xfrm>
            <a:off x="7799054" y="2271984"/>
            <a:ext cx="3761984" cy="4414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02_weighted_cooccurrence_analysis.R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F17DDC-135B-3497-17B7-E43776964D23}"/>
              </a:ext>
            </a:extLst>
          </p:cNvPr>
          <p:cNvSpPr/>
          <p:nvPr/>
        </p:nvSpPr>
        <p:spPr>
          <a:xfrm>
            <a:off x="1184833" y="2266674"/>
            <a:ext cx="2651233" cy="995222"/>
          </a:xfrm>
          <a:prstGeom prst="rect">
            <a:avLst/>
          </a:prstGeom>
          <a:solidFill>
            <a:schemeClr val="accent2">
              <a:alpha val="80000"/>
            </a:schemeClr>
          </a:solidFill>
          <a:ln w="317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one-stop approaches</a:t>
            </a:r>
          </a:p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02_random_forest.R</a:t>
            </a:r>
          </a:p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02_super_learner.R</a:t>
            </a:r>
          </a:p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02_group_lasso.R</a:t>
            </a:r>
          </a:p>
        </p:txBody>
      </p:sp>
    </p:spTree>
    <p:extLst>
      <p:ext uri="{BB962C8B-B14F-4D97-AF65-F5344CB8AC3E}">
        <p14:creationId xmlns:p14="http://schemas.microsoft.com/office/powerpoint/2010/main" val="258573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AF9F06F-FFC0-6D98-8C09-D2BC62B773BB}"/>
              </a:ext>
            </a:extLst>
          </p:cNvPr>
          <p:cNvSpPr/>
          <p:nvPr/>
        </p:nvSpPr>
        <p:spPr>
          <a:xfrm>
            <a:off x="167196" y="1070161"/>
            <a:ext cx="5852160" cy="4190955"/>
          </a:xfrm>
          <a:prstGeom prst="roundRect">
            <a:avLst>
              <a:gd name="adj" fmla="val 285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7F9569C-1EA8-D3F8-0195-6DB91F69BF3E}"/>
              </a:ext>
            </a:extLst>
          </p:cNvPr>
          <p:cNvSpPr/>
          <p:nvPr/>
        </p:nvSpPr>
        <p:spPr>
          <a:xfrm>
            <a:off x="6168888" y="1070162"/>
            <a:ext cx="5852160" cy="4973831"/>
          </a:xfrm>
          <a:prstGeom prst="roundRect">
            <a:avLst>
              <a:gd name="adj" fmla="val 285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E5728-4D22-423C-4CDE-03366B954263}"/>
              </a:ext>
            </a:extLst>
          </p:cNvPr>
          <p:cNvSpPr txBox="1"/>
          <p:nvPr/>
        </p:nvSpPr>
        <p:spPr>
          <a:xfrm>
            <a:off x="1836361" y="1070162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77"/>
              </a:rPr>
              <a:t>One-step approaches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BB748-92A4-D4AE-5BDF-5C1B42362139}"/>
              </a:ext>
            </a:extLst>
          </p:cNvPr>
          <p:cNvSpPr txBox="1"/>
          <p:nvPr/>
        </p:nvSpPr>
        <p:spPr>
          <a:xfrm>
            <a:off x="7875724" y="1070162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77"/>
              </a:rPr>
              <a:t>Two-step approaches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A389CE2-560B-C9CC-BE7E-90A70BBE4350}"/>
              </a:ext>
            </a:extLst>
          </p:cNvPr>
          <p:cNvSpPr/>
          <p:nvPr/>
        </p:nvSpPr>
        <p:spPr>
          <a:xfrm>
            <a:off x="4173992" y="28705"/>
            <a:ext cx="1845364" cy="576470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MGI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4FE7873-1976-92F8-094A-C4E233E90907}"/>
              </a:ext>
            </a:extLst>
          </p:cNvPr>
          <p:cNvSpPr/>
          <p:nvPr/>
        </p:nvSpPr>
        <p:spPr>
          <a:xfrm>
            <a:off x="2178876" y="2932310"/>
            <a:ext cx="1828800" cy="209564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latin typeface="Lato" panose="020F0502020204030203" pitchFamily="34" charset="77"/>
              </a:rPr>
              <a:t>SuperLearner</a:t>
            </a:r>
            <a:endParaRPr lang="en-US" dirty="0">
              <a:latin typeface="Lato" panose="020F0502020204030203" pitchFamily="34" charset="77"/>
            </a:endParaRPr>
          </a:p>
          <a:p>
            <a:pPr algn="ctr"/>
            <a:endParaRPr lang="en-US" dirty="0">
              <a:latin typeface="Lato" panose="020F0502020204030203" pitchFamily="34" charset="77"/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77"/>
              </a:rPr>
              <a:t>Logistic regression, LASSO, random forest, </a:t>
            </a:r>
            <a:r>
              <a:rPr lang="en-US" sz="1200" dirty="0" err="1">
                <a:solidFill>
                  <a:schemeClr val="bg1"/>
                </a:solidFill>
                <a:latin typeface="Lato" panose="020F0502020204030203" pitchFamily="34" charset="77"/>
              </a:rPr>
              <a:t>XGBoost</a:t>
            </a:r>
            <a:r>
              <a:rPr lang="en-US" sz="1200" dirty="0">
                <a:solidFill>
                  <a:schemeClr val="bg1"/>
                </a:solidFill>
                <a:latin typeface="Lato" panose="020F0502020204030203" pitchFamily="34" charset="77"/>
              </a:rPr>
              <a:t>, support vector machine, default settings and 5-fold cross validation</a:t>
            </a:r>
          </a:p>
          <a:p>
            <a:pPr algn="ctr"/>
            <a:endParaRPr lang="en-US" dirty="0">
              <a:latin typeface="Lato" panose="020F0502020204030203" pitchFamily="34" charset="77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3B3DE9E-8D13-C3C5-8393-759B41646951}"/>
              </a:ext>
            </a:extLst>
          </p:cNvPr>
          <p:cNvSpPr/>
          <p:nvPr/>
        </p:nvSpPr>
        <p:spPr>
          <a:xfrm>
            <a:off x="258636" y="2932311"/>
            <a:ext cx="1828800" cy="2095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Random Forest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77"/>
              </a:rPr>
              <a:t>Tune </a:t>
            </a:r>
            <a:r>
              <a:rPr lang="en-US" sz="1200" dirty="0" err="1">
                <a:solidFill>
                  <a:schemeClr val="bg1"/>
                </a:solidFill>
                <a:latin typeface="Lato" panose="020F0502020204030203" pitchFamily="34" charset="77"/>
              </a:rPr>
              <a:t>mtry</a:t>
            </a:r>
            <a:r>
              <a:rPr lang="en-US" sz="1200" dirty="0">
                <a:solidFill>
                  <a:schemeClr val="bg1"/>
                </a:solidFill>
                <a:latin typeface="Lato" panose="020F0502020204030203" pitchFamily="34" charset="77"/>
              </a:rPr>
              <a:t> (6 values), node size (5 values), and sampling fraction (4 values) using 1000 trees</a:t>
            </a:r>
          </a:p>
          <a:p>
            <a:pPr algn="ctr"/>
            <a:endParaRPr lang="en-US" dirty="0">
              <a:latin typeface="Lato" panose="020F0502020204030203" pitchFamily="34" charset="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DE1EABAD-1423-AFB2-91F6-0FFD33B70B27}"/>
                  </a:ext>
                </a:extLst>
              </p:cNvPr>
              <p:cNvSpPr/>
              <p:nvPr/>
            </p:nvSpPr>
            <p:spPr>
              <a:xfrm>
                <a:off x="4099116" y="2932311"/>
                <a:ext cx="1828800" cy="209564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latin typeface="Lato" panose="020F0502020204030203" pitchFamily="34" charset="77"/>
                  </a:rPr>
                  <a:t>Group LASSO</a:t>
                </a:r>
              </a:p>
              <a:p>
                <a:pPr algn="ctr"/>
                <a:endParaRPr lang="en-US" dirty="0">
                  <a:latin typeface="Lato" panose="020F0502020204030203" pitchFamily="34" charset="77"/>
                </a:endParaRPr>
              </a:p>
              <a:p>
                <a:pPr marL="117475" indent="-117475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Lato" panose="020F0502020204030203" pitchFamily="34" charset="77"/>
                  </a:rPr>
                  <a:t>Tune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200" dirty="0">
                    <a:latin typeface="Lato" panose="020F0502020204030203" pitchFamily="34" charset="77"/>
                  </a:rPr>
                  <a:t> via 5-fold cross-validation, select min-1sd</a:t>
                </a:r>
              </a:p>
            </p:txBody>
          </p:sp>
        </mc:Choice>
        <mc:Fallback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DE1EABAD-1423-AFB2-91F6-0FFD33B70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116" y="2932311"/>
                <a:ext cx="1828800" cy="209564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CEFF97F-EBBA-38A2-A7BB-E74C15C4D170}"/>
              </a:ext>
            </a:extLst>
          </p:cNvPr>
          <p:cNvSpPr/>
          <p:nvPr/>
        </p:nvSpPr>
        <p:spPr>
          <a:xfrm>
            <a:off x="6633084" y="1569978"/>
            <a:ext cx="2438488" cy="98066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Unweighted co-occurrence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FF8CD56-BF57-216D-0A9B-F703D1180765}"/>
              </a:ext>
            </a:extLst>
          </p:cNvPr>
          <p:cNvSpPr/>
          <p:nvPr/>
        </p:nvSpPr>
        <p:spPr>
          <a:xfrm>
            <a:off x="9118364" y="1569977"/>
            <a:ext cx="2438488" cy="98066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Weighted co-occurrence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77"/>
              </a:rPr>
              <a:t>IPW and poststratification</a:t>
            </a:r>
          </a:p>
          <a:p>
            <a:pPr algn="ctr"/>
            <a:endParaRPr lang="en-US" dirty="0">
              <a:latin typeface="Lato" panose="020F0502020204030203" pitchFamily="34" charset="77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7C330CC-D0D2-B241-0AAB-5B1CD1C14DDC}"/>
              </a:ext>
            </a:extLst>
          </p:cNvPr>
          <p:cNvSpPr/>
          <p:nvPr/>
        </p:nvSpPr>
        <p:spPr>
          <a:xfrm>
            <a:off x="6633083" y="4226321"/>
            <a:ext cx="2438487" cy="17047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Naïve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latin typeface="Lato" panose="020F0502020204030203" pitchFamily="34" charset="77"/>
              </a:rPr>
              <a:t> Summation of log-odds estimates from unweighted/ weighted co-occurrence analyses of selected and filtered </a:t>
            </a:r>
            <a:r>
              <a:rPr lang="en-US" sz="1200" dirty="0" err="1">
                <a:latin typeface="Lato" panose="020F0502020204030203" pitchFamily="34" charset="77"/>
              </a:rPr>
              <a:t>phecodes</a:t>
            </a:r>
            <a:endParaRPr lang="en-US" sz="1200" dirty="0">
              <a:latin typeface="Lato" panose="020F0502020204030203" pitchFamily="34" charset="77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4D881F6-9A21-1425-A4C2-896085E9FB85}"/>
              </a:ext>
            </a:extLst>
          </p:cNvPr>
          <p:cNvSpPr/>
          <p:nvPr/>
        </p:nvSpPr>
        <p:spPr>
          <a:xfrm>
            <a:off x="9142632" y="4226321"/>
            <a:ext cx="2414220" cy="17047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Multivariable 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858AFBA-8B4C-E871-B9E7-737E31EB0600}"/>
              </a:ext>
            </a:extLst>
          </p:cNvPr>
          <p:cNvSpPr/>
          <p:nvPr/>
        </p:nvSpPr>
        <p:spPr>
          <a:xfrm>
            <a:off x="7065231" y="2682233"/>
            <a:ext cx="4248617" cy="60463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ato" panose="020F0502020204030203" pitchFamily="34" charset="77"/>
              </a:rPr>
              <a:t>Select traits based on </a:t>
            </a:r>
            <a:r>
              <a:rPr lang="en-US" sz="1400" dirty="0" err="1">
                <a:latin typeface="Lato" panose="020F0502020204030203" pitchFamily="34" charset="77"/>
              </a:rPr>
              <a:t>phenomewide</a:t>
            </a:r>
            <a:r>
              <a:rPr lang="en-US" sz="1400" dirty="0">
                <a:latin typeface="Lato" panose="020F0502020204030203" pitchFamily="34" charset="77"/>
              </a:rPr>
              <a:t>-significance threshold of top </a:t>
            </a:r>
            <a:r>
              <a:rPr lang="en-US" sz="1400" i="1" dirty="0">
                <a:latin typeface="Lato" panose="020F0502020204030203" pitchFamily="34" charset="77"/>
              </a:rPr>
              <a:t>n</a:t>
            </a:r>
            <a:r>
              <a:rPr lang="en-US" sz="1400" dirty="0">
                <a:latin typeface="Lato" panose="020F0502020204030203" pitchFamily="34" charset="77"/>
              </a:rPr>
              <a:t> hits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8335743-FF39-1919-D002-D0E52E5713DE}"/>
              </a:ext>
            </a:extLst>
          </p:cNvPr>
          <p:cNvSpPr/>
          <p:nvPr/>
        </p:nvSpPr>
        <p:spPr>
          <a:xfrm>
            <a:off x="7065230" y="3417119"/>
            <a:ext cx="4248617" cy="60463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ato" panose="020F0502020204030203" pitchFamily="34" charset="77"/>
              </a:rPr>
              <a:t>Filter highly correlated </a:t>
            </a:r>
            <a:r>
              <a:rPr lang="en-US" sz="1400" dirty="0" err="1">
                <a:latin typeface="Lato" panose="020F0502020204030203" pitchFamily="34" charset="77"/>
              </a:rPr>
              <a:t>phecodes</a:t>
            </a:r>
            <a:r>
              <a:rPr lang="en-US" sz="1400" dirty="0">
                <a:latin typeface="Lato" panose="020F0502020204030203" pitchFamily="34" charset="77"/>
              </a:rPr>
              <a:t> (</a:t>
            </a:r>
            <a:r>
              <a:rPr lang="en-US" sz="1400" i="1" dirty="0">
                <a:latin typeface="Lato" panose="020F0502020204030203" pitchFamily="34" charset="77"/>
              </a:rPr>
              <a:t>R</a:t>
            </a:r>
            <a:r>
              <a:rPr lang="en-US" sz="1400" i="1" baseline="30000" dirty="0">
                <a:latin typeface="Lato" panose="020F0502020204030203" pitchFamily="34" charset="77"/>
              </a:rPr>
              <a:t>2</a:t>
            </a:r>
            <a:r>
              <a:rPr lang="en-US" sz="1400" dirty="0">
                <a:latin typeface="Lato" panose="020F0502020204030203" pitchFamily="34" charset="77"/>
              </a:rPr>
              <a:t>&gt;0.25) keeping </a:t>
            </a:r>
            <a:r>
              <a:rPr lang="en-US" sz="1400" dirty="0" err="1">
                <a:latin typeface="Lato" panose="020F0502020204030203" pitchFamily="34" charset="77"/>
              </a:rPr>
              <a:t>phecode</a:t>
            </a:r>
            <a:r>
              <a:rPr lang="en-US" sz="1400" dirty="0">
                <a:latin typeface="Lato" panose="020F0502020204030203" pitchFamily="34" charset="77"/>
              </a:rPr>
              <a:t> with smaller co-occurrence p-value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3D3B33-3B38-1BA1-3582-EE60F48FE11E}"/>
              </a:ext>
            </a:extLst>
          </p:cNvPr>
          <p:cNvCxnSpPr>
            <a:stCxn id="16" idx="2"/>
            <a:endCxn id="23" idx="0"/>
          </p:cNvCxnSpPr>
          <p:nvPr/>
        </p:nvCxnSpPr>
        <p:spPr>
          <a:xfrm>
            <a:off x="7852328" y="2550641"/>
            <a:ext cx="1337212" cy="13159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E957A8A-99DB-B7F4-C0C9-5BBEE7B15F4A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9201674" y="4012250"/>
            <a:ext cx="1148068" cy="21407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4CEFC4-F2EE-8A11-F1A8-9762B0CF0F7D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7852327" y="4012250"/>
            <a:ext cx="1349347" cy="21407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002642D-EA34-9659-8E78-8A0BBA9C4D67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 flipH="1">
            <a:off x="9189540" y="2550640"/>
            <a:ext cx="1148068" cy="13159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5F3FB56-742E-82C3-031B-4DCC030C7EBC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 flipH="1">
            <a:off x="7852327" y="4021749"/>
            <a:ext cx="1337212" cy="20457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CAA54DE-F015-8C10-CC13-D646C3057974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9189539" y="3286863"/>
            <a:ext cx="1" cy="13025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C729132-A928-63D2-B9FC-14B6AD4EB3C2}"/>
              </a:ext>
            </a:extLst>
          </p:cNvPr>
          <p:cNvSpPr/>
          <p:nvPr/>
        </p:nvSpPr>
        <p:spPr>
          <a:xfrm>
            <a:off x="9230475" y="4683304"/>
            <a:ext cx="1119267" cy="120849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Unweighted logistic regression of selected and filtered </a:t>
            </a:r>
            <a:r>
              <a:rPr lang="en-US" sz="1200" dirty="0" err="1"/>
              <a:t>phecodes</a:t>
            </a:r>
            <a:endParaRPr lang="en-US" sz="1200" dirty="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15401F7-6FE3-F58B-C764-88BB5EE59F8E}"/>
              </a:ext>
            </a:extLst>
          </p:cNvPr>
          <p:cNvSpPr/>
          <p:nvPr/>
        </p:nvSpPr>
        <p:spPr>
          <a:xfrm>
            <a:off x="10393663" y="4683304"/>
            <a:ext cx="1119267" cy="120849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Weighted logistic regression of selected and filtered </a:t>
            </a:r>
            <a:r>
              <a:rPr lang="en-US" sz="1200" dirty="0" err="1"/>
              <a:t>phecodes</a:t>
            </a:r>
            <a:endParaRPr lang="en-US" sz="1200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F59DDA6F-6596-F471-5B03-9F8F83B24D4F}"/>
              </a:ext>
            </a:extLst>
          </p:cNvPr>
          <p:cNvSpPr/>
          <p:nvPr/>
        </p:nvSpPr>
        <p:spPr>
          <a:xfrm>
            <a:off x="1252003" y="1474556"/>
            <a:ext cx="3682546" cy="10027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ato" panose="020F0502020204030203" pitchFamily="34" charset="77"/>
              </a:rPr>
              <a:t>Consider </a:t>
            </a:r>
            <a:r>
              <a:rPr lang="en-US" sz="1400" dirty="0" err="1">
                <a:latin typeface="Lato" panose="020F0502020204030203" pitchFamily="34" charset="77"/>
              </a:rPr>
              <a:t>phecodes</a:t>
            </a:r>
            <a:r>
              <a:rPr lang="en-US" sz="1400" dirty="0">
                <a:latin typeface="Lato" panose="020F0502020204030203" pitchFamily="34" charset="77"/>
              </a:rPr>
              <a:t> that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>
                <a:latin typeface="Lato" panose="020F0502020204030203" pitchFamily="34" charset="77"/>
              </a:rPr>
              <a:t>Are present in both MGI and UKB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>
                <a:latin typeface="Lato" panose="020F0502020204030203" pitchFamily="34" charset="77"/>
              </a:rPr>
              <a:t>Are not in the outcome exclusion range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>
                <a:latin typeface="Lato" panose="020F0502020204030203" pitchFamily="34" charset="77"/>
              </a:rPr>
              <a:t>Are “leaf” </a:t>
            </a:r>
            <a:r>
              <a:rPr lang="en-US" sz="1400" dirty="0" err="1">
                <a:latin typeface="Lato" panose="020F0502020204030203" pitchFamily="34" charset="77"/>
              </a:rPr>
              <a:t>phecodes</a:t>
            </a:r>
            <a:endParaRPr lang="en-US" sz="1400" dirty="0">
              <a:latin typeface="Lato" panose="020F0502020204030203" pitchFamily="34" charset="7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3DB3005-0FCB-57E1-6908-CBA5A2E09D8D}"/>
              </a:ext>
            </a:extLst>
          </p:cNvPr>
          <p:cNvSpPr txBox="1"/>
          <p:nvPr/>
        </p:nvSpPr>
        <p:spPr>
          <a:xfrm>
            <a:off x="965287" y="4843286"/>
            <a:ext cx="4154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👨🏻‍🍳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92A443-5779-ECF5-2CAD-83D89453466D}"/>
              </a:ext>
            </a:extLst>
          </p:cNvPr>
          <p:cNvSpPr txBox="1"/>
          <p:nvPr/>
        </p:nvSpPr>
        <p:spPr>
          <a:xfrm>
            <a:off x="2885527" y="4843285"/>
            <a:ext cx="4154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👨🏻‍🍳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B098AE-641F-4E31-A5F2-9C2AB0591B1A}"/>
              </a:ext>
            </a:extLst>
          </p:cNvPr>
          <p:cNvSpPr txBox="1"/>
          <p:nvPr/>
        </p:nvSpPr>
        <p:spPr>
          <a:xfrm>
            <a:off x="4839672" y="4843285"/>
            <a:ext cx="4154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👨🏻‍🍳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B9252F-F637-1040-5EDC-8900C1E0104F}"/>
              </a:ext>
            </a:extLst>
          </p:cNvPr>
          <p:cNvSpPr txBox="1"/>
          <p:nvPr/>
        </p:nvSpPr>
        <p:spPr>
          <a:xfrm>
            <a:off x="7644577" y="5731144"/>
            <a:ext cx="4154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👨🏻‍🍳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7183F3-80C8-BE4C-D633-4D46F99D6655}"/>
              </a:ext>
            </a:extLst>
          </p:cNvPr>
          <p:cNvSpPr txBox="1"/>
          <p:nvPr/>
        </p:nvSpPr>
        <p:spPr>
          <a:xfrm>
            <a:off x="9582359" y="5824097"/>
            <a:ext cx="4154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👨🏻‍🍳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0E7E84-EF45-89AC-E69B-0D2879617F30}"/>
              </a:ext>
            </a:extLst>
          </p:cNvPr>
          <p:cNvSpPr txBox="1"/>
          <p:nvPr/>
        </p:nvSpPr>
        <p:spPr>
          <a:xfrm>
            <a:off x="10745547" y="5824097"/>
            <a:ext cx="4154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👨🏻‍🍳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43237257-4181-893E-5217-E6C68E7EB8D5}"/>
                  </a:ext>
                </a:extLst>
              </p:cNvPr>
              <p:cNvSpPr/>
              <p:nvPr/>
            </p:nvSpPr>
            <p:spPr>
              <a:xfrm>
                <a:off x="1155346" y="6074094"/>
                <a:ext cx="835433" cy="475873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43237257-4181-893E-5217-E6C68E7EB8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346" y="6074094"/>
                <a:ext cx="835433" cy="47587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363801A1-AB0A-D63A-58DC-95E995EA2544}"/>
                  </a:ext>
                </a:extLst>
              </p:cNvPr>
              <p:cNvSpPr/>
              <p:nvPr/>
            </p:nvSpPr>
            <p:spPr>
              <a:xfrm>
                <a:off x="3075586" y="6074092"/>
                <a:ext cx="835433" cy="475873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363801A1-AB0A-D63A-58DC-95E995EA25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586" y="6074092"/>
                <a:ext cx="835433" cy="47587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1E4C6B79-25A8-8564-90A5-F10ACB7CCD14}"/>
                  </a:ext>
                </a:extLst>
              </p:cNvPr>
              <p:cNvSpPr/>
              <p:nvPr/>
            </p:nvSpPr>
            <p:spPr>
              <a:xfrm>
                <a:off x="5074793" y="6074096"/>
                <a:ext cx="835433" cy="475873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1E4C6B79-25A8-8564-90A5-F10ACB7CC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793" y="6074096"/>
                <a:ext cx="835433" cy="475873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2FA6A0A3-B9FE-F367-D9B2-19B47870FE31}"/>
              </a:ext>
            </a:extLst>
          </p:cNvPr>
          <p:cNvSpPr/>
          <p:nvPr/>
        </p:nvSpPr>
        <p:spPr>
          <a:xfrm>
            <a:off x="4167809" y="609603"/>
            <a:ext cx="1293763" cy="2758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ato" panose="020F0502020204030203" pitchFamily="34" charset="77"/>
              </a:rPr>
              <a:t>Train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FEA20CD-58E4-E40C-B696-C4B07E75FFB1}"/>
              </a:ext>
            </a:extLst>
          </p:cNvPr>
          <p:cNvSpPr/>
          <p:nvPr/>
        </p:nvSpPr>
        <p:spPr>
          <a:xfrm>
            <a:off x="5461572" y="610948"/>
            <a:ext cx="557784" cy="2745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ato" panose="020F0502020204030203" pitchFamily="34" charset="77"/>
              </a:rPr>
              <a:t>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4678D448-0CA1-F52C-FA94-EA7A9372E500}"/>
                  </a:ext>
                </a:extLst>
              </p:cNvPr>
              <p:cNvSpPr/>
              <p:nvPr/>
            </p:nvSpPr>
            <p:spPr>
              <a:xfrm>
                <a:off x="2240153" y="6074093"/>
                <a:ext cx="835433" cy="47587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4678D448-0CA1-F52C-FA94-EA7A9372E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153" y="6074093"/>
                <a:ext cx="835433" cy="475873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8C84BB23-CD36-AC65-D44F-4B71E068AB5A}"/>
                  </a:ext>
                </a:extLst>
              </p:cNvPr>
              <p:cNvSpPr/>
              <p:nvPr/>
            </p:nvSpPr>
            <p:spPr>
              <a:xfrm>
                <a:off x="4254444" y="6074095"/>
                <a:ext cx="835433" cy="47587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8C84BB23-CD36-AC65-D44F-4B71E068A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44" y="6074095"/>
                <a:ext cx="835433" cy="475873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7D32901B-7C4E-D310-7164-62110B290059}"/>
                  </a:ext>
                </a:extLst>
              </p:cNvPr>
              <p:cNvSpPr/>
              <p:nvPr/>
            </p:nvSpPr>
            <p:spPr>
              <a:xfrm>
                <a:off x="319913" y="6074094"/>
                <a:ext cx="835433" cy="47587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7D32901B-7C4E-D310-7164-62110B2900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13" y="6074094"/>
                <a:ext cx="835433" cy="475873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B4B28D8F-57F3-BFB3-0BA6-6F04EDA35E8A}"/>
                  </a:ext>
                </a:extLst>
              </p:cNvPr>
              <p:cNvSpPr/>
              <p:nvPr/>
            </p:nvSpPr>
            <p:spPr>
              <a:xfrm>
                <a:off x="7836281" y="6067935"/>
                <a:ext cx="835433" cy="475873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PheRS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B4B28D8F-57F3-BFB3-0BA6-6F04EDA35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281" y="6067935"/>
                <a:ext cx="835433" cy="475873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93A6F03A-F9D2-FA7C-7D49-5F5F5898ACA8}"/>
                  </a:ext>
                </a:extLst>
              </p:cNvPr>
              <p:cNvSpPr/>
              <p:nvPr/>
            </p:nvSpPr>
            <p:spPr>
              <a:xfrm>
                <a:off x="10393663" y="6067936"/>
                <a:ext cx="835433" cy="475873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PheRS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93A6F03A-F9D2-FA7C-7D49-5F5F5898A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3663" y="6067936"/>
                <a:ext cx="835433" cy="475873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F0FEC60-D68B-47FF-CF23-E95553EF5697}"/>
              </a:ext>
            </a:extLst>
          </p:cNvPr>
          <p:cNvCxnSpPr>
            <a:stCxn id="65" idx="2"/>
            <a:endCxn id="4" idx="0"/>
          </p:cNvCxnSpPr>
          <p:nvPr/>
        </p:nvCxnSpPr>
        <p:spPr>
          <a:xfrm flipH="1">
            <a:off x="3005912" y="885494"/>
            <a:ext cx="1808779" cy="18466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77D6552-B938-7B0F-9D58-3884E47F0202}"/>
              </a:ext>
            </a:extLst>
          </p:cNvPr>
          <p:cNvCxnSpPr>
            <a:stCxn id="6" idx="3"/>
            <a:endCxn id="5" idx="0"/>
          </p:cNvCxnSpPr>
          <p:nvPr/>
        </p:nvCxnSpPr>
        <p:spPr>
          <a:xfrm>
            <a:off x="6019356" y="316940"/>
            <a:ext cx="3075612" cy="75322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D22C559-1B42-01B1-3B5F-0E914C6933E7}"/>
              </a:ext>
            </a:extLst>
          </p:cNvPr>
          <p:cNvSpPr/>
          <p:nvPr/>
        </p:nvSpPr>
        <p:spPr>
          <a:xfrm>
            <a:off x="6168888" y="26507"/>
            <a:ext cx="1845364" cy="57647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UKB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74FED3AE-CABF-E554-E60A-3FA620A3B35E}"/>
                  </a:ext>
                </a:extLst>
              </p:cNvPr>
              <p:cNvSpPr/>
              <p:nvPr/>
            </p:nvSpPr>
            <p:spPr>
              <a:xfrm>
                <a:off x="7008354" y="6067935"/>
                <a:ext cx="835433" cy="475873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PheRS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74FED3AE-CABF-E554-E60A-3FA620A3B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354" y="6067935"/>
                <a:ext cx="835433" cy="475873"/>
              </a:xfrm>
              <a:prstGeom prst="roundRect">
                <a:avLst/>
              </a:prstGeom>
              <a:blipFill>
                <a:blip r:embed="rId11"/>
                <a:stretch>
                  <a:fillRect l="-15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7EBBF6B8-C0D8-CAEA-EC2E-A4B1C8E5C767}"/>
                  </a:ext>
                </a:extLst>
              </p:cNvPr>
              <p:cNvSpPr/>
              <p:nvPr/>
            </p:nvSpPr>
            <p:spPr>
              <a:xfrm>
                <a:off x="9558230" y="6067935"/>
                <a:ext cx="835433" cy="475873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PheRS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7EBBF6B8-C0D8-CAEA-EC2E-A4B1C8E5C7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8230" y="6067935"/>
                <a:ext cx="835433" cy="475873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8DA0D586-1636-D5D8-6753-C2DEBCDD0C7D}"/>
              </a:ext>
            </a:extLst>
          </p:cNvPr>
          <p:cNvSpPr txBox="1"/>
          <p:nvPr/>
        </p:nvSpPr>
        <p:spPr>
          <a:xfrm>
            <a:off x="2223" y="2842472"/>
            <a:ext cx="64633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/>
              <a:t>✔️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1A0798-6D15-A2DF-7819-F477C2D0F855}"/>
              </a:ext>
            </a:extLst>
          </p:cNvPr>
          <p:cNvSpPr txBox="1"/>
          <p:nvPr/>
        </p:nvSpPr>
        <p:spPr>
          <a:xfrm>
            <a:off x="3838466" y="2842471"/>
            <a:ext cx="64633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/>
              <a:t>✔️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76960AE-F46E-A463-4C10-C73AD8DB6D48}"/>
              </a:ext>
            </a:extLst>
          </p:cNvPr>
          <p:cNvSpPr txBox="1"/>
          <p:nvPr/>
        </p:nvSpPr>
        <p:spPr>
          <a:xfrm>
            <a:off x="1920344" y="2842471"/>
            <a:ext cx="64633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/>
              <a:t>✔️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80D75AB-4616-4BF1-2D23-91968F9197D0}"/>
              </a:ext>
            </a:extLst>
          </p:cNvPr>
          <p:cNvSpPr txBox="1"/>
          <p:nvPr/>
        </p:nvSpPr>
        <p:spPr>
          <a:xfrm>
            <a:off x="6381093" y="4113356"/>
            <a:ext cx="64633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/>
              <a:t>✔️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421725-BEE7-A907-63F3-BF8457BB5FF5}"/>
              </a:ext>
            </a:extLst>
          </p:cNvPr>
          <p:cNvSpPr txBox="1"/>
          <p:nvPr/>
        </p:nvSpPr>
        <p:spPr>
          <a:xfrm>
            <a:off x="4920838" y="6587933"/>
            <a:ext cx="235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ato" panose="020F0502020204030203" pitchFamily="34" charset="77"/>
              </a:rPr>
              <a:t>Mean-standardize within cohort</a:t>
            </a:r>
          </a:p>
        </p:txBody>
      </p:sp>
    </p:spTree>
    <p:extLst>
      <p:ext uri="{BB962C8B-B14F-4D97-AF65-F5344CB8AC3E}">
        <p14:creationId xmlns:p14="http://schemas.microsoft.com/office/powerpoint/2010/main" val="1321775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1B2"/>
      </a:accent1>
      <a:accent2>
        <a:srgbClr val="E69F00"/>
      </a:accent2>
      <a:accent3>
        <a:srgbClr val="CC79A7"/>
      </a:accent3>
      <a:accent4>
        <a:srgbClr val="D55E00"/>
      </a:accent4>
      <a:accent5>
        <a:srgbClr val="56B3E9"/>
      </a:accent5>
      <a:accent6>
        <a:srgbClr val="009E7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54CE274-3481-B949-AB51-93322F8FDBAB}" vid="{86F4EB77-C041-5049-AC22-AAD56C2ADF2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296</Words>
  <Application>Microsoft Macintosh PowerPoint</Application>
  <PresentationFormat>Widescreen</PresentationFormat>
  <Paragraphs>73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Cambria Math</vt:lpstr>
      <vt:lpstr>Fira Code</vt:lpstr>
      <vt:lpstr>Lato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Salvatore, Maxwell</dc:creator>
  <cp:lastModifiedBy>Salvatore, Maxwell</cp:lastModifiedBy>
  <cp:revision>9</cp:revision>
  <dcterms:created xsi:type="dcterms:W3CDTF">2023-02-20T22:14:20Z</dcterms:created>
  <dcterms:modified xsi:type="dcterms:W3CDTF">2023-03-10T21:13:51Z</dcterms:modified>
</cp:coreProperties>
</file>