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0" r:id="rId2"/>
    <p:sldId id="256" r:id="rId3"/>
    <p:sldId id="259" r:id="rId4"/>
    <p:sldId id="257" r:id="rId5"/>
    <p:sldId id="262" r:id="rId6"/>
    <p:sldId id="261" r:id="rId7"/>
    <p:sldId id="258" r:id="rId8"/>
    <p:sldId id="263" r:id="rId9"/>
    <p:sldId id="264" r:id="rId10"/>
    <p:sldId id="265" r:id="rId11"/>
    <p:sldId id="269" r:id="rId12"/>
    <p:sldId id="266" r:id="rId13"/>
    <p:sldId id="270" r:id="rId14"/>
    <p:sldId id="267" r:id="rId15"/>
    <p:sldId id="268" r:id="rId1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9661F-1A6D-D24D-B27D-427C6D71784B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5B6C-4C3A-7F4B-972B-74B0105C2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0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D5B6C-4C3A-7F4B-972B-74B0105C2C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FE86-AAB4-2F40-A70A-3C9CE757C6F4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5591-49EB-6C41-B5CB-1565DA54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4740-D346-6543-A955-7DFF9925C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 RESULTS</a:t>
            </a:r>
          </a:p>
        </p:txBody>
      </p:sp>
    </p:spTree>
    <p:extLst>
      <p:ext uri="{BB962C8B-B14F-4D97-AF65-F5344CB8AC3E}">
        <p14:creationId xmlns:p14="http://schemas.microsoft.com/office/powerpoint/2010/main" val="214440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9EA35-1ADA-AD44-A011-49ED6759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BEB005-B2EA-0B45-A495-1675F9EE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04216"/>
              </p:ext>
            </p:extLst>
          </p:nvPr>
        </p:nvGraphicFramePr>
        <p:xfrm>
          <a:off x="2084080" y="528625"/>
          <a:ext cx="8023840" cy="8086750"/>
        </p:xfrm>
        <a:graphic>
          <a:graphicData uri="http://schemas.openxmlformats.org/drawingml/2006/table">
            <a:tbl>
              <a:tblPr/>
              <a:tblGrid>
                <a:gridCol w="941068">
                  <a:extLst>
                    <a:ext uri="{9D8B030D-6E8A-4147-A177-3AD203B41FA5}">
                      <a16:colId xmlns:a16="http://schemas.microsoft.com/office/drawing/2014/main" val="622970850"/>
                    </a:ext>
                  </a:extLst>
                </a:gridCol>
                <a:gridCol w="1337308">
                  <a:extLst>
                    <a:ext uri="{9D8B030D-6E8A-4147-A177-3AD203B41FA5}">
                      <a16:colId xmlns:a16="http://schemas.microsoft.com/office/drawing/2014/main" val="2169066429"/>
                    </a:ext>
                  </a:extLst>
                </a:gridCol>
                <a:gridCol w="1436366">
                  <a:extLst>
                    <a:ext uri="{9D8B030D-6E8A-4147-A177-3AD203B41FA5}">
                      <a16:colId xmlns:a16="http://schemas.microsoft.com/office/drawing/2014/main" val="906117937"/>
                    </a:ext>
                  </a:extLst>
                </a:gridCol>
                <a:gridCol w="1436366">
                  <a:extLst>
                    <a:ext uri="{9D8B030D-6E8A-4147-A177-3AD203B41FA5}">
                      <a16:colId xmlns:a16="http://schemas.microsoft.com/office/drawing/2014/main" val="3162501803"/>
                    </a:ext>
                  </a:extLst>
                </a:gridCol>
                <a:gridCol w="1436366">
                  <a:extLst>
                    <a:ext uri="{9D8B030D-6E8A-4147-A177-3AD203B41FA5}">
                      <a16:colId xmlns:a16="http://schemas.microsoft.com/office/drawing/2014/main" val="3810660521"/>
                    </a:ext>
                  </a:extLst>
                </a:gridCol>
                <a:gridCol w="1436366">
                  <a:extLst>
                    <a:ext uri="{9D8B030D-6E8A-4147-A177-3AD203B41FA5}">
                      <a16:colId xmlns:a16="http://schemas.microsoft.com/office/drawing/2014/main" val="217552725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4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case counts and cases averted under different lockdown interventions under waning immunity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187" marR="144187" marT="72094" marB="720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6947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LOCKDOWN SCHEDULE</a:t>
                      </a:r>
                    </a:p>
                  </a:txBody>
                  <a:tcPr marL="144187" marR="144187" marT="72094" marB="7209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03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187" marR="144187" marT="72094" marB="7209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8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557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11.15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(0.26)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(0.03)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67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(0.97)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(0.71)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5.84%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14.29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(2.8)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(1.91)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(0.15)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4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19.16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(7.97)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(7.65)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39.93%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(6.56)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34.24%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(3.52)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217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24.68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(13.49)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54.66%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11.52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(13.16)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53.32%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(11.89)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48.18%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(7.52)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3178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LOCKDOWN SCHEDULE</a:t>
                      </a:r>
                    </a:p>
                  </a:txBody>
                  <a:tcPr marL="144187" marR="144187" marT="72094" marB="7209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51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187" marR="144187" marT="72094" marB="7209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79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11235" marR="11235" marT="112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32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66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11.15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(0.26)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(0.03)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77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(0.97)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7.98%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(0.71)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5.84%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0.41%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9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14.29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11.49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(2.8)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19.59%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12.38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(1.91)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(0.15)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1.05%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69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19.16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(7.97)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(7.65)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39.93%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12.6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(6.56)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34.24%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15.64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(3.52)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18.37%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7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24.68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11.19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(13.49)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54.66%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11.52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(13.16)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53.32%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12.79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(11.89)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48.18%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17.16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(7.52)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30.47%</a:t>
                      </a:r>
                    </a:p>
                  </a:txBody>
                  <a:tcPr marL="11235" marR="11235" marT="112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88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0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367B1-CB50-5345-95BB-85002D06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9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C727-35E7-E347-BF82-F56FDDC56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88180"/>
              </p:ext>
            </p:extLst>
          </p:nvPr>
        </p:nvGraphicFramePr>
        <p:xfrm>
          <a:off x="2084797" y="92080"/>
          <a:ext cx="8022406" cy="8959840"/>
        </p:xfrm>
        <a:graphic>
          <a:graphicData uri="http://schemas.openxmlformats.org/drawingml/2006/table">
            <a:tbl>
              <a:tblPr/>
              <a:tblGrid>
                <a:gridCol w="1146058">
                  <a:extLst>
                    <a:ext uri="{9D8B030D-6E8A-4147-A177-3AD203B41FA5}">
                      <a16:colId xmlns:a16="http://schemas.microsoft.com/office/drawing/2014/main" val="605959663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782954352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2496056963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3948234528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2193717855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2945956225"/>
                    </a:ext>
                  </a:extLst>
                </a:gridCol>
                <a:gridCol w="1146058">
                  <a:extLst>
                    <a:ext uri="{9D8B030D-6E8A-4147-A177-3AD203B41FA5}">
                      <a16:colId xmlns:a16="http://schemas.microsoft.com/office/drawing/2014/main" val="184870145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5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deaths counts and deaths averted under India lockdown intervention schedules under waning immunity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(in thousands)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793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CFR SCHEDULE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54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625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13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(1.37)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10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157.07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(4.84)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158.61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24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10.56%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158.84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(14.91)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9.49%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163.45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(54.09)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159.01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(52.24)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33.24%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164.95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(46.3)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29.46%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(27.25)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17.34%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41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(112.59)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71.65%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159.12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(110.61)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70.39%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166.8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(102.93)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(70.43)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44.82%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261.3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(8.43)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5.36%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384904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CFR SCHEDULE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7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27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55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6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156.89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(1.41)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0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(4.92)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3.13%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158.51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2.17%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17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157.06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(16.69)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10.63%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158.74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(15.01)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9.56%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163.36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(10.39)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6.62%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22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157.07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(54.18)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34.49%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158.94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(52.31)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33.3%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165.2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(46.05)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29.32%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186.47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(24.78)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157.03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71.77%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(110.63)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167.9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(101.83)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64.85%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208.84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(60.89)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38.78%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284.52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(-14.79)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-9.42%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40242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 CFR SCHEDULE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4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3236" marR="143236" marT="71618" marB="71618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01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48" marR="7348" marT="734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89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97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(1.38)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77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(4.79)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2.01%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95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(16.55)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10.53%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158.94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(14.81)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163.18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(10.57)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6.72%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8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(54.05)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34.38%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158.98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(52.27)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33.25%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163.53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(47.72)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30.36%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176.02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(35.23)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22.41%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3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(112.53)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71.58%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(110.73)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70.44%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163.83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(105.9)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67.37%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178.5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(91.23)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58.03%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219.41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(50.32)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32.01%</a:t>
                      </a:r>
                    </a:p>
                  </a:txBody>
                  <a:tcPr marL="7348" marR="7348" marT="73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4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09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77167-4597-A94D-A409-811C6452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741B30-A0D5-074C-BDBE-62DB331B2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79107"/>
              </p:ext>
            </p:extLst>
          </p:nvPr>
        </p:nvGraphicFramePr>
        <p:xfrm>
          <a:off x="2528744" y="88636"/>
          <a:ext cx="7134512" cy="8966728"/>
        </p:xfrm>
        <a:graphic>
          <a:graphicData uri="http://schemas.openxmlformats.org/drawingml/2006/table">
            <a:tbl>
              <a:tblPr/>
              <a:tblGrid>
                <a:gridCol w="1019216">
                  <a:extLst>
                    <a:ext uri="{9D8B030D-6E8A-4147-A177-3AD203B41FA5}">
                      <a16:colId xmlns:a16="http://schemas.microsoft.com/office/drawing/2014/main" val="1154279101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4075805448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3100065344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2045634016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1681763607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1089248130"/>
                    </a:ext>
                  </a:extLst>
                </a:gridCol>
                <a:gridCol w="1019216">
                  <a:extLst>
                    <a:ext uri="{9D8B030D-6E8A-4147-A177-3AD203B41FA5}">
                      <a16:colId xmlns:a16="http://schemas.microsoft.com/office/drawing/2014/main" val="98861373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6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death counts and deaths averted under Maharashtra lockdown intervention schedules with waning immunity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 thousands)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6348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4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949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69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6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(1.33)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8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(4.73)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158.65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(3.26)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3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157.46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(16.29)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159.09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(14.66)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163.71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(10.04)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83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(53.49)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159.57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(51.68)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166.2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(45.05)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28.56%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185.96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(25.29)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5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158.21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(111.52)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160.36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(109.37)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69.13%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170.49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(99.24)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62.73%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211.58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(58.15)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36.75%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271.4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(-1.67)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12398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93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3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07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92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(1.38)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33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157.07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(4.84)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158.54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(3.37)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243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157.33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(16.42)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158.96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(14.79)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163.61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(10.14)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964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(53.55)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159.55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32.78%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166.71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(44.54)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28.24%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189.07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(22.18)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2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(111.37)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70.33%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160.71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(109.02)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68.84%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172.99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(96.74)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226.62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(43.11)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299.45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(-29.72)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-18.77%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542003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69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0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22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01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156.96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(1.34)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11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(4.64)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158.81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32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(16.25)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159.17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(14.58)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163.37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(10.38)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8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157.56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(53.69)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34.08%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159.27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(51.98)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(47.34)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176.35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(34.9)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22.15%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2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157.63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(112.1)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71.12%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159.4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(110.33)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69.99%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164.61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(105.12)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66.69%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180.57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(89.16)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56.56%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221.16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(48.57)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30.81%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3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AF5B17-ACCE-7E43-8918-5AF1E174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0"/>
            <a:ext cx="11423374" cy="91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831C1F-3C5B-F046-9852-87619432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16071"/>
              </p:ext>
            </p:extLst>
          </p:nvPr>
        </p:nvGraphicFramePr>
        <p:xfrm>
          <a:off x="2311968" y="312338"/>
          <a:ext cx="7568064" cy="8519323"/>
        </p:xfrm>
        <a:graphic>
          <a:graphicData uri="http://schemas.openxmlformats.org/drawingml/2006/table">
            <a:tbl>
              <a:tblPr/>
              <a:tblGrid>
                <a:gridCol w="752842">
                  <a:extLst>
                    <a:ext uri="{9D8B030D-6E8A-4147-A177-3AD203B41FA5}">
                      <a16:colId xmlns:a16="http://schemas.microsoft.com/office/drawing/2014/main" val="1654640622"/>
                    </a:ext>
                  </a:extLst>
                </a:gridCol>
                <a:gridCol w="1069832">
                  <a:extLst>
                    <a:ext uri="{9D8B030D-6E8A-4147-A177-3AD203B41FA5}">
                      <a16:colId xmlns:a16="http://schemas.microsoft.com/office/drawing/2014/main" val="1323660128"/>
                    </a:ext>
                  </a:extLst>
                </a:gridCol>
                <a:gridCol w="1149078">
                  <a:extLst>
                    <a:ext uri="{9D8B030D-6E8A-4147-A177-3AD203B41FA5}">
                      <a16:colId xmlns:a16="http://schemas.microsoft.com/office/drawing/2014/main" val="1442899920"/>
                    </a:ext>
                  </a:extLst>
                </a:gridCol>
                <a:gridCol w="1149078">
                  <a:extLst>
                    <a:ext uri="{9D8B030D-6E8A-4147-A177-3AD203B41FA5}">
                      <a16:colId xmlns:a16="http://schemas.microsoft.com/office/drawing/2014/main" val="1132768804"/>
                    </a:ext>
                  </a:extLst>
                </a:gridCol>
                <a:gridCol w="1149078">
                  <a:extLst>
                    <a:ext uri="{9D8B030D-6E8A-4147-A177-3AD203B41FA5}">
                      <a16:colId xmlns:a16="http://schemas.microsoft.com/office/drawing/2014/main" val="948217964"/>
                    </a:ext>
                  </a:extLst>
                </a:gridCol>
                <a:gridCol w="1149078">
                  <a:extLst>
                    <a:ext uri="{9D8B030D-6E8A-4147-A177-3AD203B41FA5}">
                      <a16:colId xmlns:a16="http://schemas.microsoft.com/office/drawing/2014/main" val="320172500"/>
                    </a:ext>
                  </a:extLst>
                </a:gridCol>
                <a:gridCol w="1149078">
                  <a:extLst>
                    <a:ext uri="{9D8B030D-6E8A-4147-A177-3AD203B41FA5}">
                      <a16:colId xmlns:a16="http://schemas.microsoft.com/office/drawing/2014/main" val="678753753"/>
                    </a:ext>
                  </a:extLst>
                </a:gridCol>
              </a:tblGrid>
              <a:tr h="3867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case counts and cases averted under different lockdown interventions (in millions)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24" marR="86124" marT="43062" marB="4306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3299"/>
                  </a:ext>
                </a:extLst>
              </a:tr>
              <a:tr h="25758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LOCKDOWN SCHEDULE</a:t>
                      </a:r>
                    </a:p>
                  </a:txBody>
                  <a:tcPr marL="86124" marR="86124" marT="43062" marB="4306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08444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86124" marR="86124" marT="43062" marB="4306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62247"/>
                  </a:ext>
                </a:extLst>
              </a:tr>
              <a:tr h="142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325493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303142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(0.21)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1.84%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49284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11.25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(0.9)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(0.66)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5.43%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(0.04)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13516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14.29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(3.01)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21.06%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11.56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(2.73)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12.47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(1.82)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12.74%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(0.11)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817577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19.16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(7.87)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41.08%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(7.56)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39.46%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(6.45)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33.66%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15.98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(3.18)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19.14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94757"/>
                  </a:ext>
                </a:extLst>
              </a:tr>
              <a:tr h="43860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24.68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(13.38)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(13.06)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52.92%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(11.8)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47.81%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17.57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(7.11)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24.57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(0.11)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83235"/>
                  </a:ext>
                </a:extLst>
              </a:tr>
              <a:tr h="25758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LOCKDOWN SCHEDULE</a:t>
                      </a:r>
                    </a:p>
                  </a:txBody>
                  <a:tcPr marL="86124" marR="86124" marT="43062" marB="4306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91735"/>
                  </a:ext>
                </a:extLst>
              </a:tr>
              <a:tr h="25758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86124" marR="86124" marT="43062" marB="43062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9869"/>
                  </a:ext>
                </a:extLst>
              </a:tr>
              <a:tr h="13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650" marR="7650" marT="76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227854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40669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65275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12.15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11.29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(0.86)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7.08%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11.52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(0.63)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5.19%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(0.04)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0.33%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58106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14.29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11.35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(2.94)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20.57%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11.62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(2.67)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18.68%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12.53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(1.76)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12.32%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(0.11)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237000"/>
                  </a:ext>
                </a:extLst>
              </a:tr>
              <a:tr h="428406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19.16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(7.76)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40.5%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(7.46)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38.94%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12.93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(6.23)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32.52%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16.3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(2.86)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14.93%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19.14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(0.02)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0316"/>
                  </a:ext>
                </a:extLst>
              </a:tr>
              <a:tr h="438605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24.68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11.44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(13.24)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53.65%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11.78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(12.9)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52.27%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13.31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(11.37)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46.07%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19.05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(5.63)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22.81%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25.63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(-0.95)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-3.85%</a:t>
                      </a:r>
                    </a:p>
                  </a:txBody>
                  <a:tcPr marL="7650" marR="7650" marT="76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1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7307F-8897-7549-9BC4-A81A699C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84" y="0"/>
            <a:ext cx="7615032" cy="9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48EDB1-D7F4-1246-959B-A89E42D06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88303"/>
              </p:ext>
            </p:extLst>
          </p:nvPr>
        </p:nvGraphicFramePr>
        <p:xfrm>
          <a:off x="3191353" y="88636"/>
          <a:ext cx="5809293" cy="8966728"/>
        </p:xfrm>
        <a:graphic>
          <a:graphicData uri="http://schemas.openxmlformats.org/drawingml/2006/table">
            <a:tbl>
              <a:tblPr/>
              <a:tblGrid>
                <a:gridCol w="829899">
                  <a:extLst>
                    <a:ext uri="{9D8B030D-6E8A-4147-A177-3AD203B41FA5}">
                      <a16:colId xmlns:a16="http://schemas.microsoft.com/office/drawing/2014/main" val="808352391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2735728913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1145383985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938456093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330087346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3229181165"/>
                    </a:ext>
                  </a:extLst>
                </a:gridCol>
                <a:gridCol w="829899">
                  <a:extLst>
                    <a:ext uri="{9D8B030D-6E8A-4147-A177-3AD203B41FA5}">
                      <a16:colId xmlns:a16="http://schemas.microsoft.com/office/drawing/2014/main" val="233439480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case counts and cases averted under India lockdown intervention schedules (in thousands)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6278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7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4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638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(1.11)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2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157.44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(4.47)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158.83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(3.08)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164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(16.15)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159.21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(14.54)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163.92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(9.83)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160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(53.55)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159.46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(51.79)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32.84%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165.53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(45.72)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28.99%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186.01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(25.24)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0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(111.95)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70.95%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(110.03)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69.74%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167.16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(102.57)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201.89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(67.84)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265.71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(4.02)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86210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3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5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23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6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(1.19)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92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(4.63)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158.67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(3.24)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95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157.44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(16.31)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10.36%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159.02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(14.73)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163.79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(9.96)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69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157.55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34.08%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159.33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(51.92)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32.95%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165.76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(45.49)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28.87%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188.89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(22.36)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49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157.67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(112.06)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71.07%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159.67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(110.06)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168.16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(101.57)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64.42%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212.09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(57.64)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36.56%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290.94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(-21.21)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-13.45%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86309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16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60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006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71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(1.13)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157.53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(4.38)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159.07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(2.84)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92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157.67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(16.08)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159.39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(14.36)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163.58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(10.17)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(53.55)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33.96%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159.45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32.85%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163.95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29.99%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176.51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(34.74)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55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(112.02)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71.03%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159.49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(110.24)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164.22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(105.51)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179.07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(90.66)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57.49%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220.11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(49.62)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31.46%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64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2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243-51D5-BD4F-84FA-D895CDF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SUPPLEMENTARY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3A6C-0376-6449-966B-6485F7163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D816C-B749-D649-8CF9-713D7E57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9FB0F-7995-914F-9B1A-763A5515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74833"/>
              </p:ext>
            </p:extLst>
          </p:nvPr>
        </p:nvGraphicFramePr>
        <p:xfrm>
          <a:off x="2879927" y="88636"/>
          <a:ext cx="6432146" cy="8966728"/>
        </p:xfrm>
        <a:graphic>
          <a:graphicData uri="http://schemas.openxmlformats.org/drawingml/2006/table">
            <a:tbl>
              <a:tblPr/>
              <a:tblGrid>
                <a:gridCol w="918878">
                  <a:extLst>
                    <a:ext uri="{9D8B030D-6E8A-4147-A177-3AD203B41FA5}">
                      <a16:colId xmlns:a16="http://schemas.microsoft.com/office/drawing/2014/main" val="1091865151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3432584262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3994526582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3266333954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1991976508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4102369752"/>
                    </a:ext>
                  </a:extLst>
                </a:gridCol>
                <a:gridCol w="918878">
                  <a:extLst>
                    <a:ext uri="{9D8B030D-6E8A-4147-A177-3AD203B41FA5}">
                      <a16:colId xmlns:a16="http://schemas.microsoft.com/office/drawing/2014/main" val="99176871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3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Predicted total case counts and cases averted under Maharashtra lockdown intervention schedules</a:t>
                      </a: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 thousands)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20347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7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28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(1.03)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63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157.66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(4.25)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158.93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(2.98)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27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158.01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(15.74)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9.96%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159.52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(14.23)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6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(52.91)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33.42%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160.08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(51.17)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32.32%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166.93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(44.32)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27.99%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188.43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(22.82)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14.41%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0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158.73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69.93%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160.8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(108.93)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68.63%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170.78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(98.95)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62.34%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216.16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(53.57)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33.75%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276.94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(-7.21)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-4.54%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870264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0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00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9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0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157.17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(1.13)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5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157.44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(4.47)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158.74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(3.17)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44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157.78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(15.97)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159.29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(14.46)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164.11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(9.64)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9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158.19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(53.06)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33.54%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159.98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(51.27)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32.41%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167.42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(43.83)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192.09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(19.16)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8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(110.98)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69.91%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161.03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(108.7)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68.47%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173.06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(96.67)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60.89%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232.71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(37.02)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307.54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(-37.81)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-23.82%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042202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 CFR SCHEDULE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0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Lockdown start</a:t>
                      </a:r>
                    </a:p>
                  </a:txBody>
                  <a:tcPr marL="144088" marR="144088" marT="72044" marB="72044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37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March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15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April 30</a:t>
                      </a:r>
                    </a:p>
                  </a:txBody>
                  <a:tcPr marL="7392" marR="7392" marT="739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30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156.69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158.30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157.26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(1.04)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52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157.82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(4.09)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159.21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(2.7)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161.91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0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158.12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(15.63)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159.7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(14.05)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8.89%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163.82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(9.93)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6.28%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173.75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6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4/30/21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158.19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(53.06)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33.54%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159.82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(51.43)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32.51%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164.42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(46.83)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29.6%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176.93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(34.32)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4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5/15/21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269.73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158.25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(111.48)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70.45%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159.94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(109.79)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69.38%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165.05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(104.68)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66.15%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181.47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(88.26)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55.77%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222.05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(47.68)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30.13%</a:t>
                      </a:r>
                    </a:p>
                  </a:txBody>
                  <a:tcPr marL="7392" marR="7392" marT="739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6048-3ED5-9241-AEFB-78345C56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RUPAM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8174C-BC4A-2A4E-BD84-AA526D6F1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3271</Words>
  <Application>Microsoft Macintosh PowerPoint</Application>
  <PresentationFormat>Custom</PresentationFormat>
  <Paragraphs>812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MAIN RESULTS</vt:lpstr>
      <vt:lpstr>PowerPoint Presentation</vt:lpstr>
      <vt:lpstr>PowerPoint Presentation</vt:lpstr>
      <vt:lpstr>PowerPoint Presentation</vt:lpstr>
      <vt:lpstr>PowerPoint Presentation</vt:lpstr>
      <vt:lpstr>SUPPLEMENTARY RESULTS</vt:lpstr>
      <vt:lpstr>PowerPoint Presentation</vt:lpstr>
      <vt:lpstr>PowerPoint Presentation</vt:lpstr>
      <vt:lpstr>RUPAM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12</cp:revision>
  <dcterms:created xsi:type="dcterms:W3CDTF">2021-06-01T21:34:49Z</dcterms:created>
  <dcterms:modified xsi:type="dcterms:W3CDTF">2021-06-01T23:41:57Z</dcterms:modified>
</cp:coreProperties>
</file>