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3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AA98-D724-CE40-9D47-C7A44D2F6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64EA8-DABC-D84C-8A3E-846E86516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53C6-A81C-214D-B1B8-AA959B70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9FAA-33B2-2E49-BC4D-69F955CDF51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CEF18-3E7A-0D42-9B0C-A90AE6F9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9A36-831F-554B-9704-9C625755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CEF-5E78-2947-AEBA-6284FBFD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4F50-586E-5A43-8917-BAEAF73F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0AB6C-BCB9-8B41-9D0C-9D7076E0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5561-C5EA-8D49-88DD-C9C47B5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9FAA-33B2-2E49-BC4D-69F955CDF51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157D-8EA9-0F42-93E7-222B025B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7501-7D12-C045-AAD0-BE1AB6F7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CEF-5E78-2947-AEBA-6284FBFD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8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B5A1A-BEEC-424A-A6F0-A9E6EB0EE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AA776-7431-B347-8547-D54D9223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46B3-2098-B94C-9CE2-CB5EA53C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9FAA-33B2-2E49-BC4D-69F955CDF51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4399-A713-534A-B244-FAA6E187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CC5A6-EA43-8346-B1E6-42986B2A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CEF-5E78-2947-AEBA-6284FBFD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A6A1-BCD5-934F-8D9C-182F3979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EF3D-A963-BB44-8205-8C93BA47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9E649-A3E4-5F43-8CC5-5099DD3C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9FAA-33B2-2E49-BC4D-69F955CDF51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368F-2F6C-1945-964C-943F11AC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39EB-6177-4149-96E2-310AA062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CEF-5E78-2947-AEBA-6284FBFD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2DA2-B5ED-9A41-B4B2-6918D37D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6680-CAF6-394F-85A6-42CB7ED97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7BE8-3442-E142-BA13-2864B1C9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9FAA-33B2-2E49-BC4D-69F955CDF51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66D0-11B8-BB4B-A117-6E6DC6C7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F01A-E8A0-0046-94AC-EBD7FC25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CEF-5E78-2947-AEBA-6284FBFD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BCD6-9756-9640-9FA0-7A9D72CB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E32E-0043-AE4F-A66E-4C7066F6A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6884B-8DED-FD46-AFF4-67E4F903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17809-AB8E-FB4F-A99D-17A9D2D3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9FAA-33B2-2E49-BC4D-69F955CDF51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9E595-FD6B-A141-BCB0-59D0C825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9108F-A2AE-1D46-A05F-4DA80942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CEF-5E78-2947-AEBA-6284FBFD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19BC-9946-484A-A54C-12AE1194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1663-A9C3-AA42-A2CD-0BBAD144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5D73B-2EAB-C845-9299-3E3F177FD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99844-12D6-454C-B62F-18DC12C9F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5724D-A498-CA45-B97E-E94B438DD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55535-A653-C042-A6AC-51CB1941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9FAA-33B2-2E49-BC4D-69F955CDF51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2FA49-05EE-D54D-B3A3-B60ABF4F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E326F-8F2A-B945-A7C9-7EEC530A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CEF-5E78-2947-AEBA-6284FBFD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1740-973B-C041-BA17-8EA7E09D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2DB26-B4CB-5E48-8FAA-3A295623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9FAA-33B2-2E49-BC4D-69F955CDF51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62B2A-1A7A-1B4C-8579-B404BE73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85AC4-C6FC-0946-AE0B-A96DA5B0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CEF-5E78-2947-AEBA-6284FBFD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7A02E-0973-BE47-A182-883893D0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9FAA-33B2-2E49-BC4D-69F955CDF51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65632-3C71-8D48-9904-E8C9576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EE615-A8B7-2941-951B-5CC8C5DA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CEF-5E78-2947-AEBA-6284FBFD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DEB3-A01C-7F46-8340-87F2913D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C96A-C5C4-FF47-8633-7C83654B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9E2B4-55A0-E04F-AB3C-EF4A6CE78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96DC0-0F7A-FE40-B9C9-B6B36EBA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9FAA-33B2-2E49-BC4D-69F955CDF51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D7E3-80C3-374B-87B7-0BDC2D5A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001E7-7A8E-5B4B-B306-7D610868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CEF-5E78-2947-AEBA-6284FBFD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2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4B85-9751-B84F-A6FE-D612DD0D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CE314-D625-3E40-8391-B2CE2D3C2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AEEBE-0455-924E-9AEF-004D57534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13BF1-B008-EC44-9C0E-90C4CE5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9FAA-33B2-2E49-BC4D-69F955CDF51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5E3C0-AD06-8B47-847E-4D46E29D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5CED6-8D46-674D-8394-975F9A73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CEF-5E78-2947-AEBA-6284FBFD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D7BF5-9861-CA48-B2D3-1E0BED3A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5D56E-A456-774E-AEBD-AB16DC5B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038E-9C96-FF40-B46F-D642F7759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DDC59FAA-33B2-2E49-BC4D-69F955CDF51E}" type="datetimeFigureOut">
              <a:rPr lang="en-US" smtClean="0"/>
              <a:pPr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98399-9A88-2C42-946C-EF898BD66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2583-75B5-204A-B297-6804A9731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7CF72CEF-5E78-2947-AEBA-6284FBFDF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BE85E-E869-9F4F-9D08-E9654979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89857"/>
            <a:ext cx="82296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D11E83-1CFB-3C46-BA3E-6F293A7A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9424D7-BA91-6741-ABED-4CCA13C14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42035"/>
              </p:ext>
            </p:extLst>
          </p:nvPr>
        </p:nvGraphicFramePr>
        <p:xfrm>
          <a:off x="2759160" y="1169758"/>
          <a:ext cx="6673680" cy="4518484"/>
        </p:xfrm>
        <a:graphic>
          <a:graphicData uri="http://schemas.openxmlformats.org/drawingml/2006/table">
            <a:tbl>
              <a:tblPr/>
              <a:tblGrid>
                <a:gridCol w="614199">
                  <a:extLst>
                    <a:ext uri="{9D8B030D-6E8A-4147-A177-3AD203B41FA5}">
                      <a16:colId xmlns:a16="http://schemas.microsoft.com/office/drawing/2014/main" val="856064847"/>
                    </a:ext>
                  </a:extLst>
                </a:gridCol>
                <a:gridCol w="1842596">
                  <a:extLst>
                    <a:ext uri="{9D8B030D-6E8A-4147-A177-3AD203B41FA5}">
                      <a16:colId xmlns:a16="http://schemas.microsoft.com/office/drawing/2014/main" val="2156033086"/>
                    </a:ext>
                  </a:extLst>
                </a:gridCol>
                <a:gridCol w="843377">
                  <a:extLst>
                    <a:ext uri="{9D8B030D-6E8A-4147-A177-3AD203B41FA5}">
                      <a16:colId xmlns:a16="http://schemas.microsoft.com/office/drawing/2014/main" val="1779921092"/>
                    </a:ext>
                  </a:extLst>
                </a:gridCol>
                <a:gridCol w="843377">
                  <a:extLst>
                    <a:ext uri="{9D8B030D-6E8A-4147-A177-3AD203B41FA5}">
                      <a16:colId xmlns:a16="http://schemas.microsoft.com/office/drawing/2014/main" val="3767020947"/>
                    </a:ext>
                  </a:extLst>
                </a:gridCol>
                <a:gridCol w="843377">
                  <a:extLst>
                    <a:ext uri="{9D8B030D-6E8A-4147-A177-3AD203B41FA5}">
                      <a16:colId xmlns:a16="http://schemas.microsoft.com/office/drawing/2014/main" val="2366691535"/>
                    </a:ext>
                  </a:extLst>
                </a:gridCol>
                <a:gridCol w="843377">
                  <a:extLst>
                    <a:ext uri="{9D8B030D-6E8A-4147-A177-3AD203B41FA5}">
                      <a16:colId xmlns:a16="http://schemas.microsoft.com/office/drawing/2014/main" val="2276628567"/>
                    </a:ext>
                  </a:extLst>
                </a:gridCol>
                <a:gridCol w="843377">
                  <a:extLst>
                    <a:ext uri="{9D8B030D-6E8A-4147-A177-3AD203B41FA5}">
                      <a16:colId xmlns:a16="http://schemas.microsoft.com/office/drawing/2014/main" val="216560373"/>
                    </a:ext>
                  </a:extLst>
                </a:gridCol>
              </a:tblGrid>
              <a:tr h="20778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Table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. Predicted total case counts and cases averted using March 2020 India lockdown pi schedule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95260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Lockdown start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8214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Date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Observed/No Intervention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March 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March 15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March 30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April 15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April 30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650978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3/1/21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11,124,248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11,116,881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54657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11,409,517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11,197,577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11,388,569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087186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12,148,521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11,247,943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11,494,894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12,113,670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525910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14,287,843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11,276,215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11,561,521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12,470,616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14,177,985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645704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19,156,979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11,293,640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11,600,014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12,709,551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15,978,780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19,140,808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397896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24,683,025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11,303,949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11,622,319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12,872,788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17,570,838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24,569,487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476937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36,320,459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11,312,386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11,641,399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12,991,943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18,801,975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29,409,355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83984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6/15/21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56,166,804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11,318,632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11,657,321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13,092,552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19,830,040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33,151,750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60771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Cases averted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26267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3/1/21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11,124,248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7,367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880593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11,409,517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211,940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20,948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17992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12,148,521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900,578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653,627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34,851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1523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14,287,843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3,011,628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2,726,322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1,817,227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109,858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50799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19,156,979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7,863,339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7,556,965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6,447,428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3,178,199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16,171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20342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24,683,025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13,379,076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13,060,706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11,810,237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7,112,187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113,538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948001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36,320,459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25,008,073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24,679,060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23,328,516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17,518,484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6,911,104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08036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6/15/21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56,166,804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44,848,172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44,509,483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43,074,252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36,336,764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23,015,054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91057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45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5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FF22CE-E74F-504E-BABF-AE18E47B2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45205"/>
              </p:ext>
            </p:extLst>
          </p:nvPr>
        </p:nvGraphicFramePr>
        <p:xfrm>
          <a:off x="2759160" y="1169758"/>
          <a:ext cx="6673680" cy="4518484"/>
        </p:xfrm>
        <a:graphic>
          <a:graphicData uri="http://schemas.openxmlformats.org/drawingml/2006/table">
            <a:tbl>
              <a:tblPr/>
              <a:tblGrid>
                <a:gridCol w="614199">
                  <a:extLst>
                    <a:ext uri="{9D8B030D-6E8A-4147-A177-3AD203B41FA5}">
                      <a16:colId xmlns:a16="http://schemas.microsoft.com/office/drawing/2014/main" val="2237217006"/>
                    </a:ext>
                  </a:extLst>
                </a:gridCol>
                <a:gridCol w="1842596">
                  <a:extLst>
                    <a:ext uri="{9D8B030D-6E8A-4147-A177-3AD203B41FA5}">
                      <a16:colId xmlns:a16="http://schemas.microsoft.com/office/drawing/2014/main" val="396393187"/>
                    </a:ext>
                  </a:extLst>
                </a:gridCol>
                <a:gridCol w="843377">
                  <a:extLst>
                    <a:ext uri="{9D8B030D-6E8A-4147-A177-3AD203B41FA5}">
                      <a16:colId xmlns:a16="http://schemas.microsoft.com/office/drawing/2014/main" val="3887033010"/>
                    </a:ext>
                  </a:extLst>
                </a:gridCol>
                <a:gridCol w="843377">
                  <a:extLst>
                    <a:ext uri="{9D8B030D-6E8A-4147-A177-3AD203B41FA5}">
                      <a16:colId xmlns:a16="http://schemas.microsoft.com/office/drawing/2014/main" val="3573281534"/>
                    </a:ext>
                  </a:extLst>
                </a:gridCol>
                <a:gridCol w="843377">
                  <a:extLst>
                    <a:ext uri="{9D8B030D-6E8A-4147-A177-3AD203B41FA5}">
                      <a16:colId xmlns:a16="http://schemas.microsoft.com/office/drawing/2014/main" val="2986689029"/>
                    </a:ext>
                  </a:extLst>
                </a:gridCol>
                <a:gridCol w="843377">
                  <a:extLst>
                    <a:ext uri="{9D8B030D-6E8A-4147-A177-3AD203B41FA5}">
                      <a16:colId xmlns:a16="http://schemas.microsoft.com/office/drawing/2014/main" val="1807524058"/>
                    </a:ext>
                  </a:extLst>
                </a:gridCol>
                <a:gridCol w="843377">
                  <a:extLst>
                    <a:ext uri="{9D8B030D-6E8A-4147-A177-3AD203B41FA5}">
                      <a16:colId xmlns:a16="http://schemas.microsoft.com/office/drawing/2014/main" val="4186553706"/>
                    </a:ext>
                  </a:extLst>
                </a:gridCol>
              </a:tblGrid>
              <a:tr h="20778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Table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. Predicted total death counts and deaths averted using March 2020 India lockdown pi schedule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94006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Lockdown start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4911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Date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Observed/No Intervention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March 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March 15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March 30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April 15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April 30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837648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3/1/21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122,669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156,591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17312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125,815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157,052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158,010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354791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133,964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157,300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158,532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161,447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40289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157,555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157,460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158,910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163,452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172,410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972317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211,248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157,587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159,195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165,220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185,966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211,070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18772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272,185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157,698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159,432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166,944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202,835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268,994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61712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400,513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157,796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159,666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168,393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217,833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327,817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25867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6/15/21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619,363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157,866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159,842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169,509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229,232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369,313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102202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Deaths averted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63903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3/1/21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122,669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-33,922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11349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125,815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-31,237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-32,195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53619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133,964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-23,336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-24,568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-27,483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04701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157,555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95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-1,355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-5,897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-14,855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-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582092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211,248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53,661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52,053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46,028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25,282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178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16456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272,185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114,487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112,753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105,241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69,350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3,191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271548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5/30/21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400,513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242,717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240,847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232,120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182,680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72,696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630495"/>
                  </a:ext>
                </a:extLst>
              </a:tr>
              <a:tr h="20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6/15/21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619,363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461,497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459,521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449,854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390,131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250,050</a:t>
                      </a: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974778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86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11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EEDAFB-B830-774B-A6DD-B23F4FAC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13B25E-4377-6241-BCE0-2A1B7F4E78ED}"/>
              </a:ext>
            </a:extLst>
          </p:cNvPr>
          <p:cNvSpPr txBox="1"/>
          <p:nvPr/>
        </p:nvSpPr>
        <p:spPr>
          <a:xfrm>
            <a:off x="122831" y="1009934"/>
            <a:ext cx="2606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March India schedule</a:t>
            </a:r>
          </a:p>
        </p:txBody>
      </p:sp>
    </p:spTree>
    <p:extLst>
      <p:ext uri="{BB962C8B-B14F-4D97-AF65-F5344CB8AC3E}">
        <p14:creationId xmlns:p14="http://schemas.microsoft.com/office/powerpoint/2010/main" val="5602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FE113A-B8C7-BC43-AA49-0B498720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BB7224-401D-F640-8269-CE84EE47D3A3}"/>
              </a:ext>
            </a:extLst>
          </p:cNvPr>
          <p:cNvSpPr txBox="1"/>
          <p:nvPr/>
        </p:nvSpPr>
        <p:spPr>
          <a:xfrm>
            <a:off x="122831" y="1009934"/>
            <a:ext cx="2606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April MH schedule</a:t>
            </a:r>
          </a:p>
        </p:txBody>
      </p:sp>
    </p:spTree>
    <p:extLst>
      <p:ext uri="{BB962C8B-B14F-4D97-AF65-F5344CB8AC3E}">
        <p14:creationId xmlns:p14="http://schemas.microsoft.com/office/powerpoint/2010/main" val="140399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3B656-B534-E045-A27F-9D715B24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89857"/>
            <a:ext cx="82296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CA140-51AD-FC45-83C9-A0830AA5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07E544-40EA-F14A-9603-DB5CBBC91A41}"/>
              </a:ext>
            </a:extLst>
          </p:cNvPr>
          <p:cNvSpPr txBox="1"/>
          <p:nvPr/>
        </p:nvSpPr>
        <p:spPr>
          <a:xfrm>
            <a:off x="122831" y="1009934"/>
            <a:ext cx="2606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March India schedule</a:t>
            </a:r>
          </a:p>
        </p:txBody>
      </p:sp>
    </p:spTree>
    <p:extLst>
      <p:ext uri="{BB962C8B-B14F-4D97-AF65-F5344CB8AC3E}">
        <p14:creationId xmlns:p14="http://schemas.microsoft.com/office/powerpoint/2010/main" val="320531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D274E5-B807-184D-AEBC-68E08221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FA5339-57B2-0045-9497-295711209901}"/>
              </a:ext>
            </a:extLst>
          </p:cNvPr>
          <p:cNvSpPr txBox="1"/>
          <p:nvPr/>
        </p:nvSpPr>
        <p:spPr>
          <a:xfrm>
            <a:off x="122831" y="1009934"/>
            <a:ext cx="2606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April MH schedule</a:t>
            </a:r>
          </a:p>
        </p:txBody>
      </p:sp>
    </p:spTree>
    <p:extLst>
      <p:ext uri="{BB962C8B-B14F-4D97-AF65-F5344CB8AC3E}">
        <p14:creationId xmlns:p14="http://schemas.microsoft.com/office/powerpoint/2010/main" val="420380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65BCF-D968-0843-AEDA-95FA0796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8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315</Words>
  <Application>Microsoft Macintosh PowerPoint</Application>
  <PresentationFormat>Widescreen</PresentationFormat>
  <Paragraphs>248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Book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5</cp:revision>
  <dcterms:created xsi:type="dcterms:W3CDTF">2021-05-20T15:10:34Z</dcterms:created>
  <dcterms:modified xsi:type="dcterms:W3CDTF">2021-05-20T19:29:01Z</dcterms:modified>
</cp:coreProperties>
</file>