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447" r:id="rId3"/>
    <p:sldId id="414" r:id="rId4"/>
    <p:sldId id="415" r:id="rId5"/>
    <p:sldId id="416" r:id="rId6"/>
    <p:sldId id="417" r:id="rId7"/>
    <p:sldId id="418" r:id="rId8"/>
    <p:sldId id="419" r:id="rId9"/>
    <p:sldId id="445" r:id="rId10"/>
    <p:sldId id="272" r:id="rId11"/>
    <p:sldId id="422" r:id="rId12"/>
    <p:sldId id="371" r:id="rId13"/>
    <p:sldId id="382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444" r:id="rId22"/>
    <p:sldId id="44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4676"/>
  </p:normalViewPr>
  <p:slideViewPr>
    <p:cSldViewPr>
      <p:cViewPr varScale="1">
        <p:scale>
          <a:sx n="106" d="100"/>
          <a:sy n="106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734"/>
    </p:cViewPr>
  </p:sorterViewPr>
  <p:notesViewPr>
    <p:cSldViewPr>
      <p:cViewPr varScale="1">
        <p:scale>
          <a:sx n="70" d="100"/>
          <a:sy n="70" d="100"/>
        </p:scale>
        <p:origin x="219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599520-24BF-4529-865C-1544114569A1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B4B1FE-E76D-4EB0-ABDA-7F3633CC05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Low Birth Weight is actually a mediator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4B1FE-E76D-4EB0-ABDA-7F3633CC05D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5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EA630E-8D56-4A53-859F-820935131F75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0569CF-78FA-4E49-9D34-F27D607C7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88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221B-C27B-4132-B735-6E5735B29FDC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0FB8-0D4C-4C3B-9918-B0D19B1BD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0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85008-E477-452D-B3E5-7FA749370965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CEF0-324C-4B93-A9D5-BC2D26843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848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E66CC-BE83-4E97-8861-0AF0BFEC7A7D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FA24-61EE-41E7-B76C-38C1166D4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8978A-A27C-4C72-82A1-6C014E5AA368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6C5381A6-1D4F-432F-AD74-846CEF2C6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B22342-F242-4C66-98F6-68B5D2595805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28146-7975-4D5D-8887-41C8C4461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BE764DC-DA14-4B4A-9A48-27D5EA4B36CF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7EA55-A9B9-4547-8814-99966FD42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1C62-BAE1-4E45-8850-78755416C901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3BE91-E9D1-42D5-827E-9F0CE50C7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3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0F40-3E59-445E-906E-1FC442C2AB1C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FFD09E-077D-41AF-BFAA-CBEC5A66E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20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9D3C0-30A2-4C5A-ADD1-F8AC93AA6BF4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16F1F-6172-4570-99B0-B44F0655B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68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FF4DBBF-9E22-41B2-8AA6-EDCDA4D60BB2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22B8F8-2EB5-45DA-8792-1920622E6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1B116A-F681-4853-B980-F6611F069F17}" type="datetimeFigureOut">
              <a:rPr lang="en-US"/>
              <a:pPr>
                <a:defRPr/>
              </a:pPr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02AEBE2F-3A4B-486D-9BA7-07DC105981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1" r:id="rId2"/>
    <p:sldLayoutId id="2147483856" r:id="rId3"/>
    <p:sldLayoutId id="2147483857" r:id="rId4"/>
    <p:sldLayoutId id="2147483858" r:id="rId5"/>
    <p:sldLayoutId id="2147483852" r:id="rId6"/>
    <p:sldLayoutId id="2147483859" r:id="rId7"/>
    <p:sldLayoutId id="2147483853" r:id="rId8"/>
    <p:sldLayoutId id="2147483860" r:id="rId9"/>
    <p:sldLayoutId id="2147483854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Confounding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Part 2: Identifying confounding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Intermediate on the Causal Pathway (Mediator)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Here, low birth weight is on the causal pathway from maternal smoking and perinatal mortality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Low birth weight is a </a:t>
            </a:r>
            <a:r>
              <a:rPr lang="en-US" altLang="en-US" b="1" dirty="0"/>
              <a:t>mediator. </a:t>
            </a:r>
            <a:r>
              <a:rPr lang="en-US" altLang="en-US" dirty="0"/>
              <a:t>Adjusting for a mediator is referred to as “over-adjustment”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71684" name="Group 11"/>
          <p:cNvGrpSpPr>
            <a:grpSpLocks/>
          </p:cNvGrpSpPr>
          <p:nvPr/>
        </p:nvGrpSpPr>
        <p:grpSpPr bwMode="auto">
          <a:xfrm>
            <a:off x="1663148" y="3962400"/>
            <a:ext cx="5575853" cy="995690"/>
            <a:chOff x="322483" y="2743200"/>
            <a:chExt cx="5522495" cy="995690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>
              <a:off x="4788386" y="2743200"/>
              <a:ext cx="1056592" cy="9956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483" y="2819400"/>
              <a:ext cx="1296129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 bwMode="auto">
          <a:xfrm flipV="1">
            <a:off x="3276600" y="3589283"/>
            <a:ext cx="3048000" cy="25127"/>
          </a:xfrm>
          <a:prstGeom prst="straightConnector1">
            <a:avLst/>
          </a:prstGeom>
          <a:ln w="28575">
            <a:prstDash val="das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61" y="3352800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Maternal Smoking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360" y="4653290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Birth Weight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3300740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Infant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2D72-6830-C943-B84E-9B899DFB01A2}"/>
              </a:ext>
            </a:extLst>
          </p:cNvPr>
          <p:cNvSpPr txBox="1"/>
          <p:nvPr/>
        </p:nvSpPr>
        <p:spPr>
          <a:xfrm>
            <a:off x="4498975" y="30831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Fluoridation, Diet Sugar and Tooth Decay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90800" y="2710934"/>
            <a:ext cx="4462180" cy="1769011"/>
            <a:chOff x="152400" y="2606655"/>
            <a:chExt cx="4462180" cy="176901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286000" y="3048000"/>
              <a:ext cx="838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00200" y="4191000"/>
              <a:ext cx="15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2400" y="4006334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Fluoridation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7447" y="3886200"/>
              <a:ext cx="146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Tooth Decay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6503" y="2606655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Dietary Sugar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38800" y="64886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Jewell, Statistics in Epidemiology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532B5C-D42F-9545-8EA5-AFC5A25B36C8}"/>
              </a:ext>
            </a:extLst>
          </p:cNvPr>
          <p:cNvCxnSpPr/>
          <p:nvPr/>
        </p:nvCxnSpPr>
        <p:spPr>
          <a:xfrm flipH="1">
            <a:off x="3505200" y="3152279"/>
            <a:ext cx="228600" cy="838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350079-4C77-C14A-94FA-E5009BEB9939}"/>
              </a:ext>
            </a:extLst>
          </p:cNvPr>
          <p:cNvSpPr txBox="1"/>
          <p:nvPr/>
        </p:nvSpPr>
        <p:spPr>
          <a:xfrm>
            <a:off x="3095362" y="32999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783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Confounding is structural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Confounding arises because of how, structurally, the variables are related to each other</a:t>
            </a:r>
          </a:p>
          <a:p>
            <a:pPr lvl="1"/>
            <a:r>
              <a:rPr lang="en-US" altLang="en-US" sz="2400" dirty="0"/>
              <a:t>Either how they are naturally related to each other, or, how they are related to each other after an investigator has changed the relationships by adjustment, matching, conditioning, etc.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How do we know what the proper structural relationships 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188"/>
            <a:ext cx="8229600" cy="4525962"/>
          </a:xfrm>
        </p:spPr>
        <p:txBody>
          <a:bodyPr/>
          <a:lstStyle/>
          <a:p>
            <a:r>
              <a:rPr lang="en-US" altLang="en-US" dirty="0"/>
              <a:t>Directed Acyclic Graphs</a:t>
            </a:r>
          </a:p>
          <a:p>
            <a:pPr lvl="1"/>
            <a:r>
              <a:rPr lang="en-US" altLang="en-US" dirty="0"/>
              <a:t>NOT a method of data analysis</a:t>
            </a:r>
          </a:p>
          <a:p>
            <a:pPr lvl="1"/>
            <a:r>
              <a:rPr lang="en-US" altLang="en-US" dirty="0"/>
              <a:t>They are used to IDENTIFY confounders based on the assumptions we are willing to make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DAGs help us depict the assumed temporal structure of the relationships between our factors</a:t>
            </a:r>
          </a:p>
          <a:p>
            <a:pPr lvl="1"/>
            <a:r>
              <a:rPr lang="en-US" altLang="en-US" dirty="0"/>
              <a:t>Both in the state of nature</a:t>
            </a:r>
          </a:p>
          <a:p>
            <a:pPr lvl="1"/>
            <a:r>
              <a:rPr lang="en-US" altLang="en-US" dirty="0"/>
              <a:t>And after investigators have intervened on the natural structure by conditioning on a set of factors</a:t>
            </a:r>
          </a:p>
          <a:p>
            <a:pPr lvl="1"/>
            <a:endParaRPr lang="en-US" altLang="en-US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/>
              <a:t>So: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3154363"/>
            <a:ext cx="8229600" cy="3503612"/>
          </a:xfrm>
        </p:spPr>
        <p:txBody>
          <a:bodyPr/>
          <a:lstStyle/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We want exchangeability of those with low vs. non-low income, conditional on having a mother with diabetes (conditional exchangeability)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T</a:t>
            </a:r>
            <a:r>
              <a:rPr lang="en-US" altLang="en-US" sz="2800" dirty="0"/>
              <a:t>he goal is to block all backdoor paths from the exposure to the outcome on the DAG</a:t>
            </a:r>
          </a:p>
          <a:p>
            <a:endParaRPr lang="en-US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7763" y="1536700"/>
            <a:ext cx="6629400" cy="1544638"/>
            <a:chOff x="1147054" y="3440948"/>
            <a:chExt cx="6630121" cy="1543623"/>
          </a:xfrm>
        </p:grpSpPr>
        <p:sp>
          <p:nvSpPr>
            <p:cNvPr id="40965" name="TextBox 5"/>
            <p:cNvSpPr txBox="1">
              <a:spLocks noChangeArrowheads="1"/>
            </p:cNvSpPr>
            <p:nvPr/>
          </p:nvSpPr>
          <p:spPr bwMode="auto">
            <a:xfrm>
              <a:off x="1147054" y="4615239"/>
              <a:ext cx="1560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A: Low income</a:t>
              </a:r>
            </a:p>
          </p:txBody>
        </p:sp>
        <p:sp>
          <p:nvSpPr>
            <p:cNvPr id="40966" name="TextBox 6"/>
            <p:cNvSpPr txBox="1">
              <a:spLocks noChangeArrowheads="1"/>
            </p:cNvSpPr>
            <p:nvPr/>
          </p:nvSpPr>
          <p:spPr bwMode="auto">
            <a:xfrm>
              <a:off x="6540939" y="4615239"/>
              <a:ext cx="1236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Y: Diabetes</a:t>
              </a:r>
            </a:p>
          </p:txBody>
        </p:sp>
        <p:sp>
          <p:nvSpPr>
            <p:cNvPr id="40967" name="TextBox 8"/>
            <p:cNvSpPr txBox="1">
              <a:spLocks noChangeArrowheads="1"/>
            </p:cNvSpPr>
            <p:nvPr/>
          </p:nvSpPr>
          <p:spPr bwMode="auto">
            <a:xfrm>
              <a:off x="3359229" y="3440948"/>
              <a:ext cx="2660392" cy="3690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W: Mother has diabetes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863090" y="4848329"/>
              <a:ext cx="3640533" cy="126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69" name="TextBox 10"/>
            <p:cNvSpPr txBox="1">
              <a:spLocks noChangeArrowheads="1"/>
            </p:cNvSpPr>
            <p:nvPr/>
          </p:nvSpPr>
          <p:spPr bwMode="auto">
            <a:xfrm>
              <a:off x="4501888" y="4307023"/>
              <a:ext cx="36293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000" dirty="0">
                  <a:solidFill>
                    <a:srgbClr val="000000"/>
                  </a:solidFill>
                </a:rPr>
                <a:t>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587073" y="3877224"/>
              <a:ext cx="1127248" cy="68376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508172" y="3877224"/>
              <a:ext cx="1224314" cy="73770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 dirty="0"/>
              <a:t>DAG Rules for 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160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/>
              <a:t>To get from A to Y through a backdoor path, you can move along any path, regardless of the arrow’s directionality:</a:t>
            </a:r>
            <a:endParaRPr lang="en-US" sz="1050" dirty="0"/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300" dirty="0"/>
          </a:p>
        </p:txBody>
      </p:sp>
      <p:grpSp>
        <p:nvGrpSpPr>
          <p:cNvPr id="41988" name="Group 20"/>
          <p:cNvGrpSpPr>
            <a:grpSpLocks/>
          </p:cNvGrpSpPr>
          <p:nvPr/>
        </p:nvGrpSpPr>
        <p:grpSpPr bwMode="auto">
          <a:xfrm>
            <a:off x="1147763" y="3736975"/>
            <a:ext cx="6629400" cy="1530350"/>
            <a:chOff x="1147054" y="3666957"/>
            <a:chExt cx="6630121" cy="1530478"/>
          </a:xfrm>
        </p:grpSpPr>
        <p:grpSp>
          <p:nvGrpSpPr>
            <p:cNvPr id="41991" name="Group 3"/>
            <p:cNvGrpSpPr>
              <a:grpSpLocks/>
            </p:cNvGrpSpPr>
            <p:nvPr/>
          </p:nvGrpSpPr>
          <p:grpSpPr bwMode="auto">
            <a:xfrm>
              <a:off x="1147054" y="3666957"/>
              <a:ext cx="6630121" cy="1530478"/>
              <a:chOff x="1147054" y="3454093"/>
              <a:chExt cx="6630121" cy="1530478"/>
            </a:xfrm>
          </p:grpSpPr>
          <p:sp>
            <p:nvSpPr>
              <p:cNvPr id="41994" name="TextBox 4"/>
              <p:cNvSpPr txBox="1">
                <a:spLocks noChangeArrowheads="1"/>
              </p:cNvSpPr>
              <p:nvPr/>
            </p:nvSpPr>
            <p:spPr bwMode="auto">
              <a:xfrm>
                <a:off x="1147054" y="4615239"/>
                <a:ext cx="1560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A: Low income</a:t>
                </a:r>
              </a:p>
            </p:txBody>
          </p:sp>
          <p:sp>
            <p:nvSpPr>
              <p:cNvPr id="41995" name="TextBox 5"/>
              <p:cNvSpPr txBox="1">
                <a:spLocks noChangeArrowheads="1"/>
              </p:cNvSpPr>
              <p:nvPr/>
            </p:nvSpPr>
            <p:spPr bwMode="auto">
              <a:xfrm>
                <a:off x="6540939" y="4615239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Y: Diabetes</a:t>
                </a:r>
              </a:p>
            </p:txBody>
          </p:sp>
          <p:sp>
            <p:nvSpPr>
              <p:cNvPr id="41996" name="TextBox 6"/>
              <p:cNvSpPr txBox="1">
                <a:spLocks noChangeArrowheads="1"/>
              </p:cNvSpPr>
              <p:nvPr/>
            </p:nvSpPr>
            <p:spPr bwMode="auto">
              <a:xfrm>
                <a:off x="1147054" y="3454093"/>
                <a:ext cx="25638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W1: Mother has diabetes</a:t>
                </a:r>
              </a:p>
            </p:txBody>
          </p:sp>
          <p:sp>
            <p:nvSpPr>
              <p:cNvPr id="41997" name="TextBox 8"/>
              <p:cNvSpPr txBox="1">
                <a:spLocks noChangeArrowheads="1"/>
              </p:cNvSpPr>
              <p:nvPr/>
            </p:nvSpPr>
            <p:spPr bwMode="auto">
              <a:xfrm>
                <a:off x="4501888" y="4307023"/>
                <a:ext cx="184666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3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805938" y="3877991"/>
                <a:ext cx="438198" cy="736662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403838" y="3824012"/>
                <a:ext cx="328649" cy="790641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992" name="TextBox 12"/>
            <p:cNvSpPr txBox="1">
              <a:spLocks noChangeArrowheads="1"/>
            </p:cNvSpPr>
            <p:nvPr/>
          </p:nvSpPr>
          <p:spPr bwMode="auto">
            <a:xfrm>
              <a:off x="5081228" y="3666957"/>
              <a:ext cx="2470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W2: Unhealthy nutrition </a:t>
              </a:r>
            </a:p>
          </p:txBody>
        </p:sp>
        <p:cxnSp>
          <p:nvCxnSpPr>
            <p:cNvPr id="16" name="Straight Arrow Connector 15"/>
            <p:cNvCxnSpPr>
              <a:cxnSpLocks/>
              <a:endCxn id="41992" idx="1"/>
            </p:cNvCxnSpPr>
            <p:nvPr/>
          </p:nvCxnSpPr>
          <p:spPr>
            <a:xfrm>
              <a:off x="3809581" y="3851122"/>
              <a:ext cx="1271647" cy="50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89" name="TextBox 21"/>
          <p:cNvSpPr txBox="1">
            <a:spLocks noChangeArrowheads="1"/>
          </p:cNvSpPr>
          <p:nvPr/>
        </p:nvSpPr>
        <p:spPr bwMode="auto">
          <a:xfrm>
            <a:off x="152400" y="6068721"/>
            <a:ext cx="5580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 backdoor path is open through the red arrows</a:t>
            </a:r>
          </a:p>
          <a:p>
            <a:r>
              <a:rPr lang="en-US" altLang="en-US" sz="2000" dirty="0"/>
              <a:t>The effect of A on Y is NOT identified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30793" y="5086452"/>
            <a:ext cx="3641725" cy="142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0480EDBF-2F3C-E14B-9213-3A53C92A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240" y="4515300"/>
            <a:ext cx="362898" cy="5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 dirty="0"/>
              <a:t>DAG Rules for 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160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/>
              <a:t>Conditioning on a common cause of the exposure and outcome (confounder) closes the backdoor path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300" dirty="0"/>
          </a:p>
        </p:txBody>
      </p:sp>
      <p:grpSp>
        <p:nvGrpSpPr>
          <p:cNvPr id="43012" name="Group 11"/>
          <p:cNvGrpSpPr>
            <a:grpSpLocks/>
          </p:cNvGrpSpPr>
          <p:nvPr/>
        </p:nvGrpSpPr>
        <p:grpSpPr bwMode="auto">
          <a:xfrm>
            <a:off x="1147763" y="3638550"/>
            <a:ext cx="6629400" cy="1530350"/>
            <a:chOff x="1147054" y="3666957"/>
            <a:chExt cx="6630121" cy="1530478"/>
          </a:xfrm>
        </p:grpSpPr>
        <p:grpSp>
          <p:nvGrpSpPr>
            <p:cNvPr id="43015" name="Group 12"/>
            <p:cNvGrpSpPr>
              <a:grpSpLocks/>
            </p:cNvGrpSpPr>
            <p:nvPr/>
          </p:nvGrpSpPr>
          <p:grpSpPr bwMode="auto">
            <a:xfrm>
              <a:off x="1147054" y="3666957"/>
              <a:ext cx="6630121" cy="1530478"/>
              <a:chOff x="1147054" y="3454093"/>
              <a:chExt cx="6630121" cy="1530478"/>
            </a:xfrm>
          </p:grpSpPr>
          <p:sp>
            <p:nvSpPr>
              <p:cNvPr id="43018" name="TextBox 15"/>
              <p:cNvSpPr txBox="1">
                <a:spLocks noChangeArrowheads="1"/>
              </p:cNvSpPr>
              <p:nvPr/>
            </p:nvSpPr>
            <p:spPr bwMode="auto">
              <a:xfrm>
                <a:off x="1147054" y="4615239"/>
                <a:ext cx="1560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A: Low income</a:t>
                </a:r>
              </a:p>
            </p:txBody>
          </p:sp>
          <p:sp>
            <p:nvSpPr>
              <p:cNvPr id="43019" name="TextBox 16"/>
              <p:cNvSpPr txBox="1">
                <a:spLocks noChangeArrowheads="1"/>
              </p:cNvSpPr>
              <p:nvPr/>
            </p:nvSpPr>
            <p:spPr bwMode="auto">
              <a:xfrm>
                <a:off x="6540939" y="4615239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Y: Diabetes</a:t>
                </a:r>
              </a:p>
            </p:txBody>
          </p:sp>
          <p:sp>
            <p:nvSpPr>
              <p:cNvPr id="43020" name="TextBox 17"/>
              <p:cNvSpPr txBox="1">
                <a:spLocks noChangeArrowheads="1"/>
              </p:cNvSpPr>
              <p:nvPr/>
            </p:nvSpPr>
            <p:spPr bwMode="auto">
              <a:xfrm>
                <a:off x="1147054" y="3454093"/>
                <a:ext cx="2738735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dirty="0"/>
                  <a:t>W1: Mother has diabetes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805938" y="3877991"/>
                <a:ext cx="438198" cy="73666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403838" y="3824012"/>
                <a:ext cx="328649" cy="79064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16" name="TextBox 13"/>
            <p:cNvSpPr txBox="1">
              <a:spLocks noChangeArrowheads="1"/>
            </p:cNvSpPr>
            <p:nvPr/>
          </p:nvSpPr>
          <p:spPr bwMode="auto">
            <a:xfrm>
              <a:off x="5081228" y="3666957"/>
              <a:ext cx="2470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W2: Unhealthy nutrition </a:t>
              </a:r>
            </a:p>
          </p:txBody>
        </p:sp>
        <p:cxnSp>
          <p:nvCxnSpPr>
            <p:cNvPr id="15" name="Straight Arrow Connector 14"/>
            <p:cNvCxnSpPr>
              <a:cxnSpLocks/>
              <a:endCxn id="43016" idx="1"/>
            </p:cNvCxnSpPr>
            <p:nvPr/>
          </p:nvCxnSpPr>
          <p:spPr>
            <a:xfrm>
              <a:off x="4038205" y="3851623"/>
              <a:ext cx="1043022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13" name="Rectangle 22"/>
          <p:cNvSpPr>
            <a:spLocks noChangeArrowheads="1"/>
          </p:cNvSpPr>
          <p:nvPr/>
        </p:nvSpPr>
        <p:spPr bwMode="auto">
          <a:xfrm>
            <a:off x="152400" y="6098228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 backdoor path starting from A is blocked at W1</a:t>
            </a:r>
          </a:p>
          <a:p>
            <a:r>
              <a:rPr lang="en-US" altLang="en-US" sz="2000" dirty="0"/>
              <a:t>The effect of A on Y IS identified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62250" y="4975225"/>
            <a:ext cx="3641725" cy="142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41E5569-38BB-EF40-8584-B4B8FF2BA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50" y="4455815"/>
            <a:ext cx="362898" cy="5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 dirty="0"/>
              <a:t>DAG Rules for 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160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z="2800" b="1" dirty="0"/>
              <a:t>Unmeasured </a:t>
            </a:r>
            <a:r>
              <a:rPr lang="en-US" sz="2800" dirty="0"/>
              <a:t>factors may still lead to confounding, even if you closed the backdoor path through measured factors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300" dirty="0"/>
          </a:p>
        </p:txBody>
      </p:sp>
      <p:grpSp>
        <p:nvGrpSpPr>
          <p:cNvPr id="44036" name="Group 11"/>
          <p:cNvGrpSpPr>
            <a:grpSpLocks/>
          </p:cNvGrpSpPr>
          <p:nvPr/>
        </p:nvGrpSpPr>
        <p:grpSpPr bwMode="auto">
          <a:xfrm>
            <a:off x="1147763" y="4217988"/>
            <a:ext cx="6629400" cy="1530350"/>
            <a:chOff x="1147054" y="3666957"/>
            <a:chExt cx="6630121" cy="1530478"/>
          </a:xfrm>
        </p:grpSpPr>
        <p:grpSp>
          <p:nvGrpSpPr>
            <p:cNvPr id="44044" name="Group 12"/>
            <p:cNvGrpSpPr>
              <a:grpSpLocks/>
            </p:cNvGrpSpPr>
            <p:nvPr/>
          </p:nvGrpSpPr>
          <p:grpSpPr bwMode="auto">
            <a:xfrm>
              <a:off x="1147054" y="3666957"/>
              <a:ext cx="6630121" cy="1530478"/>
              <a:chOff x="1147054" y="3454093"/>
              <a:chExt cx="6630121" cy="1530478"/>
            </a:xfrm>
          </p:grpSpPr>
          <p:sp>
            <p:nvSpPr>
              <p:cNvPr id="44047" name="TextBox 15"/>
              <p:cNvSpPr txBox="1">
                <a:spLocks noChangeArrowheads="1"/>
              </p:cNvSpPr>
              <p:nvPr/>
            </p:nvSpPr>
            <p:spPr bwMode="auto">
              <a:xfrm>
                <a:off x="1147054" y="4615239"/>
                <a:ext cx="1560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A: Low income</a:t>
                </a:r>
              </a:p>
            </p:txBody>
          </p:sp>
          <p:sp>
            <p:nvSpPr>
              <p:cNvPr id="44048" name="TextBox 16"/>
              <p:cNvSpPr txBox="1">
                <a:spLocks noChangeArrowheads="1"/>
              </p:cNvSpPr>
              <p:nvPr/>
            </p:nvSpPr>
            <p:spPr bwMode="auto">
              <a:xfrm>
                <a:off x="6540939" y="4615239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Y: Diabetes</a:t>
                </a:r>
              </a:p>
            </p:txBody>
          </p:sp>
          <p:sp>
            <p:nvSpPr>
              <p:cNvPr id="44049" name="TextBox 17"/>
              <p:cNvSpPr txBox="1">
                <a:spLocks noChangeArrowheads="1"/>
              </p:cNvSpPr>
              <p:nvPr/>
            </p:nvSpPr>
            <p:spPr bwMode="auto">
              <a:xfrm>
                <a:off x="1147054" y="3454093"/>
                <a:ext cx="2767310" cy="369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dirty="0"/>
                  <a:t>W1: Mother has diabetes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805938" y="3877990"/>
                <a:ext cx="438198" cy="736662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403838" y="3824011"/>
                <a:ext cx="328649" cy="79064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45" name="TextBox 13"/>
            <p:cNvSpPr txBox="1">
              <a:spLocks noChangeArrowheads="1"/>
            </p:cNvSpPr>
            <p:nvPr/>
          </p:nvSpPr>
          <p:spPr bwMode="auto">
            <a:xfrm>
              <a:off x="5024784" y="3666957"/>
              <a:ext cx="2470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W2: Unhealthy nutrition </a:t>
              </a:r>
            </a:p>
          </p:txBody>
        </p:sp>
        <p:cxnSp>
          <p:nvCxnSpPr>
            <p:cNvPr id="15" name="Straight Arrow Connector 14"/>
            <p:cNvCxnSpPr>
              <a:cxnSpLocks/>
              <a:endCxn id="44045" idx="1"/>
            </p:cNvCxnSpPr>
            <p:nvPr/>
          </p:nvCxnSpPr>
          <p:spPr>
            <a:xfrm>
              <a:off x="3961997" y="3851122"/>
              <a:ext cx="1062787" cy="50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37" name="Rectangle 22"/>
          <p:cNvSpPr>
            <a:spLocks noChangeArrowheads="1"/>
          </p:cNvSpPr>
          <p:nvPr/>
        </p:nvSpPr>
        <p:spPr bwMode="auto">
          <a:xfrm>
            <a:off x="117475" y="6096435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 backdoor path is blocked at W1, but it is open through U</a:t>
            </a:r>
          </a:p>
          <a:p>
            <a:r>
              <a:rPr lang="en-US" altLang="en-US" sz="2000" dirty="0"/>
              <a:t>The effect of A on Y is NOT identified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62250" y="5568950"/>
            <a:ext cx="3641725" cy="1270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39" name="TextBox 18"/>
          <p:cNvSpPr txBox="1">
            <a:spLocks noChangeArrowheads="1"/>
          </p:cNvSpPr>
          <p:nvPr/>
        </p:nvSpPr>
        <p:spPr bwMode="auto">
          <a:xfrm>
            <a:off x="3228088" y="3175249"/>
            <a:ext cx="2563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/>
              <a:t>U: Socioeconomic status</a:t>
            </a:r>
          </a:p>
        </p:txBody>
      </p:sp>
      <p:cxnSp>
        <p:nvCxnSpPr>
          <p:cNvPr id="68" name="Curved Connector 67"/>
          <p:cNvCxnSpPr>
            <a:cxnSpLocks/>
            <a:stCxn id="44047" idx="1"/>
            <a:endCxn id="44039" idx="1"/>
          </p:cNvCxnSpPr>
          <p:nvPr/>
        </p:nvCxnSpPr>
        <p:spPr>
          <a:xfrm rot="10800000" flipH="1">
            <a:off x="1147762" y="3344526"/>
            <a:ext cx="2080325" cy="2219162"/>
          </a:xfrm>
          <a:prstGeom prst="curvedConnector3">
            <a:avLst>
              <a:gd name="adj1" fmla="val -10989"/>
            </a:avLst>
          </a:prstGeom>
          <a:ln w="38100" cmpd="sng">
            <a:solidFill>
              <a:srgbClr val="FF00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44048" idx="3"/>
          </p:cNvCxnSpPr>
          <p:nvPr/>
        </p:nvCxnSpPr>
        <p:spPr>
          <a:xfrm>
            <a:off x="5646738" y="3454400"/>
            <a:ext cx="2130425" cy="2108200"/>
          </a:xfrm>
          <a:prstGeom prst="curvedConnector3">
            <a:avLst>
              <a:gd name="adj1" fmla="val 110727"/>
            </a:avLst>
          </a:prstGeom>
          <a:ln w="38100" cmpd="sng">
            <a:solidFill>
              <a:srgbClr val="FF00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314480-B742-B34B-8406-332DE0986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141" y="5034138"/>
            <a:ext cx="362898" cy="5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 dirty="0"/>
              <a:t>DAG Rules for 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160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200" dirty="0"/>
              <a:t>The existence of a collider will block the backdoor path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300" dirty="0"/>
          </a:p>
        </p:txBody>
      </p:sp>
      <p:grpSp>
        <p:nvGrpSpPr>
          <p:cNvPr id="45060" name="Group 20"/>
          <p:cNvGrpSpPr>
            <a:grpSpLocks/>
          </p:cNvGrpSpPr>
          <p:nvPr/>
        </p:nvGrpSpPr>
        <p:grpSpPr bwMode="auto">
          <a:xfrm>
            <a:off x="1147763" y="3271838"/>
            <a:ext cx="6629400" cy="1530350"/>
            <a:chOff x="1147054" y="3666957"/>
            <a:chExt cx="6630121" cy="1530478"/>
          </a:xfrm>
        </p:grpSpPr>
        <p:grpSp>
          <p:nvGrpSpPr>
            <p:cNvPr id="45062" name="Group 3"/>
            <p:cNvGrpSpPr>
              <a:grpSpLocks/>
            </p:cNvGrpSpPr>
            <p:nvPr/>
          </p:nvGrpSpPr>
          <p:grpSpPr bwMode="auto">
            <a:xfrm>
              <a:off x="1147054" y="3666957"/>
              <a:ext cx="6630121" cy="1530478"/>
              <a:chOff x="1147054" y="3454093"/>
              <a:chExt cx="6630121" cy="1530478"/>
            </a:xfrm>
          </p:grpSpPr>
          <p:sp>
            <p:nvSpPr>
              <p:cNvPr id="45065" name="TextBox 4"/>
              <p:cNvSpPr txBox="1">
                <a:spLocks noChangeArrowheads="1"/>
              </p:cNvSpPr>
              <p:nvPr/>
            </p:nvSpPr>
            <p:spPr bwMode="auto">
              <a:xfrm>
                <a:off x="1147054" y="4615239"/>
                <a:ext cx="1560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A: Low income</a:t>
                </a:r>
              </a:p>
            </p:txBody>
          </p:sp>
          <p:sp>
            <p:nvSpPr>
              <p:cNvPr id="45066" name="TextBox 5"/>
              <p:cNvSpPr txBox="1">
                <a:spLocks noChangeArrowheads="1"/>
              </p:cNvSpPr>
              <p:nvPr/>
            </p:nvSpPr>
            <p:spPr bwMode="auto">
              <a:xfrm>
                <a:off x="6540939" y="4615239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Y: Diabetes</a:t>
                </a:r>
              </a:p>
            </p:txBody>
          </p:sp>
          <p:sp>
            <p:nvSpPr>
              <p:cNvPr id="45067" name="TextBox 6"/>
              <p:cNvSpPr txBox="1">
                <a:spLocks noChangeArrowheads="1"/>
              </p:cNvSpPr>
              <p:nvPr/>
            </p:nvSpPr>
            <p:spPr bwMode="auto">
              <a:xfrm>
                <a:off x="1147054" y="3454093"/>
                <a:ext cx="25638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W1: Mother has diabetes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2763305" y="4848035"/>
                <a:ext cx="3640533" cy="1270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805938" y="3824011"/>
                <a:ext cx="254028" cy="790641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403838" y="3824011"/>
                <a:ext cx="328649" cy="79064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63" name="TextBox 12"/>
            <p:cNvSpPr txBox="1">
              <a:spLocks noChangeArrowheads="1"/>
            </p:cNvSpPr>
            <p:nvPr/>
          </p:nvSpPr>
          <p:spPr bwMode="auto">
            <a:xfrm>
              <a:off x="5081228" y="3666957"/>
              <a:ext cx="2470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W2: Unhealthy nutrition </a:t>
              </a:r>
            </a:p>
          </p:txBody>
        </p:sp>
        <p:cxnSp>
          <p:nvCxnSpPr>
            <p:cNvPr id="16" name="Straight Arrow Connector 15"/>
            <p:cNvCxnSpPr>
              <a:cxnSpLocks/>
              <a:stCxn id="45063" idx="1"/>
            </p:cNvCxnSpPr>
            <p:nvPr/>
          </p:nvCxnSpPr>
          <p:spPr>
            <a:xfrm flipH="1" flipV="1">
              <a:off x="3885790" y="3824133"/>
              <a:ext cx="1195438" cy="2749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61" name="Rectangle 17"/>
          <p:cNvSpPr>
            <a:spLocks noChangeArrowheads="1"/>
          </p:cNvSpPr>
          <p:nvPr/>
        </p:nvSpPr>
        <p:spPr bwMode="auto">
          <a:xfrm>
            <a:off x="76200" y="6074933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 backdoor path starting from A is blocked at W1</a:t>
            </a:r>
          </a:p>
          <a:p>
            <a:r>
              <a:rPr lang="en-US" altLang="en-US" sz="2000" dirty="0"/>
              <a:t>The effect of A on Y IS identified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200AC5C-E407-674C-8400-B25F2711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369" y="4063175"/>
            <a:ext cx="362898" cy="5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 dirty="0"/>
              <a:t>DAG Rules for 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160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sz="2400" dirty="0"/>
              <a:t>Conditioning on a collider will open the backdoor path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300" dirty="0"/>
          </a:p>
        </p:txBody>
      </p:sp>
      <p:grpSp>
        <p:nvGrpSpPr>
          <p:cNvPr id="46084" name="Group 20"/>
          <p:cNvGrpSpPr>
            <a:grpSpLocks/>
          </p:cNvGrpSpPr>
          <p:nvPr/>
        </p:nvGrpSpPr>
        <p:grpSpPr bwMode="auto">
          <a:xfrm>
            <a:off x="1147763" y="3271838"/>
            <a:ext cx="6629400" cy="1530350"/>
            <a:chOff x="1147054" y="3666957"/>
            <a:chExt cx="6630121" cy="1530478"/>
          </a:xfrm>
        </p:grpSpPr>
        <p:grpSp>
          <p:nvGrpSpPr>
            <p:cNvPr id="46086" name="Group 3"/>
            <p:cNvGrpSpPr>
              <a:grpSpLocks/>
            </p:cNvGrpSpPr>
            <p:nvPr/>
          </p:nvGrpSpPr>
          <p:grpSpPr bwMode="auto">
            <a:xfrm>
              <a:off x="1147054" y="3666957"/>
              <a:ext cx="6630121" cy="1530478"/>
              <a:chOff x="1147054" y="3454093"/>
              <a:chExt cx="6630121" cy="1530478"/>
            </a:xfrm>
          </p:grpSpPr>
          <p:sp>
            <p:nvSpPr>
              <p:cNvPr id="46089" name="TextBox 4"/>
              <p:cNvSpPr txBox="1">
                <a:spLocks noChangeArrowheads="1"/>
              </p:cNvSpPr>
              <p:nvPr/>
            </p:nvSpPr>
            <p:spPr bwMode="auto">
              <a:xfrm>
                <a:off x="1147054" y="4615239"/>
                <a:ext cx="1560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A: Low income</a:t>
                </a:r>
              </a:p>
            </p:txBody>
          </p:sp>
          <p:sp>
            <p:nvSpPr>
              <p:cNvPr id="46090" name="TextBox 5"/>
              <p:cNvSpPr txBox="1">
                <a:spLocks noChangeArrowheads="1"/>
              </p:cNvSpPr>
              <p:nvPr/>
            </p:nvSpPr>
            <p:spPr bwMode="auto">
              <a:xfrm>
                <a:off x="6540939" y="4615239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Y: Diabetes</a:t>
                </a:r>
              </a:p>
            </p:txBody>
          </p:sp>
          <p:sp>
            <p:nvSpPr>
              <p:cNvPr id="46091" name="TextBox 6"/>
              <p:cNvSpPr txBox="1">
                <a:spLocks noChangeArrowheads="1"/>
              </p:cNvSpPr>
              <p:nvPr/>
            </p:nvSpPr>
            <p:spPr bwMode="auto">
              <a:xfrm>
                <a:off x="1147054" y="3454093"/>
                <a:ext cx="279871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dirty="0"/>
                  <a:t>W1: Mother has diabetes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2763305" y="4848035"/>
                <a:ext cx="3640533" cy="1270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928189" y="3893867"/>
                <a:ext cx="203222" cy="792229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403838" y="3824011"/>
                <a:ext cx="328649" cy="790641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087" name="TextBox 12"/>
            <p:cNvSpPr txBox="1">
              <a:spLocks noChangeArrowheads="1"/>
            </p:cNvSpPr>
            <p:nvPr/>
          </p:nvSpPr>
          <p:spPr bwMode="auto">
            <a:xfrm>
              <a:off x="5081228" y="3666957"/>
              <a:ext cx="2470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W2: Unhealthy nutrition </a:t>
              </a:r>
            </a:p>
          </p:txBody>
        </p: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H="1">
              <a:off x="4038206" y="3824132"/>
              <a:ext cx="1043021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85" name="Rectangle 17"/>
          <p:cNvSpPr>
            <a:spLocks noChangeArrowheads="1"/>
          </p:cNvSpPr>
          <p:nvPr/>
        </p:nvSpPr>
        <p:spPr bwMode="auto">
          <a:xfrm>
            <a:off x="118268" y="6073833"/>
            <a:ext cx="84661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 backdoor path starting from A is opened by conditioning on W1</a:t>
            </a:r>
          </a:p>
          <a:p>
            <a:r>
              <a:rPr lang="en-US" altLang="en-US" sz="2000" dirty="0"/>
              <a:t>The effect of A on Y is NOT identified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C196006B-5A9B-3E48-9CCF-EF2526E7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209" y="4155119"/>
            <a:ext cx="362898" cy="5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C0E9-58D3-BE4B-8D4D-A275EC88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3719-B04F-1F4E-ACF4-56A1027A64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Identifying confounding</a:t>
            </a:r>
          </a:p>
          <a:p>
            <a:pPr lvl="1"/>
            <a:r>
              <a:rPr lang="en-US" dirty="0"/>
              <a:t>Data-driven vs. structural approach</a:t>
            </a:r>
          </a:p>
          <a:p>
            <a:r>
              <a:rPr lang="en-US" dirty="0"/>
              <a:t>Three structural criteria for identifying confounders</a:t>
            </a:r>
          </a:p>
          <a:p>
            <a:r>
              <a:rPr lang="en-US" dirty="0"/>
              <a:t>DAG rules for identifying confounding</a:t>
            </a:r>
          </a:p>
          <a:p>
            <a:r>
              <a:rPr lang="en-US" dirty="0"/>
              <a:t>Quick definition: understanding confounding as the non-collapsibility of confounding </a:t>
            </a:r>
            <a:r>
              <a:rPr lang="en-US"/>
              <a:t>variable strata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 dirty="0"/>
              <a:t>DAG Rules for 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160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sz="3300" dirty="0"/>
              <a:t>Conditioning on a descendant (outcome) of a collider will open the backdoor path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300" dirty="0"/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137641" y="6084058"/>
            <a:ext cx="84661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 backdoor path starting from A is opened by conditioning on W3</a:t>
            </a:r>
          </a:p>
          <a:p>
            <a:r>
              <a:rPr lang="en-US" altLang="en-US" sz="2000" dirty="0"/>
              <a:t>The effect of A on Y is NOT identified</a:t>
            </a:r>
          </a:p>
        </p:txBody>
      </p:sp>
      <p:grpSp>
        <p:nvGrpSpPr>
          <p:cNvPr id="47109" name="Group 25"/>
          <p:cNvGrpSpPr>
            <a:grpSpLocks/>
          </p:cNvGrpSpPr>
          <p:nvPr/>
        </p:nvGrpSpPr>
        <p:grpSpPr bwMode="auto">
          <a:xfrm>
            <a:off x="1147763" y="3271838"/>
            <a:ext cx="6629400" cy="1530350"/>
            <a:chOff x="1147054" y="3666957"/>
            <a:chExt cx="6630121" cy="1530478"/>
          </a:xfrm>
        </p:grpSpPr>
        <p:grpSp>
          <p:nvGrpSpPr>
            <p:cNvPr id="47113" name="Group 26"/>
            <p:cNvGrpSpPr>
              <a:grpSpLocks/>
            </p:cNvGrpSpPr>
            <p:nvPr/>
          </p:nvGrpSpPr>
          <p:grpSpPr bwMode="auto">
            <a:xfrm>
              <a:off x="1147054" y="3666957"/>
              <a:ext cx="6630121" cy="1530478"/>
              <a:chOff x="1147054" y="3454093"/>
              <a:chExt cx="6630121" cy="1530478"/>
            </a:xfrm>
          </p:grpSpPr>
          <p:sp>
            <p:nvSpPr>
              <p:cNvPr id="47116" name="TextBox 29"/>
              <p:cNvSpPr txBox="1">
                <a:spLocks noChangeArrowheads="1"/>
              </p:cNvSpPr>
              <p:nvPr/>
            </p:nvSpPr>
            <p:spPr bwMode="auto">
              <a:xfrm>
                <a:off x="1147054" y="4615239"/>
                <a:ext cx="1560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A: Low income</a:t>
                </a:r>
              </a:p>
            </p:txBody>
          </p:sp>
          <p:sp>
            <p:nvSpPr>
              <p:cNvPr id="47117" name="TextBox 30"/>
              <p:cNvSpPr txBox="1">
                <a:spLocks noChangeArrowheads="1"/>
              </p:cNvSpPr>
              <p:nvPr/>
            </p:nvSpPr>
            <p:spPr bwMode="auto">
              <a:xfrm>
                <a:off x="6540939" y="4615239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Y: Diabetes</a:t>
                </a:r>
              </a:p>
            </p:txBody>
          </p:sp>
          <p:sp>
            <p:nvSpPr>
              <p:cNvPr id="47118" name="TextBox 31"/>
              <p:cNvSpPr txBox="1">
                <a:spLocks noChangeArrowheads="1"/>
              </p:cNvSpPr>
              <p:nvPr/>
            </p:nvSpPr>
            <p:spPr bwMode="auto">
              <a:xfrm>
                <a:off x="1147054" y="3454093"/>
                <a:ext cx="25638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W1: Mother has diabetes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63305" y="4848035"/>
                <a:ext cx="3640533" cy="1270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928189" y="3893867"/>
                <a:ext cx="203222" cy="792229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403838" y="3893867"/>
                <a:ext cx="328649" cy="792229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14" name="TextBox 27"/>
            <p:cNvSpPr txBox="1">
              <a:spLocks noChangeArrowheads="1"/>
            </p:cNvSpPr>
            <p:nvPr/>
          </p:nvSpPr>
          <p:spPr bwMode="auto">
            <a:xfrm>
              <a:off x="5081228" y="3666957"/>
              <a:ext cx="2470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W2: Unhealthy nutrition 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3885789" y="3851122"/>
              <a:ext cx="1138363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0" name="TextBox 14"/>
          <p:cNvSpPr txBox="1">
            <a:spLocks noChangeArrowheads="1"/>
          </p:cNvSpPr>
          <p:nvPr/>
        </p:nvSpPr>
        <p:spPr bwMode="auto">
          <a:xfrm>
            <a:off x="3511550" y="3932238"/>
            <a:ext cx="1824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W3: Medical care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80038" y="4092575"/>
            <a:ext cx="1160462" cy="41116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5388" y="3641725"/>
            <a:ext cx="962025" cy="47466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8001000" y="6629400"/>
            <a:ext cx="116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Fausto</a:t>
            </a:r>
            <a:r>
              <a:rPr lang="en-US" altLang="en-US" sz="1200" dirty="0"/>
              <a:t> Bustos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78866A4F-BA95-C24D-9F05-D6511E50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292" y="4693889"/>
            <a:ext cx="362898" cy="5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Non-collapsibility of strata</a:t>
            </a:r>
          </a:p>
          <a:p>
            <a:pPr lvl="1"/>
            <a:r>
              <a:rPr lang="en-US" dirty="0"/>
              <a:t>When the association of exposure and outcome is different across the strata of a third variable identified as a confounder and the crude (non-stratified) association, then the data are not collapsible and confounding is present</a:t>
            </a:r>
          </a:p>
          <a:p>
            <a:pPr lvl="1"/>
            <a:r>
              <a:rPr lang="en-US" dirty="0"/>
              <a:t>We will go over examples in the live lecture</a:t>
            </a:r>
          </a:p>
        </p:txBody>
      </p:sp>
    </p:spTree>
    <p:extLst>
      <p:ext uri="{BB962C8B-B14F-4D97-AF65-F5344CB8AC3E}">
        <p14:creationId xmlns:p14="http://schemas.microsoft.com/office/powerpoint/2010/main" val="385702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0E24-AD69-4E46-8E74-CF75A51CA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is:</a:t>
            </a:r>
          </a:p>
          <a:p>
            <a:pPr marL="0" indent="0" algn="ctr">
              <a:buNone/>
            </a:pPr>
            <a:r>
              <a:rPr lang="en-US" dirty="0"/>
              <a:t>Controlling for confounding (Live Zoom Session)</a:t>
            </a:r>
          </a:p>
          <a:p>
            <a:pPr marL="0" indent="0" algn="ctr">
              <a:buNone/>
            </a:pPr>
            <a:r>
              <a:rPr lang="en-US" dirty="0"/>
              <a:t>Thursday, Oct 8</a:t>
            </a:r>
            <a:r>
              <a:rPr lang="en-US" baseline="30000" dirty="0"/>
              <a:t>th</a:t>
            </a:r>
            <a:r>
              <a:rPr lang="en-US" dirty="0"/>
              <a:t>, 10:30-12:00 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8C3A9-ED9F-0A4D-A730-F275664D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Part 2</a:t>
            </a:r>
          </a:p>
        </p:txBody>
      </p:sp>
    </p:spTree>
    <p:extLst>
      <p:ext uri="{BB962C8B-B14F-4D97-AF65-F5344CB8AC3E}">
        <p14:creationId xmlns:p14="http://schemas.microsoft.com/office/powerpoint/2010/main" val="57615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There are many data-driven approaches that are used to identify confounding that are based on statistical approaches to examine associations in study data</a:t>
            </a:r>
          </a:p>
          <a:p>
            <a:pPr lvl="1"/>
            <a:r>
              <a:rPr lang="en-US" sz="2400" dirty="0"/>
              <a:t>Stepwise regression</a:t>
            </a:r>
          </a:p>
          <a:p>
            <a:pPr lvl="2"/>
            <a:r>
              <a:rPr lang="en-US" sz="2100" dirty="0"/>
              <a:t>Throw all suspected confounders into a model and remove those not associated with the outcome (p&gt;0.05) in a stepwise fashion</a:t>
            </a:r>
          </a:p>
          <a:p>
            <a:pPr lvl="1"/>
            <a:r>
              <a:rPr lang="en-US" sz="2400" dirty="0"/>
              <a:t>Change-in-estimate approach (10% rule)</a:t>
            </a:r>
          </a:p>
          <a:p>
            <a:pPr lvl="2"/>
            <a:r>
              <a:rPr lang="en-US" sz="2100" dirty="0"/>
              <a:t>Throw all suspected confounders into a model, retain those whose removal changes the exposure </a:t>
            </a:r>
            <a:r>
              <a:rPr lang="en-US" sz="2100" dirty="0">
                <a:sym typeface="Wingdings" pitchFamily="2" charset="2"/>
              </a:rPr>
              <a:t> outcome effect estimate by &gt;10%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020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Confounding is about </a:t>
            </a:r>
            <a:r>
              <a:rPr lang="en-US" sz="2400" b="1" dirty="0"/>
              <a:t>causal</a:t>
            </a:r>
            <a:r>
              <a:rPr lang="en-US" sz="2400" dirty="0"/>
              <a:t> relationships, thus it is best to identify confounding by using causal relationships</a:t>
            </a:r>
          </a:p>
          <a:p>
            <a:pPr lvl="1"/>
            <a:r>
              <a:rPr lang="en-US" sz="1800" dirty="0"/>
              <a:t>The observed data structure and </a:t>
            </a:r>
            <a:r>
              <a:rPr lang="en-US" sz="1800" i="1" dirty="0"/>
              <a:t>a priori</a:t>
            </a:r>
            <a:r>
              <a:rPr lang="en-US" sz="1800" dirty="0"/>
              <a:t> theory or knowledge about the suspected data structure is used to identify confounding</a:t>
            </a:r>
          </a:p>
          <a:p>
            <a:pPr lvl="1"/>
            <a:r>
              <a:rPr lang="en-US" sz="2000" dirty="0"/>
              <a:t>This is better than stepwise regression or the change-in-estimate approach, which use arbitrary rules based on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221883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Identifying and Quantifying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Criteria</a:t>
            </a:r>
          </a:p>
          <a:p>
            <a:r>
              <a:rPr lang="en-US" dirty="0"/>
              <a:t>DAGs</a:t>
            </a:r>
          </a:p>
          <a:p>
            <a:r>
              <a:rPr lang="en-US" dirty="0"/>
              <a:t>Collapsibility</a:t>
            </a:r>
          </a:p>
        </p:txBody>
      </p:sp>
    </p:spTree>
    <p:extLst>
      <p:ext uri="{BB962C8B-B14F-4D97-AF65-F5344CB8AC3E}">
        <p14:creationId xmlns:p14="http://schemas.microsoft.com/office/powerpoint/2010/main" val="30273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confounding factor must: 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Be a cause of the outcome under study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Be associated with the exposure under study in the source population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Must not be caused by the exposure or disease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98" y="6553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Rothman 132-134</a:t>
            </a:r>
          </a:p>
        </p:txBody>
      </p:sp>
    </p:spTree>
    <p:extLst>
      <p:ext uri="{BB962C8B-B14F-4D97-AF65-F5344CB8AC3E}">
        <p14:creationId xmlns:p14="http://schemas.microsoft.com/office/powerpoint/2010/main" val="370314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/>
          <a:lstStyle/>
          <a:p>
            <a:r>
              <a:rPr lang="en-US" sz="3600" dirty="0"/>
              <a:t>Criteria 1: Confounding factor must cause the outcome (either directly or indirectly)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confounding factor must be a cause of the outcome</a:t>
            </a:r>
          </a:p>
          <a:p>
            <a:pPr lvl="1"/>
            <a:r>
              <a:rPr lang="en-US" sz="2000" dirty="0"/>
              <a:t>May be an actual cause of disease</a:t>
            </a:r>
          </a:p>
          <a:p>
            <a:pPr lvl="1"/>
            <a:r>
              <a:rPr lang="en-US" sz="2000" dirty="0"/>
              <a:t>May be a surrogate/proxy or indirect cause of disease</a:t>
            </a:r>
          </a:p>
          <a:p>
            <a:pPr lvl="2"/>
            <a:r>
              <a:rPr lang="en-US" sz="1600" dirty="0"/>
              <a:t>Household income as a surrogate for a milieu of social factors correlated with income</a:t>
            </a:r>
          </a:p>
          <a:p>
            <a:pPr lvl="2"/>
            <a:r>
              <a:rPr lang="en-US" sz="1600" dirty="0"/>
              <a:t>Education as a proxy for literacy </a:t>
            </a:r>
          </a:p>
          <a:p>
            <a:pPr lvl="1"/>
            <a:r>
              <a:rPr lang="en-US" sz="2000" dirty="0"/>
              <a:t>Prior theory or knowledge (not the data itself) is used to determine the relation of the suspected confounding factor to the outcome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98" y="6553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Rothman 132-134</a:t>
            </a:r>
          </a:p>
        </p:txBody>
      </p:sp>
    </p:spTree>
    <p:extLst>
      <p:ext uri="{BB962C8B-B14F-4D97-AF65-F5344CB8AC3E}">
        <p14:creationId xmlns:p14="http://schemas.microsoft.com/office/powerpoint/2010/main" val="2104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990600"/>
          </a:xfrm>
        </p:spPr>
        <p:txBody>
          <a:bodyPr/>
          <a:lstStyle/>
          <a:p>
            <a:r>
              <a:rPr lang="en-US" sz="3200" dirty="0"/>
              <a:t>Criteria 2: Confounding factor must be associated with the exposure in the source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can generally identify this directly from our data, however varies a bit by design</a:t>
            </a:r>
          </a:p>
          <a:p>
            <a:r>
              <a:rPr lang="en-US" sz="2400" dirty="0"/>
              <a:t>Cohort Study</a:t>
            </a:r>
          </a:p>
          <a:p>
            <a:pPr lvl="1"/>
            <a:r>
              <a:rPr lang="en-US" sz="2000" dirty="0"/>
              <a:t>Cohort is source population. Therefore, this relationship can be determined from the observed study data.</a:t>
            </a:r>
          </a:p>
          <a:p>
            <a:r>
              <a:rPr lang="en-US" sz="2400" dirty="0"/>
              <a:t>Case-control Study</a:t>
            </a:r>
          </a:p>
          <a:p>
            <a:pPr lvl="1"/>
            <a:r>
              <a:rPr lang="en-US" sz="2000" dirty="0"/>
              <a:t>In a C-C study, the controls are selected from the source population, however, the control group </a:t>
            </a:r>
            <a:r>
              <a:rPr lang="en-US" sz="2000"/>
              <a:t>needs to be </a:t>
            </a:r>
            <a:r>
              <a:rPr lang="en-US" sz="2000" dirty="0"/>
              <a:t>very large and have no selection bias or measurement error in order to accurately reflect the association in the source population.</a:t>
            </a:r>
          </a:p>
          <a:p>
            <a:pPr lvl="1"/>
            <a:r>
              <a:rPr lang="en-US" sz="2000" dirty="0"/>
              <a:t>External information can be used when available, or prior knowledge.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7498" y="6553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Rothman 132-134</a:t>
            </a:r>
          </a:p>
        </p:txBody>
      </p:sp>
    </p:spTree>
    <p:extLst>
      <p:ext uri="{BB962C8B-B14F-4D97-AF65-F5344CB8AC3E}">
        <p14:creationId xmlns:p14="http://schemas.microsoft.com/office/powerpoint/2010/main" val="191820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Criteria 3: The factor cannot be caused by the exposure or the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confounding factor must not be affected by the exposure or the disease. </a:t>
            </a:r>
          </a:p>
          <a:p>
            <a:r>
              <a:rPr lang="en-US" sz="2400" dirty="0"/>
              <a:t>Two scenarios can occur here: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 sz="2000" dirty="0"/>
              <a:t>The factor that we think is a confounder is actually an intermediate on the causal pathway between exposure and outcome (a </a:t>
            </a:r>
            <a:r>
              <a:rPr lang="en-US" sz="2000" b="1" dirty="0"/>
              <a:t>mediator</a:t>
            </a:r>
            <a:r>
              <a:rPr lang="en-US" sz="2000" dirty="0"/>
              <a:t>)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 sz="2000" dirty="0"/>
              <a:t>The factor that we think is a confounder is a common outcome of the exposure and outcome of interest (a </a:t>
            </a:r>
            <a:r>
              <a:rPr lang="en-US" sz="2000" b="1" dirty="0"/>
              <a:t>collider</a:t>
            </a:r>
            <a:r>
              <a:rPr lang="en-US" sz="20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98" y="6553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Rothman 132-134</a:t>
            </a:r>
          </a:p>
        </p:txBody>
      </p:sp>
    </p:spTree>
    <p:extLst>
      <p:ext uri="{BB962C8B-B14F-4D97-AF65-F5344CB8AC3E}">
        <p14:creationId xmlns:p14="http://schemas.microsoft.com/office/powerpoint/2010/main" val="294326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2387</TotalTime>
  <Words>1207</Words>
  <Application>Microsoft Macintosh PowerPoint</Application>
  <PresentationFormat>On-screen Show (4:3)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Tw Cen MT</vt:lpstr>
      <vt:lpstr>Wingdings</vt:lpstr>
      <vt:lpstr>Wingdings 2</vt:lpstr>
      <vt:lpstr>Median</vt:lpstr>
      <vt:lpstr>Confounding</vt:lpstr>
      <vt:lpstr>Lecture outline</vt:lpstr>
      <vt:lpstr>Identifying confounding</vt:lpstr>
      <vt:lpstr>However!</vt:lpstr>
      <vt:lpstr>Identifying and Quantifying Confounding</vt:lpstr>
      <vt:lpstr>Three Criteria</vt:lpstr>
      <vt:lpstr>Criteria 1: Confounding factor must cause the outcome (either directly or indirectly)</vt:lpstr>
      <vt:lpstr>Criteria 2: Confounding factor must be associated with the exposure in the source population</vt:lpstr>
      <vt:lpstr>Criteria 3: The factor cannot be caused by the exposure or the disease</vt:lpstr>
      <vt:lpstr>Intermediate on the Causal Pathway (Mediator)</vt:lpstr>
      <vt:lpstr>Example: Fluoridation, Diet Sugar and Tooth Decay</vt:lpstr>
      <vt:lpstr>Confounding is structural</vt:lpstr>
      <vt:lpstr>How do we know what the proper structural relationships are?</vt:lpstr>
      <vt:lpstr>So:</vt:lpstr>
      <vt:lpstr>DAG Rules for Identifying Confounding</vt:lpstr>
      <vt:lpstr>DAG Rules for Identifying Confounding</vt:lpstr>
      <vt:lpstr>DAG Rules for Identifying Confounding</vt:lpstr>
      <vt:lpstr>DAG Rules for Identifying Confounding</vt:lpstr>
      <vt:lpstr>DAG Rules for Identifying Confounding</vt:lpstr>
      <vt:lpstr>DAG Rules for Identifying Confounding</vt:lpstr>
      <vt:lpstr>Quantifying Confounding</vt:lpstr>
      <vt:lpstr>End of Part 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Confounding and Effect Modification</dc:title>
  <dc:creator>aubreelynn</dc:creator>
  <cp:lastModifiedBy>Lindsay Kobayashi</cp:lastModifiedBy>
  <cp:revision>177</cp:revision>
  <cp:lastPrinted>2017-10-26T01:50:27Z</cp:lastPrinted>
  <dcterms:created xsi:type="dcterms:W3CDTF">2010-11-07T16:58:03Z</dcterms:created>
  <dcterms:modified xsi:type="dcterms:W3CDTF">2020-08-25T19:57:49Z</dcterms:modified>
</cp:coreProperties>
</file>