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96" r:id="rId3"/>
    <p:sldId id="403" r:id="rId4"/>
    <p:sldId id="284" r:id="rId5"/>
    <p:sldId id="295" r:id="rId6"/>
    <p:sldId id="366" r:id="rId7"/>
    <p:sldId id="367" r:id="rId8"/>
    <p:sldId id="371" r:id="rId9"/>
    <p:sldId id="369" r:id="rId10"/>
    <p:sldId id="283" r:id="rId11"/>
    <p:sldId id="404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4676" autoAdjust="0"/>
  </p:normalViewPr>
  <p:slideViewPr>
    <p:cSldViewPr>
      <p:cViewPr varScale="1">
        <p:scale>
          <a:sx n="106" d="100"/>
          <a:sy n="106" d="100"/>
        </p:scale>
        <p:origin x="17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39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7EB382F1-2528-420A-99A0-BA69BCBE4E31}" type="datetimeFigureOut">
              <a:rPr lang="en-US" altLang="en-US"/>
              <a:pPr/>
              <a:t>8/10/20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B52A90B3-9DB0-4FD2-A897-3F27FD48C8A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A90B3-9DB0-4FD2-A897-3F27FD48C8A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439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9BA2CC6-77EA-401F-B8A7-4E60E9635AC9}" type="slidenum">
              <a:rPr lang="en-US" altLang="en-US">
                <a:latin typeface="Calibri" panose="020F0502020204030204" pitchFamily="34" charset="0"/>
              </a:rPr>
              <a:pPr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6143E8B-D9F7-4300-9F29-FA39715F61F1}" type="datetimeFigureOut">
              <a:rPr lang="en-US" altLang="en-US"/>
              <a:pPr/>
              <a:t>8/10/20</a:t>
            </a:fld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6BBA93-FD10-40E2-9085-66FED96680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0228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264863-A8BC-41D4-BAB8-E71BCC0D17DD}" type="datetimeFigureOut">
              <a:rPr lang="en-US" altLang="en-US"/>
              <a:pPr/>
              <a:t>8/10/20</a:t>
            </a:fld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201E3-C474-40AA-8100-2487F48843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870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3F14F6E4-E45C-4D8F-8CE7-DB1F5D8C7F61}" type="datetimeFigureOut">
              <a:rPr lang="en-US" altLang="en-US"/>
              <a:pPr/>
              <a:t>8/10/20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69F585A5-3506-400B-BD94-CC2AB25D58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50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59B6C9-790D-48C4-8557-D573825D2662}" type="datetimeFigureOut">
              <a:rPr lang="en-US" altLang="en-US"/>
              <a:pPr/>
              <a:t>8/10/20</a:t>
            </a:fld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9407CF-8978-4A48-A154-1A1954EB10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90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9DD910-A494-45A9-8305-1A1D02643919}" type="datetimeFigureOut">
              <a:rPr lang="en-US" altLang="en-US"/>
              <a:pPr/>
              <a:t>8/10/20</a:t>
            </a:fld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AFEF91FA-6F00-4E61-8610-86D4BE2A80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1966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DA3380-F584-4D8C-A529-E3CC23BB3CA2}" type="datetimeFigureOut">
              <a:rPr lang="en-US" altLang="en-US"/>
              <a:pPr/>
              <a:t>8/10/20</a:t>
            </a:fld>
            <a:endParaRPr lang="en-US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BA5F2-02C2-4D80-BD41-F5BB43F5F1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53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0BBB0D-1CE6-40C8-8411-41B35D1771A5}" type="datetimeFigureOut">
              <a:rPr lang="en-US" altLang="en-US"/>
              <a:pPr/>
              <a:t>8/10/20</a:t>
            </a:fld>
            <a:endParaRPr lang="en-US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A17F2-E0DA-4381-9B5E-4F7D5AA3DC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53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8D8BCE-D496-493B-8706-00716E123F4C}" type="datetimeFigureOut">
              <a:rPr lang="en-US" altLang="en-US"/>
              <a:pPr/>
              <a:t>8/10/20</a:t>
            </a:fld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A8F57-87BD-4ABD-9AC0-AC99EB7D8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524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3FB9AA-6C66-4A62-9D3D-6EBBEF917011}" type="datetimeFigureOut">
              <a:rPr lang="en-US" altLang="en-US"/>
              <a:pPr/>
              <a:t>8/10/20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3AB30-AFBA-4F65-AE1F-AEA6C22C9D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65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26BBE5-6495-45D4-90C2-EEF88945703E}" type="datetimeFigureOut">
              <a:rPr lang="en-US" altLang="en-US"/>
              <a:pPr/>
              <a:t>8/10/20</a:t>
            </a:fld>
            <a:endParaRPr lang="en-US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B665C-BB7E-48BB-B2E0-CF46C9B854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46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fld id="{5FFDD2E9-79D1-4D17-B6C7-FB68EEB92B71}" type="datetimeFigureOut">
              <a:rPr lang="en-US" altLang="en-US"/>
              <a:pPr/>
              <a:t>8/10/20</a:t>
            </a:fld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D2B10724-EBC8-498F-BF6F-11D9C0BA4BA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15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fld id="{99E4492F-8F88-4DF0-89E5-5785FD40100F}" type="datetimeFigureOut">
              <a:rPr lang="en-US" altLang="en-US"/>
              <a:pPr/>
              <a:t>8/10/20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fld id="{0E80374C-AA93-4C53-97DD-D0D992C4FE1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1" r:id="rId2"/>
    <p:sldLayoutId id="2147483918" r:id="rId3"/>
    <p:sldLayoutId id="2147483912" r:id="rId4"/>
    <p:sldLayoutId id="2147483913" r:id="rId5"/>
    <p:sldLayoutId id="2147483914" r:id="rId6"/>
    <p:sldLayoutId id="2147483919" r:id="rId7"/>
    <p:sldLayoutId id="2147483915" r:id="rId8"/>
    <p:sldLayoutId id="2147483920" r:id="rId9"/>
    <p:sldLayoutId id="2147483916" r:id="rId10"/>
    <p:sldLayoutId id="21474839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Causality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Part 1: Basic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Four causal inference frameworks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495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Sufficient-Component Cause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Bradford-Hill’s Viewpoints/Criteria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Counterfactual (Potential Outcomes) Framework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Directed Acyclic Graphs (DAGs)</a:t>
            </a:r>
          </a:p>
          <a:p>
            <a:endParaRPr lang="en-US" altLang="en-US" dirty="0"/>
          </a:p>
          <a:p>
            <a:pPr>
              <a:buFontTx/>
              <a:buChar char="-"/>
            </a:pPr>
            <a:r>
              <a:rPr lang="en-US" altLang="en-US" dirty="0"/>
              <a:t>We use several models of causation in epidemiology because each model has its own strengths and helps us to examine different epidemiologic concepts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C161D7-E2B6-1341-8FCB-C6BF67C2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772400" cy="1673225"/>
          </a:xfrm>
        </p:spPr>
        <p:txBody>
          <a:bodyPr/>
          <a:lstStyle/>
          <a:p>
            <a:r>
              <a:rPr lang="en-US" dirty="0"/>
              <a:t>Next is:</a:t>
            </a:r>
          </a:p>
          <a:p>
            <a:pPr algn="ctr"/>
            <a:r>
              <a:rPr lang="en-US" dirty="0"/>
              <a:t>Part 2: Sufficient-cause model and Hill’s viewpoints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C2D6E6-8DEA-DA4B-9AF8-ECAF5C3D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Part 1</a:t>
            </a:r>
          </a:p>
        </p:txBody>
      </p:sp>
    </p:spTree>
    <p:extLst>
      <p:ext uri="{BB962C8B-B14F-4D97-AF65-F5344CB8AC3E}">
        <p14:creationId xmlns:p14="http://schemas.microsoft.com/office/powerpoint/2010/main" val="234657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Basic concepts/definitions</a:t>
            </a:r>
          </a:p>
          <a:p>
            <a:r>
              <a:rPr lang="en-US" dirty="0"/>
              <a:t>Causal types</a:t>
            </a:r>
          </a:p>
          <a:p>
            <a:r>
              <a:rPr lang="en-US" dirty="0"/>
              <a:t>4 causal models</a:t>
            </a:r>
          </a:p>
          <a:p>
            <a:pPr lvl="1"/>
            <a:r>
              <a:rPr lang="en-US" dirty="0"/>
              <a:t>Sufficient-cause model</a:t>
            </a:r>
          </a:p>
          <a:p>
            <a:pPr lvl="1"/>
            <a:r>
              <a:rPr lang="en-US" dirty="0"/>
              <a:t>Bradford-Hill’s viewpoints</a:t>
            </a:r>
          </a:p>
          <a:p>
            <a:pPr lvl="1"/>
            <a:r>
              <a:rPr lang="en-US" dirty="0"/>
              <a:t>Counterfactual (potential outcomes) model</a:t>
            </a:r>
          </a:p>
          <a:p>
            <a:pPr lvl="1"/>
            <a:r>
              <a:rPr lang="en-US" dirty="0"/>
              <a:t>Directed acyclic graphs (DAGs)</a:t>
            </a:r>
          </a:p>
        </p:txBody>
      </p:sp>
    </p:spTree>
    <p:extLst>
      <p:ext uri="{BB962C8B-B14F-4D97-AF65-F5344CB8AC3E}">
        <p14:creationId xmlns:p14="http://schemas.microsoft.com/office/powerpoint/2010/main" val="89427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Basic concepts/definitions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Causal types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 causal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Sufficient-cause model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Hill’s criteria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Counterfactual (potential outcomes) model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Directed acyclic graphs (DAGs)</a:t>
            </a:r>
          </a:p>
        </p:txBody>
      </p:sp>
    </p:spTree>
    <p:extLst>
      <p:ext uri="{BB962C8B-B14F-4D97-AF65-F5344CB8AC3E}">
        <p14:creationId xmlns:p14="http://schemas.microsoft.com/office/powerpoint/2010/main" val="142355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Causality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153400" cy="4495800"/>
          </a:xfrm>
        </p:spPr>
        <p:txBody>
          <a:bodyPr/>
          <a:lstStyle/>
          <a:p>
            <a:r>
              <a:rPr lang="en-US" altLang="en-US" dirty="0"/>
              <a:t>Epidemiology is concerned with identifying causes of health outcomes in order to inform effective and equitable interventions to improve them.</a:t>
            </a:r>
          </a:p>
          <a:p>
            <a:endParaRPr lang="en-US" altLang="en-US" dirty="0"/>
          </a:p>
          <a:p>
            <a:r>
              <a:rPr lang="en-US" altLang="en-US" dirty="0"/>
              <a:t>What is a cause?</a:t>
            </a:r>
          </a:p>
          <a:p>
            <a:pPr lvl="1"/>
            <a:r>
              <a:rPr lang="en-US" altLang="en-US" dirty="0"/>
              <a:t>“An antecedent event, condition or characteristic that was necessary for the occurrence of the disease at the moment it occurred, given that other characteristics are fixed.”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B8A29C-0917-674A-8F05-873906178FAE}"/>
              </a:ext>
            </a:extLst>
          </p:cNvPr>
          <p:cNvSpPr txBox="1"/>
          <p:nvPr/>
        </p:nvSpPr>
        <p:spPr>
          <a:xfrm>
            <a:off x="642465" y="5865167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77"/>
              </a:rPr>
              <a:t>Rothman, 2008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 Criteria for Causation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2200" dirty="0"/>
              <a:t>A causal relationship between two variables must have a temporal order, in which the cause must precede the effect in time (i.e., if A is a cause and B is an effect, then A must occur before B).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The two variables should be empirically correlated with one another.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The observed empirical correlation between two variables cannot be explained away as the result of a third variable that causes both A and B. In other words, the relationship is not spurious and occurs regularly.</a:t>
            </a:r>
          </a:p>
          <a:p>
            <a:pPr>
              <a:defRPr/>
            </a:pPr>
            <a:endParaRPr lang="en-US" sz="22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200" dirty="0" err="1"/>
              <a:t>Lazarsfeld</a:t>
            </a:r>
            <a:r>
              <a:rPr lang="en-US" sz="2200" dirty="0"/>
              <a:t>, 1959</a:t>
            </a:r>
          </a:p>
        </p:txBody>
      </p:sp>
      <p:sp>
        <p:nvSpPr>
          <p:cNvPr id="2" name="Oval Callout 1">
            <a:extLst>
              <a:ext uri="{FF2B5EF4-FFF2-40B4-BE49-F238E27FC236}">
                <a16:creationId xmlns:a16="http://schemas.microsoft.com/office/drawing/2014/main" id="{02AFBD83-E2C9-AA4C-8298-8FE62BD0625A}"/>
              </a:ext>
            </a:extLst>
          </p:cNvPr>
          <p:cNvSpPr/>
          <p:nvPr/>
        </p:nvSpPr>
        <p:spPr>
          <a:xfrm>
            <a:off x="4191000" y="5181600"/>
            <a:ext cx="2133600" cy="1295400"/>
          </a:xfrm>
          <a:prstGeom prst="wedgeEllipseCallout">
            <a:avLst>
              <a:gd name="adj1" fmla="val -62562"/>
              <a:gd name="adj2" fmla="val -60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called confounding!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Probabilistic Approach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In epidemiology, the deterministic concept of causation is supplemented or replaced with probabilistic methods so that instead of demonstrating causality in individuals, we make causal inferences about a hypothesized relation between a given exposure and a disease in a particular population.</a:t>
            </a:r>
          </a:p>
          <a:p>
            <a:pPr lvl="1"/>
            <a:r>
              <a:rPr lang="en-US" altLang="en-US" dirty="0"/>
              <a:t>Probabilistic – X leads to a distribution of possible outcomes in a population (or a % probability)</a:t>
            </a:r>
          </a:p>
          <a:p>
            <a:pPr lvl="1"/>
            <a:r>
              <a:rPr lang="en-US" altLang="en-US" dirty="0"/>
              <a:t>Deterministic – X leads to an outcome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43800" y="648866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Morgenstern</a:t>
            </a:r>
          </a:p>
        </p:txBody>
      </p:sp>
    </p:spTree>
    <p:extLst>
      <p:ext uri="{BB962C8B-B14F-4D97-AF65-F5344CB8AC3E}">
        <p14:creationId xmlns:p14="http://schemas.microsoft.com/office/powerpoint/2010/main" val="45492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end of the deterministic world?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Not necessarily</a:t>
            </a:r>
          </a:p>
          <a:p>
            <a:r>
              <a:rPr lang="en-US" altLang="en-US" dirty="0"/>
              <a:t>You can still adhere to the view that disease occurrence is completely determined by a set of factors, however, we may not know or be able to measure all of the factors.</a:t>
            </a:r>
          </a:p>
        </p:txBody>
      </p:sp>
    </p:spTree>
    <p:extLst>
      <p:ext uri="{BB962C8B-B14F-4D97-AF65-F5344CB8AC3E}">
        <p14:creationId xmlns:p14="http://schemas.microsoft.com/office/powerpoint/2010/main" val="400600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/>
          <a:lstStyle/>
          <a:p>
            <a:r>
              <a:rPr lang="en-US" dirty="0"/>
              <a:t>Type 1: Doomed</a:t>
            </a:r>
          </a:p>
          <a:p>
            <a:pPr lvl="1"/>
            <a:r>
              <a:rPr lang="en-US" dirty="0"/>
              <a:t>Disease occurs with or without exposure </a:t>
            </a:r>
          </a:p>
          <a:p>
            <a:r>
              <a:rPr lang="en-US" dirty="0"/>
              <a:t>Type 2: Effect causative</a:t>
            </a:r>
          </a:p>
          <a:p>
            <a:pPr lvl="1"/>
            <a:r>
              <a:rPr lang="en-US" dirty="0"/>
              <a:t>Disease occurs if and only if person exposed</a:t>
            </a:r>
          </a:p>
          <a:p>
            <a:r>
              <a:rPr lang="en-US" dirty="0"/>
              <a:t>Type 3: Effect preventive</a:t>
            </a:r>
          </a:p>
          <a:p>
            <a:pPr lvl="1"/>
            <a:r>
              <a:rPr lang="en-US" dirty="0"/>
              <a:t>Disease occurs if and only if person unexposed </a:t>
            </a:r>
          </a:p>
          <a:p>
            <a:r>
              <a:rPr lang="en-US" dirty="0"/>
              <a:t>Type 4: Immune</a:t>
            </a:r>
          </a:p>
          <a:p>
            <a:pPr lvl="1"/>
            <a:r>
              <a:rPr lang="en-US" dirty="0"/>
              <a:t>Disease does not occur with or without exposure </a:t>
            </a:r>
          </a:p>
          <a:p>
            <a:r>
              <a:rPr lang="en-US" dirty="0"/>
              <a:t>Populations consist of individuals of all four causal types</a:t>
            </a:r>
          </a:p>
        </p:txBody>
      </p:sp>
    </p:spTree>
    <p:extLst>
      <p:ext uri="{BB962C8B-B14F-4D97-AF65-F5344CB8AC3E}">
        <p14:creationId xmlns:p14="http://schemas.microsoft.com/office/powerpoint/2010/main" val="351586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Causal Types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47774"/>
              </p:ext>
            </p:extLst>
          </p:nvPr>
        </p:nvGraphicFramePr>
        <p:xfrm>
          <a:off x="990600" y="1600200"/>
          <a:ext cx="6553200" cy="240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6940">
                <a:tc>
                  <a:txBody>
                    <a:bodyPr/>
                    <a:lstStyle/>
                    <a:p>
                      <a:r>
                        <a:rPr lang="en-US" dirty="0"/>
                        <a:t>Causal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Disease outcome if exposed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Disease outcome if unexposed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effect (doomed)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r>
                        <a:rPr lang="en-US" baseline="0" dirty="0"/>
                        <a:t> 2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Effect causative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</a:t>
                      </a:r>
                      <a:r>
                        <a:rPr lang="en-US" baseline="0" dirty="0"/>
                        <a:t> preventive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effect (immune)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4038600"/>
            <a:ext cx="8153400" cy="2819400"/>
          </a:xfrm>
        </p:spPr>
        <p:txBody>
          <a:bodyPr/>
          <a:lstStyle/>
          <a:p>
            <a:r>
              <a:rPr lang="en-US" sz="1800" dirty="0"/>
              <a:t>The exposure has an effect on the disease in Types 2 &amp; 3, but not on Types 1 &amp; 4. </a:t>
            </a:r>
          </a:p>
          <a:p>
            <a:r>
              <a:rPr lang="en-US" sz="1800" dirty="0"/>
              <a:t>Cannot observe these types because we cannot observe both exposure states simultaneously in the same individuals, i.e., one exposure condition is counterfactual. </a:t>
            </a:r>
          </a:p>
          <a:p>
            <a:pPr lvl="1"/>
            <a:r>
              <a:rPr lang="en-US" sz="1800" dirty="0"/>
              <a:t>If we observe an exposed person who becomes a case, we cannot determine whether he/she is a Type 1 or 2; If we observe an unexposed person who becomes a case, we cannot whether he/she is a Type 1 or 3.</a:t>
            </a:r>
          </a:p>
          <a:p>
            <a:pPr lvl="1"/>
            <a:r>
              <a:rPr lang="en-US" sz="1800" dirty="0"/>
              <a:t>Similarly, if we observe a certain proportion of exposed persons at risk developing a disease in a population, we cannot say how many (if any) were caused by the exposure.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</TotalTime>
  <Words>641</Words>
  <Application>Microsoft Macintosh PowerPoint</Application>
  <PresentationFormat>On-screen Show (4:3)</PresentationFormat>
  <Paragraphs>88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Tw Cen MT</vt:lpstr>
      <vt:lpstr>Wingdings</vt:lpstr>
      <vt:lpstr>Wingdings 2</vt:lpstr>
      <vt:lpstr>Median</vt:lpstr>
      <vt:lpstr>Causality</vt:lpstr>
      <vt:lpstr>Lecture Outline</vt:lpstr>
      <vt:lpstr>Lecture Outline</vt:lpstr>
      <vt:lpstr>Causality</vt:lpstr>
      <vt:lpstr>Three Criteria for Causation</vt:lpstr>
      <vt:lpstr>Probabilistic Approach</vt:lpstr>
      <vt:lpstr>The end of the deterministic world?</vt:lpstr>
      <vt:lpstr>Causal Types</vt:lpstr>
      <vt:lpstr>Causal Types</vt:lpstr>
      <vt:lpstr>Four causal inference frameworks</vt:lpstr>
      <vt:lpstr>End of Part 1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Causality</dc:title>
  <dc:creator>Dongqing Wang</dc:creator>
  <cp:lastModifiedBy>Lindsay Kobayashi</cp:lastModifiedBy>
  <cp:revision>48</cp:revision>
  <dcterms:created xsi:type="dcterms:W3CDTF">2017-08-21T18:48:54Z</dcterms:created>
  <dcterms:modified xsi:type="dcterms:W3CDTF">2020-08-10T16:28:44Z</dcterms:modified>
</cp:coreProperties>
</file>