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96" r:id="rId3"/>
    <p:sldId id="261" r:id="rId4"/>
    <p:sldId id="286" r:id="rId5"/>
    <p:sldId id="299" r:id="rId6"/>
    <p:sldId id="401" r:id="rId7"/>
    <p:sldId id="301" r:id="rId8"/>
    <p:sldId id="289" r:id="rId9"/>
    <p:sldId id="403" r:id="rId10"/>
    <p:sldId id="353" r:id="rId11"/>
    <p:sldId id="356" r:id="rId12"/>
    <p:sldId id="360" r:id="rId13"/>
    <p:sldId id="361" r:id="rId14"/>
    <p:sldId id="394" r:id="rId15"/>
    <p:sldId id="355" r:id="rId16"/>
    <p:sldId id="357" r:id="rId17"/>
    <p:sldId id="359" r:id="rId18"/>
    <p:sldId id="395" r:id="rId19"/>
    <p:sldId id="354" r:id="rId20"/>
    <p:sldId id="400" r:id="rId21"/>
    <p:sldId id="404"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89969" autoAdjust="0"/>
  </p:normalViewPr>
  <p:slideViewPr>
    <p:cSldViewPr>
      <p:cViewPr varScale="1">
        <p:scale>
          <a:sx n="100" d="100"/>
          <a:sy n="100" d="100"/>
        </p:scale>
        <p:origin x="1936" y="168"/>
      </p:cViewPr>
      <p:guideLst>
        <p:guide orient="horz" pos="2160"/>
        <p:guide pos="2880"/>
      </p:guideLst>
    </p:cSldViewPr>
  </p:slideViewPr>
  <p:outlineViewPr>
    <p:cViewPr>
      <p:scale>
        <a:sx n="33" d="100"/>
        <a:sy n="33" d="100"/>
      </p:scale>
      <p:origin x="0" y="5352"/>
    </p:cViewPr>
  </p:outlineViewPr>
  <p:notesTextViewPr>
    <p:cViewPr>
      <p:scale>
        <a:sx n="100" d="100"/>
        <a:sy n="100" d="100"/>
      </p:scale>
      <p:origin x="0" y="0"/>
    </p:cViewPr>
  </p:notesTextViewPr>
  <p:sorterViewPr>
    <p:cViewPr varScale="1">
      <p:scale>
        <a:sx n="1" d="1"/>
        <a:sy n="1" d="1"/>
      </p:scale>
      <p:origin x="0" y="-639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fld id="{7EB382F1-2528-420A-99A0-BA69BCBE4E31}" type="datetimeFigureOut">
              <a:rPr lang="en-US" altLang="en-US"/>
              <a:pPr/>
              <a:t>8/10/20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B52A90B3-9DB0-4FD2-A897-3F27FD48C8A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sufficient cause is a complete causal mechanism; a minimal set of conditions and events that are sufficient for the outcome to occur.</a:t>
            </a:r>
          </a:p>
          <a:p>
            <a:endParaRPr lang="en-US" dirty="0"/>
          </a:p>
        </p:txBody>
      </p:sp>
      <p:sp>
        <p:nvSpPr>
          <p:cNvPr id="4" name="Slide Number Placeholder 3"/>
          <p:cNvSpPr>
            <a:spLocks noGrp="1"/>
          </p:cNvSpPr>
          <p:nvPr>
            <p:ph type="sldNum" sz="quarter" idx="5"/>
          </p:nvPr>
        </p:nvSpPr>
        <p:spPr/>
        <p:txBody>
          <a:bodyPr/>
          <a:lstStyle/>
          <a:p>
            <a:fld id="{B52A90B3-9DB0-4FD2-A897-3F27FD48C8A0}" type="slidenum">
              <a:rPr lang="en-US" altLang="en-US" smtClean="0"/>
              <a:pPr/>
              <a:t>3</a:t>
            </a:fld>
            <a:endParaRPr lang="en-US" altLang="en-US"/>
          </a:p>
        </p:txBody>
      </p:sp>
    </p:spTree>
    <p:extLst>
      <p:ext uri="{BB962C8B-B14F-4D97-AF65-F5344CB8AC3E}">
        <p14:creationId xmlns:p14="http://schemas.microsoft.com/office/powerpoint/2010/main" val="142347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example, consider that 75% of cardiovascular disease </a:t>
            </a:r>
            <a:r>
              <a:rPr lang="en-US" altLang="en-US" dirty="0"/>
              <a:t>is caused by three component causes high cholesterol, high blood pressure, and smoking. We do not know the nature of the other unknown sufficient causes, which may be assumed to account for the other 25% of cardiovascular disease cases. However, the use of causal pies lets us see that there may be unknown component causes, which may add up in different ways with the known component causes to produce the sufficient set of causes for cardiovascular disease. Interventions that target the unknown causes, once they become known in the future, may reduce the disease burden by more than 25%. It is important to remember that, given enough causal agents, the upper limit of which is unknown for any given disease, the attributable fractions would sum to more than 100%. Only the fraction of disease attributable to a single component cause cannot exceed 100%.</a:t>
            </a:r>
          </a:p>
          <a:p>
            <a:endParaRPr lang="en-US" dirty="0"/>
          </a:p>
        </p:txBody>
      </p:sp>
      <p:sp>
        <p:nvSpPr>
          <p:cNvPr id="4" name="Slide Number Placeholder 3"/>
          <p:cNvSpPr>
            <a:spLocks noGrp="1"/>
          </p:cNvSpPr>
          <p:nvPr>
            <p:ph type="sldNum" sz="quarter" idx="5"/>
          </p:nvPr>
        </p:nvSpPr>
        <p:spPr/>
        <p:txBody>
          <a:bodyPr/>
          <a:lstStyle/>
          <a:p>
            <a:fld id="{B52A90B3-9DB0-4FD2-A897-3F27FD48C8A0}" type="slidenum">
              <a:rPr lang="en-US" altLang="en-US" smtClean="0"/>
              <a:pPr/>
              <a:t>8</a:t>
            </a:fld>
            <a:endParaRPr lang="en-US" altLang="en-US"/>
          </a:p>
        </p:txBody>
      </p:sp>
    </p:spTree>
    <p:extLst>
      <p:ext uri="{BB962C8B-B14F-4D97-AF65-F5344CB8AC3E}">
        <p14:creationId xmlns:p14="http://schemas.microsoft.com/office/powerpoint/2010/main" val="93716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52A90B3-9DB0-4FD2-A897-3F27FD48C8A0}" type="slidenum">
              <a:rPr lang="en-US" altLang="en-US" smtClean="0"/>
              <a:pPr/>
              <a:t>11</a:t>
            </a:fld>
            <a:endParaRPr lang="en-US" altLang="en-US"/>
          </a:p>
        </p:txBody>
      </p:sp>
    </p:spTree>
    <p:extLst>
      <p:ext uri="{BB962C8B-B14F-4D97-AF65-F5344CB8AC3E}">
        <p14:creationId xmlns:p14="http://schemas.microsoft.com/office/powerpoint/2010/main" val="705616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sometimes claimed in the literature that results  are inconsistent just because some are statistically significant and some are not.  The effect estimates may be essentially the same, the difference in significance is solely arising from differences in standard errors or sizes of the studies.</a:t>
            </a:r>
            <a:endParaRPr lang="en-US" dirty="0"/>
          </a:p>
        </p:txBody>
      </p:sp>
      <p:sp>
        <p:nvSpPr>
          <p:cNvPr id="4" name="Slide Number Placeholder 3"/>
          <p:cNvSpPr>
            <a:spLocks noGrp="1"/>
          </p:cNvSpPr>
          <p:nvPr>
            <p:ph type="sldNum" sz="quarter" idx="10"/>
          </p:nvPr>
        </p:nvSpPr>
        <p:spPr/>
        <p:txBody>
          <a:bodyPr/>
          <a:lstStyle/>
          <a:p>
            <a:fld id="{B52A90B3-9DB0-4FD2-A897-3F27FD48C8A0}" type="slidenum">
              <a:rPr lang="en-US" altLang="en-US" smtClean="0"/>
              <a:pPr/>
              <a:t>12</a:t>
            </a:fld>
            <a:endParaRPr lang="en-US" altLang="en-US"/>
          </a:p>
        </p:txBody>
      </p:sp>
    </p:spTree>
    <p:extLst>
      <p:ext uri="{BB962C8B-B14F-4D97-AF65-F5344CB8AC3E}">
        <p14:creationId xmlns:p14="http://schemas.microsoft.com/office/powerpoint/2010/main" val="413759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causal pies….other</a:t>
            </a:r>
            <a:r>
              <a:rPr lang="en-US" baseline="0" dirty="0"/>
              <a:t> factors may be different…</a:t>
            </a:r>
            <a:endParaRPr lang="en-US" dirty="0"/>
          </a:p>
        </p:txBody>
      </p:sp>
      <p:sp>
        <p:nvSpPr>
          <p:cNvPr id="4" name="Slide Number Placeholder 3"/>
          <p:cNvSpPr>
            <a:spLocks noGrp="1"/>
          </p:cNvSpPr>
          <p:nvPr>
            <p:ph type="sldNum" sz="quarter" idx="10"/>
          </p:nvPr>
        </p:nvSpPr>
        <p:spPr/>
        <p:txBody>
          <a:bodyPr/>
          <a:lstStyle/>
          <a:p>
            <a:fld id="{B52A90B3-9DB0-4FD2-A897-3F27FD48C8A0}" type="slidenum">
              <a:rPr lang="en-US" altLang="en-US" smtClean="0"/>
              <a:pPr/>
              <a:t>13</a:t>
            </a:fld>
            <a:endParaRPr lang="en-US" altLang="en-US"/>
          </a:p>
        </p:txBody>
      </p:sp>
    </p:spTree>
    <p:extLst>
      <p:ext uri="{BB962C8B-B14F-4D97-AF65-F5344CB8AC3E}">
        <p14:creationId xmlns:p14="http://schemas.microsoft.com/office/powerpoint/2010/main" val="3363496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68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4DFF970-B866-4AA4-9185-6924F9089699}" type="slidenum">
              <a:rPr lang="en-US" altLang="en-US"/>
              <a:pPr>
                <a:spcBef>
                  <a:spcPct val="0"/>
                </a:spcBef>
              </a:pPr>
              <a:t>16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Baysian</a:t>
            </a:r>
            <a:r>
              <a:rPr lang="en-US" dirty="0"/>
              <a:t> approach to inference</a:t>
            </a:r>
            <a:r>
              <a:rPr lang="en-US" baseline="0" dirty="0"/>
              <a:t> attempts to deal with this problem by requiring that one quantify, on a probability (0 to 1) scale, the certainty that one has in prior beliefs</a:t>
            </a:r>
            <a:endParaRPr lang="en-US" dirty="0"/>
          </a:p>
        </p:txBody>
      </p:sp>
      <p:sp>
        <p:nvSpPr>
          <p:cNvPr id="4" name="Slide Number Placeholder 3"/>
          <p:cNvSpPr>
            <a:spLocks noGrp="1"/>
          </p:cNvSpPr>
          <p:nvPr>
            <p:ph type="sldNum" sz="quarter" idx="10"/>
          </p:nvPr>
        </p:nvSpPr>
        <p:spPr/>
        <p:txBody>
          <a:bodyPr/>
          <a:lstStyle/>
          <a:p>
            <a:fld id="{B52A90B3-9DB0-4FD2-A897-3F27FD48C8A0}" type="slidenum">
              <a:rPr lang="en-US" altLang="en-US" smtClean="0"/>
              <a:pPr/>
              <a:t>17</a:t>
            </a:fld>
            <a:endParaRPr lang="en-US" altLang="en-US"/>
          </a:p>
        </p:txBody>
      </p:sp>
    </p:spTree>
    <p:extLst>
      <p:ext uri="{BB962C8B-B14F-4D97-AF65-F5344CB8AC3E}">
        <p14:creationId xmlns:p14="http://schemas.microsoft.com/office/powerpoint/2010/main" val="3893154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Fine line between the difference in</a:t>
            </a:r>
            <a:r>
              <a:rPr lang="en-US" baseline="0" dirty="0"/>
              <a:t> criteria for coherence and plausibility—coherence is the PRESENCE OR ABSENCE of conflicting information</a:t>
            </a:r>
            <a:endParaRPr lang="en-US" dirty="0"/>
          </a:p>
        </p:txBody>
      </p:sp>
      <p:sp>
        <p:nvSpPr>
          <p:cNvPr id="4" name="Slide Number Placeholder 3"/>
          <p:cNvSpPr>
            <a:spLocks noGrp="1"/>
          </p:cNvSpPr>
          <p:nvPr>
            <p:ph type="sldNum" sz="quarter" idx="10"/>
          </p:nvPr>
        </p:nvSpPr>
        <p:spPr/>
        <p:txBody>
          <a:bodyPr/>
          <a:lstStyle/>
          <a:p>
            <a:fld id="{B52A90B3-9DB0-4FD2-A897-3F27FD48C8A0}" type="slidenum">
              <a:rPr lang="en-US" altLang="en-US" smtClean="0"/>
              <a:pPr/>
              <a:t>18</a:t>
            </a:fld>
            <a:endParaRPr lang="en-US" altLang="en-US"/>
          </a:p>
        </p:txBody>
      </p:sp>
    </p:spTree>
    <p:extLst>
      <p:ext uri="{BB962C8B-B14F-4D97-AF65-F5344CB8AC3E}">
        <p14:creationId xmlns:p14="http://schemas.microsoft.com/office/powerpoint/2010/main" val="239922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a test of the causal hypothesis.</a:t>
            </a:r>
          </a:p>
        </p:txBody>
      </p:sp>
      <p:sp>
        <p:nvSpPr>
          <p:cNvPr id="4" name="Slide Number Placeholder 3"/>
          <p:cNvSpPr>
            <a:spLocks noGrp="1"/>
          </p:cNvSpPr>
          <p:nvPr>
            <p:ph type="sldNum" sz="quarter" idx="10"/>
          </p:nvPr>
        </p:nvSpPr>
        <p:spPr/>
        <p:txBody>
          <a:bodyPr/>
          <a:lstStyle/>
          <a:p>
            <a:fld id="{B52A90B3-9DB0-4FD2-A897-3F27FD48C8A0}" type="slidenum">
              <a:rPr lang="en-US" altLang="en-US" smtClean="0"/>
              <a:pPr/>
              <a:t>19</a:t>
            </a:fld>
            <a:endParaRPr lang="en-US" altLang="en-US"/>
          </a:p>
        </p:txBody>
      </p:sp>
    </p:spTree>
    <p:extLst>
      <p:ext uri="{BB962C8B-B14F-4D97-AF65-F5344CB8AC3E}">
        <p14:creationId xmlns:p14="http://schemas.microsoft.com/office/powerpoint/2010/main" val="741318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26143E8B-D9F7-4300-9F29-FA39715F61F1}" type="datetimeFigureOut">
              <a:rPr lang="en-US" altLang="en-US"/>
              <a:pPr/>
              <a:t>8/10/20</a:t>
            </a:fld>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endParaRPr lang="en-US" alt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16BBA93-FD10-40E2-9085-66FED96680F8}" type="slidenum">
              <a:rPr lang="en-US" altLang="en-US"/>
              <a:pPr/>
              <a:t>‹#›</a:t>
            </a:fld>
            <a:endParaRPr lang="en-US" altLang="en-US"/>
          </a:p>
        </p:txBody>
      </p:sp>
    </p:spTree>
    <p:extLst>
      <p:ext uri="{BB962C8B-B14F-4D97-AF65-F5344CB8AC3E}">
        <p14:creationId xmlns:p14="http://schemas.microsoft.com/office/powerpoint/2010/main" val="22102284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BB264863-A8BC-41D4-BAB8-E71BCC0D17DD}" type="datetimeFigureOut">
              <a:rPr lang="en-US" altLang="en-US"/>
              <a:pPr/>
              <a:t>8/10/20</a:t>
            </a:fld>
            <a:endParaRPr lang="en-US" altLang="en-US"/>
          </a:p>
        </p:txBody>
      </p:sp>
      <p:sp>
        <p:nvSpPr>
          <p:cNvPr id="5" name="Footer Placeholder 2"/>
          <p:cNvSpPr>
            <a:spLocks noGrp="1"/>
          </p:cNvSpPr>
          <p:nvPr>
            <p:ph type="ftr" sz="quarter" idx="11"/>
          </p:nvPr>
        </p:nvSpPr>
        <p:spPr/>
        <p:txBody>
          <a:bodyPr/>
          <a:lstStyle>
            <a:lvl1pPr>
              <a:defRPr/>
            </a:lvl1pPr>
          </a:lstStyle>
          <a:p>
            <a:endParaRPr lang="en-US" altLang="en-US"/>
          </a:p>
        </p:txBody>
      </p:sp>
      <p:sp>
        <p:nvSpPr>
          <p:cNvPr id="6" name="Slide Number Placeholder 22"/>
          <p:cNvSpPr>
            <a:spLocks noGrp="1"/>
          </p:cNvSpPr>
          <p:nvPr>
            <p:ph type="sldNum" sz="quarter" idx="12"/>
          </p:nvPr>
        </p:nvSpPr>
        <p:spPr/>
        <p:txBody>
          <a:bodyPr/>
          <a:lstStyle>
            <a:lvl1pPr>
              <a:defRPr/>
            </a:lvl1pPr>
          </a:lstStyle>
          <a:p>
            <a:fld id="{510201E3-C474-40AA-8100-2487F4884330}" type="slidenum">
              <a:rPr lang="en-US" altLang="en-US"/>
              <a:pPr/>
              <a:t>‹#›</a:t>
            </a:fld>
            <a:endParaRPr lang="en-US" altLang="en-US"/>
          </a:p>
        </p:txBody>
      </p:sp>
    </p:spTree>
    <p:extLst>
      <p:ext uri="{BB962C8B-B14F-4D97-AF65-F5344CB8AC3E}">
        <p14:creationId xmlns:p14="http://schemas.microsoft.com/office/powerpoint/2010/main" val="312870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3F14F6E4-E45C-4D8F-8CE7-DB1F5D8C7F61}" type="datetimeFigureOut">
              <a:rPr lang="en-US" altLang="en-US"/>
              <a:pPr/>
              <a:t>8/10/20</a:t>
            </a:fld>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69F585A5-3506-400B-BD94-CC2AB25D5894}" type="slidenum">
              <a:rPr lang="en-US" altLang="en-US"/>
              <a:pPr/>
              <a:t>‹#›</a:t>
            </a:fld>
            <a:endParaRPr lang="en-US" altLang="en-US"/>
          </a:p>
        </p:txBody>
      </p:sp>
    </p:spTree>
    <p:extLst>
      <p:ext uri="{BB962C8B-B14F-4D97-AF65-F5344CB8AC3E}">
        <p14:creationId xmlns:p14="http://schemas.microsoft.com/office/powerpoint/2010/main" val="40845059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6D59B6C9-790D-48C4-8557-D573825D2662}" type="datetimeFigureOut">
              <a:rPr lang="en-US" altLang="en-US"/>
              <a:pPr/>
              <a:t>8/10/20</a:t>
            </a:fld>
            <a:endParaRPr lang="en-US" altLang="en-US"/>
          </a:p>
        </p:txBody>
      </p:sp>
      <p:sp>
        <p:nvSpPr>
          <p:cNvPr id="5" name="Footer Placeholder 2"/>
          <p:cNvSpPr>
            <a:spLocks noGrp="1"/>
          </p:cNvSpPr>
          <p:nvPr>
            <p:ph type="ftr" sz="quarter" idx="11"/>
          </p:nvPr>
        </p:nvSpPr>
        <p:spPr/>
        <p:txBody>
          <a:bodyPr/>
          <a:lstStyle>
            <a:lvl1pPr>
              <a:defRPr/>
            </a:lvl1pPr>
          </a:lstStyle>
          <a:p>
            <a:endParaRPr lang="en-US" altLang="en-US"/>
          </a:p>
        </p:txBody>
      </p:sp>
      <p:sp>
        <p:nvSpPr>
          <p:cNvPr id="6" name="Slide Number Placeholder 22"/>
          <p:cNvSpPr>
            <a:spLocks noGrp="1"/>
          </p:cNvSpPr>
          <p:nvPr>
            <p:ph type="sldNum" sz="quarter" idx="12"/>
          </p:nvPr>
        </p:nvSpPr>
        <p:spPr/>
        <p:txBody>
          <a:bodyPr/>
          <a:lstStyle>
            <a:lvl1pPr>
              <a:defRPr/>
            </a:lvl1pPr>
          </a:lstStyle>
          <a:p>
            <a:fld id="{139407CF-8978-4A48-A154-1A1954EB10D6}" type="slidenum">
              <a:rPr lang="en-US" altLang="en-US"/>
              <a:pPr/>
              <a:t>‹#›</a:t>
            </a:fld>
            <a:endParaRPr lang="en-US" altLang="en-US"/>
          </a:p>
        </p:txBody>
      </p:sp>
    </p:spTree>
    <p:extLst>
      <p:ext uri="{BB962C8B-B14F-4D97-AF65-F5344CB8AC3E}">
        <p14:creationId xmlns:p14="http://schemas.microsoft.com/office/powerpoint/2010/main" val="147890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fld id="{919DD910-A494-45A9-8305-1A1D02643919}" type="datetimeFigureOut">
              <a:rPr lang="en-US" altLang="en-US"/>
              <a:pPr/>
              <a:t>8/10/20</a:t>
            </a:fld>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AFEF91FA-6F00-4E61-8610-86D4BE2A80FF}" type="slidenum">
              <a:rPr lang="en-US" altLang="en-US"/>
              <a:pPr/>
              <a:t>‹#›</a:t>
            </a:fld>
            <a:endParaRPr lang="en-US" altLang="en-US"/>
          </a:p>
        </p:txBody>
      </p:sp>
      <p:sp>
        <p:nvSpPr>
          <p:cNvPr id="9" name="Footer Placeholder 1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5196601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4EDA3380-F584-4D8C-A529-E3CC23BB3CA2}" type="datetimeFigureOut">
              <a:rPr lang="en-US" altLang="en-US"/>
              <a:pPr/>
              <a:t>8/10/20</a:t>
            </a:fld>
            <a:endParaRPr lang="en-US" altLang="en-US"/>
          </a:p>
        </p:txBody>
      </p:sp>
      <p:sp>
        <p:nvSpPr>
          <p:cNvPr id="6" name="Footer Placeholder 2"/>
          <p:cNvSpPr>
            <a:spLocks noGrp="1"/>
          </p:cNvSpPr>
          <p:nvPr>
            <p:ph type="ftr" sz="quarter" idx="11"/>
          </p:nvPr>
        </p:nvSpPr>
        <p:spPr/>
        <p:txBody>
          <a:bodyPr/>
          <a:lstStyle>
            <a:lvl1pPr>
              <a:defRPr/>
            </a:lvl1pPr>
          </a:lstStyle>
          <a:p>
            <a:endParaRPr lang="en-US" altLang="en-US"/>
          </a:p>
        </p:txBody>
      </p:sp>
      <p:sp>
        <p:nvSpPr>
          <p:cNvPr id="7" name="Slide Number Placeholder 22"/>
          <p:cNvSpPr>
            <a:spLocks noGrp="1"/>
          </p:cNvSpPr>
          <p:nvPr>
            <p:ph type="sldNum" sz="quarter" idx="12"/>
          </p:nvPr>
        </p:nvSpPr>
        <p:spPr/>
        <p:txBody>
          <a:bodyPr/>
          <a:lstStyle>
            <a:lvl1pPr>
              <a:defRPr/>
            </a:lvl1pPr>
          </a:lstStyle>
          <a:p>
            <a:fld id="{42EBA5F2-02C2-4D80-BD41-F5BB43F5F1E5}" type="slidenum">
              <a:rPr lang="en-US" altLang="en-US"/>
              <a:pPr/>
              <a:t>‹#›</a:t>
            </a:fld>
            <a:endParaRPr lang="en-US" altLang="en-US"/>
          </a:p>
        </p:txBody>
      </p:sp>
    </p:spTree>
    <p:extLst>
      <p:ext uri="{BB962C8B-B14F-4D97-AF65-F5344CB8AC3E}">
        <p14:creationId xmlns:p14="http://schemas.microsoft.com/office/powerpoint/2010/main" val="54153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fld id="{510BBB0D-1CE6-40C8-8411-41B35D1771A5}" type="datetimeFigureOut">
              <a:rPr lang="en-US" altLang="en-US"/>
              <a:pPr/>
              <a:t>8/10/20</a:t>
            </a:fld>
            <a:endParaRPr lang="en-US" altLang="en-US"/>
          </a:p>
        </p:txBody>
      </p:sp>
      <p:sp>
        <p:nvSpPr>
          <p:cNvPr id="8" name="Footer Placeholder 2"/>
          <p:cNvSpPr>
            <a:spLocks noGrp="1"/>
          </p:cNvSpPr>
          <p:nvPr>
            <p:ph type="ftr" sz="quarter" idx="11"/>
          </p:nvPr>
        </p:nvSpPr>
        <p:spPr/>
        <p:txBody>
          <a:bodyPr/>
          <a:lstStyle>
            <a:lvl1pPr>
              <a:defRPr/>
            </a:lvl1pPr>
          </a:lstStyle>
          <a:p>
            <a:endParaRPr lang="en-US" altLang="en-US"/>
          </a:p>
        </p:txBody>
      </p:sp>
      <p:sp>
        <p:nvSpPr>
          <p:cNvPr id="9" name="Slide Number Placeholder 22"/>
          <p:cNvSpPr>
            <a:spLocks noGrp="1"/>
          </p:cNvSpPr>
          <p:nvPr>
            <p:ph type="sldNum" sz="quarter" idx="12"/>
          </p:nvPr>
        </p:nvSpPr>
        <p:spPr/>
        <p:txBody>
          <a:bodyPr/>
          <a:lstStyle>
            <a:lvl1pPr>
              <a:defRPr/>
            </a:lvl1pPr>
          </a:lstStyle>
          <a:p>
            <a:fld id="{486A17F2-E0DA-4381-9B5E-4F7D5AA3DC5A}" type="slidenum">
              <a:rPr lang="en-US" altLang="en-US"/>
              <a:pPr/>
              <a:t>‹#›</a:t>
            </a:fld>
            <a:endParaRPr lang="en-US" altLang="en-US"/>
          </a:p>
        </p:txBody>
      </p:sp>
    </p:spTree>
    <p:extLst>
      <p:ext uri="{BB962C8B-B14F-4D97-AF65-F5344CB8AC3E}">
        <p14:creationId xmlns:p14="http://schemas.microsoft.com/office/powerpoint/2010/main" val="406753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fld id="{B48D8BCE-D496-493B-8706-00716E123F4C}" type="datetimeFigureOut">
              <a:rPr lang="en-US" altLang="en-US"/>
              <a:pPr/>
              <a:t>8/10/20</a:t>
            </a:fld>
            <a:endParaRPr lang="en-US" altLang="en-US"/>
          </a:p>
        </p:txBody>
      </p:sp>
      <p:sp>
        <p:nvSpPr>
          <p:cNvPr id="4" name="Footer Placeholder 2"/>
          <p:cNvSpPr>
            <a:spLocks noGrp="1"/>
          </p:cNvSpPr>
          <p:nvPr>
            <p:ph type="ftr" sz="quarter" idx="11"/>
          </p:nvPr>
        </p:nvSpPr>
        <p:spPr/>
        <p:txBody>
          <a:bodyPr/>
          <a:lstStyle>
            <a:lvl1pPr>
              <a:defRPr/>
            </a:lvl1pPr>
          </a:lstStyle>
          <a:p>
            <a:endParaRPr lang="en-US" altLang="en-US"/>
          </a:p>
        </p:txBody>
      </p:sp>
      <p:sp>
        <p:nvSpPr>
          <p:cNvPr id="5" name="Slide Number Placeholder 22"/>
          <p:cNvSpPr>
            <a:spLocks noGrp="1"/>
          </p:cNvSpPr>
          <p:nvPr>
            <p:ph type="sldNum" sz="quarter" idx="12"/>
          </p:nvPr>
        </p:nvSpPr>
        <p:spPr/>
        <p:txBody>
          <a:bodyPr/>
          <a:lstStyle>
            <a:lvl1pPr>
              <a:defRPr/>
            </a:lvl1pPr>
          </a:lstStyle>
          <a:p>
            <a:fld id="{146A8F57-87BD-4ABD-9AC0-AC99EB7D8BDF}" type="slidenum">
              <a:rPr lang="en-US" altLang="en-US"/>
              <a:pPr/>
              <a:t>‹#›</a:t>
            </a:fld>
            <a:endParaRPr lang="en-US" altLang="en-US"/>
          </a:p>
        </p:txBody>
      </p:sp>
    </p:spTree>
    <p:extLst>
      <p:ext uri="{BB962C8B-B14F-4D97-AF65-F5344CB8AC3E}">
        <p14:creationId xmlns:p14="http://schemas.microsoft.com/office/powerpoint/2010/main" val="218524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3FB9AA-6C66-4A62-9D3D-6EBBEF917011}" type="datetimeFigureOut">
              <a:rPr lang="en-US" altLang="en-US"/>
              <a:pPr/>
              <a:t>8/10/20</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EB3AB30-AFBA-4F65-AE1F-AEA6C22C9D28}" type="slidenum">
              <a:rPr lang="en-US" altLang="en-US"/>
              <a:pPr/>
              <a:t>‹#›</a:t>
            </a:fld>
            <a:endParaRPr lang="en-US" altLang="en-US"/>
          </a:p>
        </p:txBody>
      </p:sp>
    </p:spTree>
    <p:extLst>
      <p:ext uri="{BB962C8B-B14F-4D97-AF65-F5344CB8AC3E}">
        <p14:creationId xmlns:p14="http://schemas.microsoft.com/office/powerpoint/2010/main" val="99665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C326BBE5-6495-45D4-90C2-EEF88945703E}" type="datetimeFigureOut">
              <a:rPr lang="en-US" altLang="en-US"/>
              <a:pPr/>
              <a:t>8/10/20</a:t>
            </a:fld>
            <a:endParaRPr lang="en-US" altLang="en-US"/>
          </a:p>
        </p:txBody>
      </p:sp>
      <p:sp>
        <p:nvSpPr>
          <p:cNvPr id="6" name="Footer Placeholder 2"/>
          <p:cNvSpPr>
            <a:spLocks noGrp="1"/>
          </p:cNvSpPr>
          <p:nvPr>
            <p:ph type="ftr" sz="quarter" idx="11"/>
          </p:nvPr>
        </p:nvSpPr>
        <p:spPr/>
        <p:txBody>
          <a:bodyPr/>
          <a:lstStyle>
            <a:lvl1pPr>
              <a:defRPr/>
            </a:lvl1pPr>
          </a:lstStyle>
          <a:p>
            <a:endParaRPr lang="en-US" altLang="en-US"/>
          </a:p>
        </p:txBody>
      </p:sp>
      <p:sp>
        <p:nvSpPr>
          <p:cNvPr id="7" name="Slide Number Placeholder 22"/>
          <p:cNvSpPr>
            <a:spLocks noGrp="1"/>
          </p:cNvSpPr>
          <p:nvPr>
            <p:ph type="sldNum" sz="quarter" idx="12"/>
          </p:nvPr>
        </p:nvSpPr>
        <p:spPr/>
        <p:txBody>
          <a:bodyPr/>
          <a:lstStyle>
            <a:lvl1pPr>
              <a:defRPr/>
            </a:lvl1pPr>
          </a:lstStyle>
          <a:p>
            <a:fld id="{06DB665C-BB7E-48BB-B2E0-CF46C9B8545D}" type="slidenum">
              <a:rPr lang="en-US" altLang="en-US"/>
              <a:pPr/>
              <a:t>‹#›</a:t>
            </a:fld>
            <a:endParaRPr lang="en-US" altLang="en-US"/>
          </a:p>
        </p:txBody>
      </p:sp>
    </p:spTree>
    <p:extLst>
      <p:ext uri="{BB962C8B-B14F-4D97-AF65-F5344CB8AC3E}">
        <p14:creationId xmlns:p14="http://schemas.microsoft.com/office/powerpoint/2010/main" val="392246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fld id="{5FFDD2E9-79D1-4D17-B6C7-FB68EEB92B71}" type="datetimeFigureOut">
              <a:rPr lang="en-US" altLang="en-US"/>
              <a:pPr/>
              <a:t>8/10/20</a:t>
            </a:fld>
            <a:endParaRPr lang="en-US" alt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D2B10724-EBC8-498F-BF6F-11D9C0BA4BAC}" type="slidenum">
              <a:rPr lang="en-US" altLang="en-US"/>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endParaRPr lang="en-US" altLang="en-US"/>
          </a:p>
        </p:txBody>
      </p:sp>
    </p:spTree>
    <p:extLst>
      <p:ext uri="{BB962C8B-B14F-4D97-AF65-F5344CB8AC3E}">
        <p14:creationId xmlns:p14="http://schemas.microsoft.com/office/powerpoint/2010/main" val="99315010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Tw Cen MT" panose="020B0602020104020603" pitchFamily="34" charset="0"/>
              </a:defRPr>
            </a:lvl1pPr>
          </a:lstStyle>
          <a:p>
            <a:fld id="{99E4492F-8F88-4DF0-89E5-5785FD40100F}" type="datetimeFigureOut">
              <a:rPr lang="en-US" altLang="en-US"/>
              <a:pPr/>
              <a:t>8/10/20</a:t>
            </a:fld>
            <a:endParaRPr lang="en-US" alt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latin typeface="Tw Cen MT" panose="020B0602020104020603" pitchFamily="34" charset="0"/>
              </a:defRPr>
            </a:lvl1pPr>
          </a:lstStyle>
          <a:p>
            <a:endParaRPr lang="en-US" alt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Tw Cen MT" panose="020B0602020104020603" pitchFamily="34" charset="0"/>
              </a:defRPr>
            </a:lvl1pPr>
          </a:lstStyle>
          <a:p>
            <a:fld id="{0E80374C-AA93-4C53-97DD-D0D992C4FE1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17" r:id="rId1"/>
    <p:sldLayoutId id="2147483911" r:id="rId2"/>
    <p:sldLayoutId id="2147483918" r:id="rId3"/>
    <p:sldLayoutId id="2147483912" r:id="rId4"/>
    <p:sldLayoutId id="2147483913" r:id="rId5"/>
    <p:sldLayoutId id="2147483914" r:id="rId6"/>
    <p:sldLayoutId id="2147483919" r:id="rId7"/>
    <p:sldLayoutId id="2147483915" r:id="rId8"/>
    <p:sldLayoutId id="2147483920" r:id="rId9"/>
    <p:sldLayoutId id="2147483916" r:id="rId10"/>
    <p:sldLayoutId id="2147483921"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dirty="0"/>
              <a:t>Causality</a:t>
            </a:r>
          </a:p>
        </p:txBody>
      </p:sp>
      <p:sp>
        <p:nvSpPr>
          <p:cNvPr id="14338" name="Subtitle 2"/>
          <p:cNvSpPr>
            <a:spLocks noGrp="1"/>
          </p:cNvSpPr>
          <p:nvPr>
            <p:ph type="subTitle" idx="1"/>
          </p:nvPr>
        </p:nvSpPr>
        <p:spPr/>
        <p:txBody>
          <a:bodyPr>
            <a:normAutofit/>
          </a:bodyPr>
          <a:lstStyle/>
          <a:p>
            <a:pPr eaLnBrk="1" hangingPunct="1"/>
            <a:r>
              <a:rPr lang="en-US" altLang="en-US" dirty="0"/>
              <a:t>Part 2: Sufficient-cause model and Bradford-Hill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altLang="en-US" dirty="0"/>
              <a:t>Bradford-Hill’s Viewpoints</a:t>
            </a:r>
          </a:p>
        </p:txBody>
      </p:sp>
      <p:sp>
        <p:nvSpPr>
          <p:cNvPr id="3" name="Content Placeholder 2"/>
          <p:cNvSpPr>
            <a:spLocks noGrp="1"/>
          </p:cNvSpPr>
          <p:nvPr>
            <p:ph sz="quarter" idx="1"/>
          </p:nvPr>
        </p:nvSpPr>
        <p:spPr/>
        <p:txBody>
          <a:bodyPr>
            <a:normAutofit lnSpcReduction="10000"/>
          </a:bodyPr>
          <a:lstStyle/>
          <a:p>
            <a:pPr marL="514350" indent="-514350" eaLnBrk="1" fontAlgn="auto" hangingPunct="1">
              <a:spcAft>
                <a:spcPts val="0"/>
              </a:spcAft>
              <a:buFont typeface="+mj-lt"/>
              <a:buAutoNum type="arabicPeriod"/>
              <a:defRPr/>
            </a:pPr>
            <a:r>
              <a:rPr lang="en-US" b="1" dirty="0"/>
              <a:t>Strength of Association</a:t>
            </a:r>
          </a:p>
          <a:p>
            <a:pPr marL="514350" indent="-514350" eaLnBrk="1" fontAlgn="auto" hangingPunct="1">
              <a:spcAft>
                <a:spcPts val="0"/>
              </a:spcAft>
              <a:buFont typeface="+mj-lt"/>
              <a:buAutoNum type="arabicPeriod"/>
              <a:defRPr/>
            </a:pPr>
            <a:r>
              <a:rPr lang="en-US" dirty="0"/>
              <a:t>Consistency</a:t>
            </a:r>
          </a:p>
          <a:p>
            <a:pPr marL="514350" indent="-514350" eaLnBrk="1" fontAlgn="auto" hangingPunct="1">
              <a:spcAft>
                <a:spcPts val="0"/>
              </a:spcAft>
              <a:buFont typeface="+mj-lt"/>
              <a:buAutoNum type="arabicPeriod"/>
              <a:defRPr/>
            </a:pPr>
            <a:r>
              <a:rPr lang="en-US" dirty="0"/>
              <a:t>Specificity</a:t>
            </a:r>
          </a:p>
          <a:p>
            <a:pPr marL="514350" indent="-514350" eaLnBrk="1" fontAlgn="auto" hangingPunct="1">
              <a:spcAft>
                <a:spcPts val="0"/>
              </a:spcAft>
              <a:buFont typeface="+mj-lt"/>
              <a:buAutoNum type="arabicPeriod"/>
              <a:defRPr/>
            </a:pPr>
            <a:r>
              <a:rPr lang="en-US" b="1" dirty="0"/>
              <a:t>Temporality</a:t>
            </a:r>
          </a:p>
          <a:p>
            <a:pPr marL="514350" indent="-514350" eaLnBrk="1" fontAlgn="auto" hangingPunct="1">
              <a:spcAft>
                <a:spcPts val="0"/>
              </a:spcAft>
              <a:buFont typeface="+mj-lt"/>
              <a:buAutoNum type="arabicPeriod"/>
              <a:defRPr/>
            </a:pPr>
            <a:r>
              <a:rPr lang="en-US" b="1" dirty="0"/>
              <a:t>Biological gradient (dose-response relationship)</a:t>
            </a:r>
          </a:p>
          <a:p>
            <a:pPr marL="514350" indent="-514350" eaLnBrk="1" fontAlgn="auto" hangingPunct="1">
              <a:spcAft>
                <a:spcPts val="0"/>
              </a:spcAft>
              <a:buFont typeface="+mj-lt"/>
              <a:buAutoNum type="arabicPeriod"/>
              <a:defRPr/>
            </a:pPr>
            <a:r>
              <a:rPr lang="en-US" b="1" dirty="0"/>
              <a:t>Plausibility</a:t>
            </a:r>
          </a:p>
          <a:p>
            <a:pPr marL="514350" indent="-514350" eaLnBrk="1" fontAlgn="auto" hangingPunct="1">
              <a:spcAft>
                <a:spcPts val="0"/>
              </a:spcAft>
              <a:buFont typeface="+mj-lt"/>
              <a:buAutoNum type="arabicPeriod"/>
              <a:defRPr/>
            </a:pPr>
            <a:r>
              <a:rPr lang="en-US" dirty="0"/>
              <a:t>Coherence</a:t>
            </a:r>
          </a:p>
          <a:p>
            <a:pPr marL="514350" indent="-514350" eaLnBrk="1" fontAlgn="auto" hangingPunct="1">
              <a:spcAft>
                <a:spcPts val="0"/>
              </a:spcAft>
              <a:buFont typeface="+mj-lt"/>
              <a:buAutoNum type="arabicPeriod"/>
              <a:defRPr/>
            </a:pPr>
            <a:r>
              <a:rPr lang="en-US" dirty="0"/>
              <a:t>Experimental evidence</a:t>
            </a:r>
          </a:p>
          <a:p>
            <a:pPr marL="514350" indent="-514350" eaLnBrk="1" fontAlgn="auto" hangingPunct="1">
              <a:spcAft>
                <a:spcPts val="0"/>
              </a:spcAft>
              <a:buFont typeface="+mj-lt"/>
              <a:buAutoNum type="arabicPeriod"/>
              <a:defRPr/>
            </a:pPr>
            <a:r>
              <a:rPr lang="en-US" dirty="0"/>
              <a:t>Analogy</a:t>
            </a:r>
          </a:p>
          <a:p>
            <a:pPr marL="320040" indent="-320040" eaLnBrk="1" fontAlgn="auto" hangingPunct="1">
              <a:spcAft>
                <a:spcPts val="0"/>
              </a:spcAft>
              <a:buFont typeface="Wingdings"/>
              <a:buChar char=""/>
              <a:defRPr/>
            </a:pPr>
            <a:endParaRPr lang="en-US" dirty="0"/>
          </a:p>
          <a:p>
            <a:pPr marL="320040" indent="-320040" eaLnBrk="1" fontAlgn="auto" hangingPunct="1">
              <a:spcAft>
                <a:spcPts val="0"/>
              </a:spcAft>
              <a:buFont typeface="Wingdings"/>
              <a:buChar cha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altLang="en-US"/>
              <a:t>Strength of Association</a:t>
            </a:r>
          </a:p>
        </p:txBody>
      </p:sp>
      <p:sp>
        <p:nvSpPr>
          <p:cNvPr id="74754" name="Content Placeholder 2"/>
          <p:cNvSpPr>
            <a:spLocks noGrp="1"/>
          </p:cNvSpPr>
          <p:nvPr>
            <p:ph sz="quarter" idx="1"/>
          </p:nvPr>
        </p:nvSpPr>
        <p:spPr/>
        <p:txBody>
          <a:bodyPr/>
          <a:lstStyle/>
          <a:p>
            <a:pPr eaLnBrk="1" hangingPunct="1"/>
            <a:r>
              <a:rPr lang="en-US" altLang="en-US" dirty="0"/>
              <a:t>The stronger the association the more likely that the relationship is causal (not representing bias or error)</a:t>
            </a:r>
          </a:p>
          <a:p>
            <a:pPr eaLnBrk="1" hangingPunct="1"/>
            <a:r>
              <a:rPr lang="en-US" altLang="en-US" dirty="0"/>
              <a:t>Observation of a weak observation (RR&lt;~2.0) does not negate the possibility of causality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altLang="en-US"/>
              <a:t>Consistency</a:t>
            </a:r>
          </a:p>
        </p:txBody>
      </p:sp>
      <p:sp>
        <p:nvSpPr>
          <p:cNvPr id="79874" name="Content Placeholder 2"/>
          <p:cNvSpPr>
            <a:spLocks noGrp="1"/>
          </p:cNvSpPr>
          <p:nvPr>
            <p:ph sz="quarter" idx="1"/>
          </p:nvPr>
        </p:nvSpPr>
        <p:spPr/>
        <p:txBody>
          <a:bodyPr/>
          <a:lstStyle/>
          <a:p>
            <a:pPr eaLnBrk="1" hangingPunct="1"/>
            <a:r>
              <a:rPr lang="en-US" altLang="en-US" dirty="0"/>
              <a:t>Repeated observation of an association in different populations under different circumstances</a:t>
            </a:r>
          </a:p>
          <a:p>
            <a:pPr eaLnBrk="1" hangingPunct="1"/>
            <a:r>
              <a:rPr lang="en-US" altLang="en-US" dirty="0"/>
              <a:t>Consistency of results across epidemiologic studies gets at the heart of inductive reasoning and is used to infer causality in observational studies</a:t>
            </a:r>
          </a:p>
          <a:p>
            <a:pPr eaLnBrk="1" hangingPunct="1"/>
            <a:r>
              <a:rPr lang="en-US" altLang="en-US" dirty="0"/>
              <a:t>Should be viewed cautiously, as it may just reflect consistency of confounding or bias across studies</a:t>
            </a:r>
          </a:p>
          <a:p>
            <a:pPr eaLnBrk="1" hangingPunct="1"/>
            <a:r>
              <a:rPr lang="en-US" altLang="en-US" dirty="0"/>
              <a:t>Also, may result from publication bias whereby “positive” results are more likely to be published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153400" cy="990600"/>
          </a:xfrm>
        </p:spPr>
        <p:txBody>
          <a:bodyPr>
            <a:normAutofit fontScale="90000"/>
          </a:bodyPr>
          <a:lstStyle/>
          <a:p>
            <a:pPr eaLnBrk="1" fontAlgn="auto" hangingPunct="1">
              <a:spcAft>
                <a:spcPts val="0"/>
              </a:spcAft>
              <a:defRPr/>
            </a:pPr>
            <a:r>
              <a:rPr lang="en-US" dirty="0"/>
              <a:t>Reasons why true causal associations may not appear consistent</a:t>
            </a:r>
          </a:p>
        </p:txBody>
      </p:sp>
      <p:sp>
        <p:nvSpPr>
          <p:cNvPr id="3" name="Content Placeholder 2"/>
          <p:cNvSpPr>
            <a:spLocks noGrp="1"/>
          </p:cNvSpPr>
          <p:nvPr>
            <p:ph sz="quarter" idx="1"/>
          </p:nvPr>
        </p:nvSpPr>
        <p:spPr/>
        <p:txBody>
          <a:bodyPr>
            <a:normAutofit fontScale="92500"/>
          </a:bodyPr>
          <a:lstStyle/>
          <a:p>
            <a:pPr marL="320040" indent="-320040" eaLnBrk="1" fontAlgn="auto" hangingPunct="1">
              <a:spcAft>
                <a:spcPts val="0"/>
              </a:spcAft>
              <a:buFont typeface="Wingdings"/>
              <a:buChar char=""/>
              <a:defRPr/>
            </a:pPr>
            <a:r>
              <a:rPr lang="en-US" dirty="0"/>
              <a:t>Differences in the specific circumstances of the exposure</a:t>
            </a:r>
          </a:p>
          <a:p>
            <a:pPr marL="320040" indent="-320040" eaLnBrk="1" fontAlgn="auto" hangingPunct="1">
              <a:spcAft>
                <a:spcPts val="0"/>
              </a:spcAft>
              <a:buFont typeface="Wingdings"/>
              <a:buChar char=""/>
              <a:defRPr/>
            </a:pPr>
            <a:r>
              <a:rPr lang="en-US" dirty="0"/>
              <a:t>Differences in the timing of the study with regard to the exposure’s latency period</a:t>
            </a:r>
          </a:p>
          <a:p>
            <a:pPr marL="320040" indent="-320040" eaLnBrk="1" fontAlgn="auto" hangingPunct="1">
              <a:spcAft>
                <a:spcPts val="0"/>
              </a:spcAft>
              <a:buFont typeface="Wingdings"/>
              <a:buChar char=""/>
              <a:defRPr/>
            </a:pPr>
            <a:r>
              <a:rPr lang="en-US" dirty="0"/>
              <a:t>Differences in the design and analytic strategies</a:t>
            </a:r>
          </a:p>
          <a:p>
            <a:pPr marL="320040" indent="-320040" eaLnBrk="1" fontAlgn="auto" hangingPunct="1">
              <a:spcAft>
                <a:spcPts val="0"/>
              </a:spcAft>
              <a:buFont typeface="Wingdings"/>
              <a:buChar char=""/>
              <a:defRPr/>
            </a:pPr>
            <a:r>
              <a:rPr lang="en-US" dirty="0"/>
              <a:t>Differences in the distribution of a causal component</a:t>
            </a:r>
          </a:p>
          <a:p>
            <a:pPr marL="320040" indent="-320040" eaLnBrk="1" fontAlgn="auto" hangingPunct="1">
              <a:spcAft>
                <a:spcPts val="0"/>
              </a:spcAft>
              <a:buFont typeface="Wingdings"/>
              <a:buChar char=""/>
              <a:defRPr/>
            </a:pPr>
            <a:r>
              <a:rPr lang="en-US" dirty="0"/>
              <a:t>Differences in the stage of the natural history underlying the process</a:t>
            </a:r>
          </a:p>
          <a:p>
            <a:pPr marL="320040" indent="-320040" eaLnBrk="1" fontAlgn="auto" hangingPunct="1">
              <a:spcAft>
                <a:spcPts val="0"/>
              </a:spcAft>
              <a:buFont typeface="Wingdings"/>
              <a:buChar char=""/>
              <a:defRPr/>
            </a:pPr>
            <a:r>
              <a:rPr lang="en-US" dirty="0"/>
              <a:t>Differences in the effectiveness of interventions</a:t>
            </a:r>
          </a:p>
          <a:p>
            <a:pPr marL="320040" indent="-320040" eaLnBrk="1" fontAlgn="auto" hangingPunct="1">
              <a:spcAft>
                <a:spcPts val="0"/>
              </a:spcAft>
              <a:buFont typeface="Wingdings"/>
              <a:buChar char=""/>
              <a:defRPr/>
            </a:pPr>
            <a:r>
              <a:rPr lang="en-US" dirty="0"/>
              <a:t>Differences in the variability of a </a:t>
            </a:r>
            <a:r>
              <a:rPr lang="en-US"/>
              <a:t>risk factor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a:t>
            </a:r>
          </a:p>
        </p:txBody>
      </p:sp>
      <p:sp>
        <p:nvSpPr>
          <p:cNvPr id="3" name="Content Placeholder 2"/>
          <p:cNvSpPr>
            <a:spLocks noGrp="1"/>
          </p:cNvSpPr>
          <p:nvPr>
            <p:ph sz="quarter" idx="1"/>
          </p:nvPr>
        </p:nvSpPr>
        <p:spPr/>
        <p:txBody>
          <a:bodyPr/>
          <a:lstStyle/>
          <a:p>
            <a:r>
              <a:rPr lang="en-US" dirty="0"/>
              <a:t>Cause leads to a single effect, not multiple effects</a:t>
            </a:r>
          </a:p>
          <a:p>
            <a:r>
              <a:rPr lang="en-US" dirty="0"/>
              <a:t>This criteria is INVALID</a:t>
            </a:r>
          </a:p>
        </p:txBody>
      </p:sp>
    </p:spTree>
    <p:extLst>
      <p:ext uri="{BB962C8B-B14F-4D97-AF65-F5344CB8AC3E}">
        <p14:creationId xmlns:p14="http://schemas.microsoft.com/office/powerpoint/2010/main" val="96778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altLang="en-US"/>
              <a:t>Temporality</a:t>
            </a:r>
          </a:p>
        </p:txBody>
      </p:sp>
      <p:sp>
        <p:nvSpPr>
          <p:cNvPr id="73730" name="Content Placeholder 2"/>
          <p:cNvSpPr>
            <a:spLocks noGrp="1"/>
          </p:cNvSpPr>
          <p:nvPr>
            <p:ph sz="quarter" idx="1"/>
          </p:nvPr>
        </p:nvSpPr>
        <p:spPr/>
        <p:txBody>
          <a:bodyPr/>
          <a:lstStyle/>
          <a:p>
            <a:pPr eaLnBrk="1" hangingPunct="1"/>
            <a:r>
              <a:rPr lang="en-US" altLang="en-US" dirty="0"/>
              <a:t>Exposure must precede the onset of disease</a:t>
            </a:r>
          </a:p>
          <a:p>
            <a:pPr eaLnBrk="1" hangingPunct="1"/>
            <a:r>
              <a:rPr lang="en-US" altLang="en-US" dirty="0"/>
              <a:t>Essential for causation</a:t>
            </a:r>
          </a:p>
          <a:p>
            <a:pPr eaLnBrk="1" hangingPunct="1"/>
            <a:r>
              <a:rPr lang="en-US" altLang="en-US" dirty="0"/>
              <a:t>Can be difficult to establish temporality</a:t>
            </a:r>
          </a:p>
        </p:txBody>
      </p:sp>
      <p:grpSp>
        <p:nvGrpSpPr>
          <p:cNvPr id="4" name="Group 3">
            <a:extLst>
              <a:ext uri="{FF2B5EF4-FFF2-40B4-BE49-F238E27FC236}">
                <a16:creationId xmlns:a16="http://schemas.microsoft.com/office/drawing/2014/main" id="{776D7147-F278-1248-A6F2-9AA98E7ADD2D}"/>
              </a:ext>
            </a:extLst>
          </p:cNvPr>
          <p:cNvGrpSpPr/>
          <p:nvPr/>
        </p:nvGrpSpPr>
        <p:grpSpPr>
          <a:xfrm>
            <a:off x="628177" y="3911600"/>
            <a:ext cx="8099771" cy="1636137"/>
            <a:chOff x="946117" y="4346974"/>
            <a:chExt cx="8099771" cy="1636137"/>
          </a:xfrm>
        </p:grpSpPr>
        <p:grpSp>
          <p:nvGrpSpPr>
            <p:cNvPr id="5" name="Group 4">
              <a:extLst>
                <a:ext uri="{FF2B5EF4-FFF2-40B4-BE49-F238E27FC236}">
                  <a16:creationId xmlns:a16="http://schemas.microsoft.com/office/drawing/2014/main" id="{7841AB5A-3527-1C43-BC33-522EDD04B2A5}"/>
                </a:ext>
              </a:extLst>
            </p:cNvPr>
            <p:cNvGrpSpPr/>
            <p:nvPr/>
          </p:nvGrpSpPr>
          <p:grpSpPr>
            <a:xfrm>
              <a:off x="946117" y="4346974"/>
              <a:ext cx="8099771" cy="646331"/>
              <a:chOff x="611509" y="4579083"/>
              <a:chExt cx="8099771" cy="646331"/>
            </a:xfrm>
          </p:grpSpPr>
          <p:sp>
            <p:nvSpPr>
              <p:cNvPr id="9" name="TextBox 8">
                <a:extLst>
                  <a:ext uri="{FF2B5EF4-FFF2-40B4-BE49-F238E27FC236}">
                    <a16:creationId xmlns:a16="http://schemas.microsoft.com/office/drawing/2014/main" id="{63C98611-F404-B248-A015-ED461D274378}"/>
                  </a:ext>
                </a:extLst>
              </p:cNvPr>
              <p:cNvSpPr txBox="1"/>
              <p:nvPr/>
            </p:nvSpPr>
            <p:spPr>
              <a:xfrm>
                <a:off x="611509" y="4640639"/>
                <a:ext cx="2853665" cy="584775"/>
              </a:xfrm>
              <a:prstGeom prst="rect">
                <a:avLst/>
              </a:prstGeom>
              <a:noFill/>
            </p:spPr>
            <p:txBody>
              <a:bodyPr wrap="none" rtlCol="0">
                <a:spAutoFit/>
              </a:bodyPr>
              <a:lstStyle/>
              <a:p>
                <a:pPr algn="ctr"/>
                <a:r>
                  <a:rPr lang="en-US" sz="1600" dirty="0"/>
                  <a:t>Exposure</a:t>
                </a:r>
              </a:p>
              <a:p>
                <a:pPr algn="ctr"/>
                <a:r>
                  <a:rPr lang="en-US" sz="1600" dirty="0"/>
                  <a:t>(e.g. poor childhood nutrition)</a:t>
                </a:r>
              </a:p>
            </p:txBody>
          </p:sp>
          <p:sp>
            <p:nvSpPr>
              <p:cNvPr id="10" name="TextBox 9">
                <a:extLst>
                  <a:ext uri="{FF2B5EF4-FFF2-40B4-BE49-F238E27FC236}">
                    <a16:creationId xmlns:a16="http://schemas.microsoft.com/office/drawing/2014/main" id="{8D9311AA-4D52-F64E-B1D8-E2038F280669}"/>
                  </a:ext>
                </a:extLst>
              </p:cNvPr>
              <p:cNvSpPr txBox="1"/>
              <p:nvPr/>
            </p:nvSpPr>
            <p:spPr>
              <a:xfrm>
                <a:off x="5981045" y="4579083"/>
                <a:ext cx="2730235" cy="584775"/>
              </a:xfrm>
              <a:prstGeom prst="rect">
                <a:avLst/>
              </a:prstGeom>
              <a:noFill/>
            </p:spPr>
            <p:txBody>
              <a:bodyPr wrap="none" rtlCol="0">
                <a:spAutoFit/>
              </a:bodyPr>
              <a:lstStyle/>
              <a:p>
                <a:pPr algn="ctr"/>
                <a:r>
                  <a:rPr lang="en-US" sz="1600" dirty="0"/>
                  <a:t>Outcome:</a:t>
                </a:r>
              </a:p>
              <a:p>
                <a:pPr algn="ctr"/>
                <a:r>
                  <a:rPr lang="en-US" sz="1600" dirty="0"/>
                  <a:t>(e.g. rate of cognitive aging)</a:t>
                </a:r>
              </a:p>
            </p:txBody>
          </p:sp>
          <p:cxnSp>
            <p:nvCxnSpPr>
              <p:cNvPr id="12" name="Straight Arrow Connector 11">
                <a:extLst>
                  <a:ext uri="{FF2B5EF4-FFF2-40B4-BE49-F238E27FC236}">
                    <a16:creationId xmlns:a16="http://schemas.microsoft.com/office/drawing/2014/main" id="{97B106E0-8EBB-0744-8DBE-CFB33BF4E26E}"/>
                  </a:ext>
                </a:extLst>
              </p:cNvPr>
              <p:cNvCxnSpPr>
                <a:cxnSpLocks/>
              </p:cNvCxnSpPr>
              <p:nvPr/>
            </p:nvCxnSpPr>
            <p:spPr>
              <a:xfrm>
                <a:off x="3516540" y="4843839"/>
                <a:ext cx="2314103" cy="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8" name="Right Arrow 7">
              <a:extLst>
                <a:ext uri="{FF2B5EF4-FFF2-40B4-BE49-F238E27FC236}">
                  <a16:creationId xmlns:a16="http://schemas.microsoft.com/office/drawing/2014/main" id="{86D5C9B6-9545-A44C-A417-749E7C28C7C1}"/>
                </a:ext>
              </a:extLst>
            </p:cNvPr>
            <p:cNvSpPr/>
            <p:nvPr/>
          </p:nvSpPr>
          <p:spPr>
            <a:xfrm>
              <a:off x="1481662" y="5192888"/>
              <a:ext cx="7154333" cy="790223"/>
            </a:xfrm>
            <a:prstGeom prst="rightArrow">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Time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612648" y="228600"/>
            <a:ext cx="8378952" cy="990600"/>
          </a:xfrm>
        </p:spPr>
        <p:txBody>
          <a:bodyPr/>
          <a:lstStyle/>
          <a:p>
            <a:pPr eaLnBrk="1" hangingPunct="1"/>
            <a:r>
              <a:rPr lang="en-US" altLang="en-US" dirty="0"/>
              <a:t>Biological gradient (dose-response)</a:t>
            </a:r>
          </a:p>
        </p:txBody>
      </p:sp>
      <p:sp>
        <p:nvSpPr>
          <p:cNvPr id="75778" name="Content Placeholder 2"/>
          <p:cNvSpPr>
            <a:spLocks noGrp="1"/>
          </p:cNvSpPr>
          <p:nvPr>
            <p:ph sz="quarter" idx="1"/>
          </p:nvPr>
        </p:nvSpPr>
        <p:spPr/>
        <p:txBody>
          <a:bodyPr/>
          <a:lstStyle/>
          <a:p>
            <a:pPr eaLnBrk="1" hangingPunct="1"/>
            <a:r>
              <a:rPr lang="en-US" altLang="en-US" dirty="0"/>
              <a:t>Relationship between magnitude (dose) of exposure and risk of outcome is regarded as strong evidence </a:t>
            </a:r>
          </a:p>
        </p:txBody>
      </p:sp>
      <p:pic>
        <p:nvPicPr>
          <p:cNvPr id="4" name="Content Placeholder 3" descr="curveshapes.jpg">
            <a:extLst>
              <a:ext uri="{FF2B5EF4-FFF2-40B4-BE49-F238E27FC236}">
                <a16:creationId xmlns:a16="http://schemas.microsoft.com/office/drawing/2014/main" id="{C6C967B2-3402-D54A-AD3D-0D0D62E68F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590800"/>
            <a:ext cx="8020050"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8C88CCB-B483-4C4E-BD8A-7791DC2B478A}"/>
              </a:ext>
            </a:extLst>
          </p:cNvPr>
          <p:cNvSpPr txBox="1">
            <a:spLocks noChangeArrowheads="1"/>
          </p:cNvSpPr>
          <p:nvPr/>
        </p:nvSpPr>
        <p:spPr bwMode="auto">
          <a:xfrm>
            <a:off x="5562600" y="6477000"/>
            <a:ext cx="33099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400" dirty="0" err="1">
                <a:latin typeface="Arial" panose="020B0604020202020204" pitchFamily="34" charset="0"/>
              </a:rPr>
              <a:t>Szklo</a:t>
            </a:r>
            <a:r>
              <a:rPr lang="en-US" altLang="en-US" sz="1400" dirty="0">
                <a:latin typeface="Arial" panose="020B0604020202020204" pitchFamily="34" charset="0"/>
              </a:rPr>
              <a:t>: Epidemiology Beyond the Basics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altLang="en-US" dirty="0"/>
              <a:t>Plausibility</a:t>
            </a:r>
          </a:p>
        </p:txBody>
      </p:sp>
      <p:sp>
        <p:nvSpPr>
          <p:cNvPr id="78850" name="Content Placeholder 2"/>
          <p:cNvSpPr>
            <a:spLocks noGrp="1"/>
          </p:cNvSpPr>
          <p:nvPr>
            <p:ph sz="quarter" idx="1"/>
          </p:nvPr>
        </p:nvSpPr>
        <p:spPr>
          <a:xfrm>
            <a:off x="612648" y="1600200"/>
            <a:ext cx="8153400" cy="4495800"/>
          </a:xfrm>
        </p:spPr>
        <p:txBody>
          <a:bodyPr/>
          <a:lstStyle/>
          <a:p>
            <a:pPr eaLnBrk="1" hangingPunct="1"/>
            <a:r>
              <a:rPr lang="en-US" altLang="en-US" dirty="0"/>
              <a:t>A scientifically plausible mechanism between exposure and outcome is helpful</a:t>
            </a:r>
          </a:p>
          <a:p>
            <a:pPr eaLnBrk="1" hangingPunct="1"/>
            <a:r>
              <a:rPr lang="en-US" altLang="en-US" dirty="0"/>
              <a:t>Should be some biological rationale</a:t>
            </a:r>
          </a:p>
          <a:p>
            <a:pPr eaLnBrk="1" hangingPunct="1"/>
            <a:r>
              <a:rPr lang="en-US" altLang="en-US" dirty="0"/>
              <a:t>Hill noted that knowledge of the mechanism is limited by the current state of evidence</a:t>
            </a:r>
          </a:p>
          <a:p>
            <a:pPr lvl="1" eaLnBrk="1" hangingPunct="1"/>
            <a:r>
              <a:rPr lang="en-US" altLang="en-US" dirty="0"/>
              <a:t>Plausibility can change with time as knowledge grows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Coherence</a:t>
            </a:r>
          </a:p>
        </p:txBody>
      </p:sp>
      <p:sp>
        <p:nvSpPr>
          <p:cNvPr id="3" name="Content Placeholder 2"/>
          <p:cNvSpPr>
            <a:spLocks noGrp="1"/>
          </p:cNvSpPr>
          <p:nvPr>
            <p:ph sz="quarter" idx="1"/>
          </p:nvPr>
        </p:nvSpPr>
        <p:spPr/>
        <p:txBody>
          <a:bodyPr/>
          <a:lstStyle/>
          <a:p>
            <a:r>
              <a:rPr lang="en-US" dirty="0"/>
              <a:t>Implies a cause-and-effect interpretation for an association does not conflict with what is known of the natural history and biology of disease</a:t>
            </a:r>
          </a:p>
        </p:txBody>
      </p:sp>
    </p:spTree>
    <p:extLst>
      <p:ext uri="{BB962C8B-B14F-4D97-AF65-F5344CB8AC3E}">
        <p14:creationId xmlns:p14="http://schemas.microsoft.com/office/powerpoint/2010/main" val="2066960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altLang="en-US"/>
              <a:t>Experimental Evidence</a:t>
            </a:r>
          </a:p>
        </p:txBody>
      </p:sp>
      <p:sp>
        <p:nvSpPr>
          <p:cNvPr id="72706" name="Content Placeholder 2"/>
          <p:cNvSpPr>
            <a:spLocks noGrp="1"/>
          </p:cNvSpPr>
          <p:nvPr>
            <p:ph sz="quarter" idx="1"/>
          </p:nvPr>
        </p:nvSpPr>
        <p:spPr/>
        <p:txBody>
          <a:bodyPr/>
          <a:lstStyle/>
          <a:p>
            <a:pPr eaLnBrk="1" hangingPunct="1"/>
            <a:r>
              <a:rPr lang="en-US" altLang="en-US" dirty="0"/>
              <a:t>Laboratory experiments in animals or humans</a:t>
            </a:r>
          </a:p>
          <a:p>
            <a:pPr eaLnBrk="1" hangingPunct="1"/>
            <a:r>
              <a:rPr lang="en-US" altLang="en-US" dirty="0"/>
              <a:t>Often not ethical or possible to randomly assign exposures – we can’t always get experimental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sz="quarter" idx="1"/>
          </p:nvPr>
        </p:nvSpPr>
        <p:spPr/>
        <p:txBody>
          <a:bodyPr/>
          <a:lstStyle/>
          <a:p>
            <a:r>
              <a:rPr lang="en-US" dirty="0">
                <a:solidFill>
                  <a:schemeClr val="bg1">
                    <a:lumMod val="65000"/>
                  </a:schemeClr>
                </a:solidFill>
              </a:rPr>
              <a:t>Basic concepts/definitions</a:t>
            </a:r>
          </a:p>
          <a:p>
            <a:r>
              <a:rPr lang="en-US" dirty="0">
                <a:solidFill>
                  <a:schemeClr val="bg1">
                    <a:lumMod val="65000"/>
                  </a:schemeClr>
                </a:solidFill>
              </a:rPr>
              <a:t>Causal types</a:t>
            </a:r>
          </a:p>
          <a:p>
            <a:r>
              <a:rPr lang="en-US" dirty="0"/>
              <a:t>4 causal models</a:t>
            </a:r>
          </a:p>
          <a:p>
            <a:pPr lvl="1"/>
            <a:r>
              <a:rPr lang="en-US" dirty="0"/>
              <a:t>Sufficient-component cause model</a:t>
            </a:r>
          </a:p>
          <a:p>
            <a:pPr lvl="1"/>
            <a:r>
              <a:rPr lang="en-US" dirty="0"/>
              <a:t>Bradford-Hill’s viewpoints</a:t>
            </a:r>
          </a:p>
          <a:p>
            <a:pPr lvl="1"/>
            <a:r>
              <a:rPr lang="en-US" dirty="0">
                <a:solidFill>
                  <a:schemeClr val="bg1">
                    <a:lumMod val="65000"/>
                  </a:schemeClr>
                </a:solidFill>
              </a:rPr>
              <a:t>Counterfactual (potential outcomes) model</a:t>
            </a:r>
          </a:p>
          <a:p>
            <a:pPr lvl="1"/>
            <a:r>
              <a:rPr lang="en-US" dirty="0">
                <a:solidFill>
                  <a:schemeClr val="bg1">
                    <a:lumMod val="65000"/>
                  </a:schemeClr>
                </a:solidFill>
              </a:rPr>
              <a:t>Directed acyclic graphs (DAGs)</a:t>
            </a:r>
          </a:p>
        </p:txBody>
      </p:sp>
    </p:spTree>
    <p:extLst>
      <p:ext uri="{BB962C8B-B14F-4D97-AF65-F5344CB8AC3E}">
        <p14:creationId xmlns:p14="http://schemas.microsoft.com/office/powerpoint/2010/main" val="89427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a:t>
            </a:r>
          </a:p>
        </p:txBody>
      </p:sp>
      <p:sp>
        <p:nvSpPr>
          <p:cNvPr id="3" name="Content Placeholder 2"/>
          <p:cNvSpPr>
            <a:spLocks noGrp="1"/>
          </p:cNvSpPr>
          <p:nvPr>
            <p:ph sz="quarter" idx="1"/>
          </p:nvPr>
        </p:nvSpPr>
        <p:spPr/>
        <p:txBody>
          <a:bodyPr/>
          <a:lstStyle/>
          <a:p>
            <a:r>
              <a:rPr lang="en-US" dirty="0"/>
              <a:t>The effect of similar factors may be considered</a:t>
            </a:r>
          </a:p>
          <a:p>
            <a:r>
              <a:rPr lang="en-US" dirty="0"/>
              <a:t>Not a useful criterion</a:t>
            </a:r>
          </a:p>
        </p:txBody>
      </p:sp>
    </p:spTree>
    <p:extLst>
      <p:ext uri="{BB962C8B-B14F-4D97-AF65-F5344CB8AC3E}">
        <p14:creationId xmlns:p14="http://schemas.microsoft.com/office/powerpoint/2010/main" val="4091660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38A32B-734E-A841-98CD-EC486EDBBE90}"/>
              </a:ext>
            </a:extLst>
          </p:cNvPr>
          <p:cNvSpPr>
            <a:spLocks noGrp="1"/>
          </p:cNvSpPr>
          <p:nvPr>
            <p:ph type="body" idx="1"/>
          </p:nvPr>
        </p:nvSpPr>
        <p:spPr>
          <a:xfrm>
            <a:off x="1371600" y="2743200"/>
            <a:ext cx="7620000" cy="1673225"/>
          </a:xfrm>
        </p:spPr>
        <p:txBody>
          <a:bodyPr/>
          <a:lstStyle/>
          <a:p>
            <a:r>
              <a:rPr lang="en-US" dirty="0"/>
              <a:t>Next is:</a:t>
            </a:r>
          </a:p>
          <a:p>
            <a:pPr algn="ctr"/>
            <a:r>
              <a:rPr lang="en-US" dirty="0"/>
              <a:t>Part 3: Potential outcomes and DAGs (Zoom lecture)</a:t>
            </a:r>
          </a:p>
          <a:p>
            <a:pPr algn="ctr"/>
            <a:r>
              <a:rPr lang="en-US" dirty="0"/>
              <a:t>Thursday, Sept. 3</a:t>
            </a:r>
            <a:r>
              <a:rPr lang="en-US" baseline="30000" dirty="0"/>
              <a:t>rd</a:t>
            </a:r>
            <a:r>
              <a:rPr lang="en-US" dirty="0"/>
              <a:t>, 10:30-12:00</a:t>
            </a:r>
          </a:p>
        </p:txBody>
      </p:sp>
      <p:sp>
        <p:nvSpPr>
          <p:cNvPr id="3" name="Title 2">
            <a:extLst>
              <a:ext uri="{FF2B5EF4-FFF2-40B4-BE49-F238E27FC236}">
                <a16:creationId xmlns:a16="http://schemas.microsoft.com/office/drawing/2014/main" id="{3F409FC9-C7D7-DA44-AEEE-5BE33F43A276}"/>
              </a:ext>
            </a:extLst>
          </p:cNvPr>
          <p:cNvSpPr>
            <a:spLocks noGrp="1"/>
          </p:cNvSpPr>
          <p:nvPr>
            <p:ph type="title"/>
          </p:nvPr>
        </p:nvSpPr>
        <p:spPr/>
        <p:txBody>
          <a:bodyPr/>
          <a:lstStyle/>
          <a:p>
            <a:r>
              <a:rPr lang="en-US" dirty="0"/>
              <a:t>End of Part 2</a:t>
            </a:r>
          </a:p>
        </p:txBody>
      </p:sp>
    </p:spTree>
    <p:extLst>
      <p:ext uri="{BB962C8B-B14F-4D97-AF65-F5344CB8AC3E}">
        <p14:creationId xmlns:p14="http://schemas.microsoft.com/office/powerpoint/2010/main" val="181721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588963" y="174583"/>
            <a:ext cx="8153400" cy="990600"/>
          </a:xfrm>
        </p:spPr>
        <p:txBody>
          <a:bodyPr/>
          <a:lstStyle/>
          <a:p>
            <a:pPr eaLnBrk="1" hangingPunct="1"/>
            <a:r>
              <a:rPr lang="en-US" altLang="en-US" dirty="0"/>
              <a:t>Sufficient-component cause model </a:t>
            </a:r>
            <a:br>
              <a:rPr lang="en-US" altLang="en-US" dirty="0"/>
            </a:br>
            <a:r>
              <a:rPr lang="en-US" altLang="en-US" dirty="0"/>
              <a:t>(Rothman’s Causal Pie Model)</a:t>
            </a:r>
          </a:p>
        </p:txBody>
      </p:sp>
      <p:pic>
        <p:nvPicPr>
          <p:cNvPr id="27650" name="Content Placeholder 3" descr="Causes.jpg"/>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217488" y="1958975"/>
            <a:ext cx="8896350" cy="2938463"/>
          </a:xfrm>
        </p:spPr>
      </p:pic>
      <p:sp>
        <p:nvSpPr>
          <p:cNvPr id="27651" name="Rectangle 1"/>
          <p:cNvSpPr>
            <a:spLocks noChangeArrowheads="1"/>
          </p:cNvSpPr>
          <p:nvPr/>
        </p:nvSpPr>
        <p:spPr bwMode="auto">
          <a:xfrm>
            <a:off x="817563" y="4952566"/>
            <a:ext cx="7924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102870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400"/>
              </a:spcAft>
              <a:buFontTx/>
              <a:buChar char="-"/>
            </a:pPr>
            <a:r>
              <a:rPr lang="en-US" altLang="en-US" dirty="0"/>
              <a:t>Theoretical mechanistic model </a:t>
            </a:r>
          </a:p>
          <a:p>
            <a:pPr lvl="1" eaLnBrk="1" hangingPunct="1">
              <a:spcAft>
                <a:spcPts val="400"/>
              </a:spcAft>
              <a:buFontTx/>
              <a:buChar char="-"/>
            </a:pPr>
            <a:r>
              <a:rPr lang="en-US" altLang="en-US" dirty="0"/>
              <a:t>Each pie represents a sufficient causal mechanism</a:t>
            </a:r>
          </a:p>
          <a:p>
            <a:pPr lvl="1" eaLnBrk="1" hangingPunct="1">
              <a:spcAft>
                <a:spcPts val="400"/>
              </a:spcAft>
              <a:buFontTx/>
              <a:buChar char="-"/>
            </a:pPr>
            <a:r>
              <a:rPr lang="en-US" altLang="en-US" dirty="0"/>
              <a:t>A </a:t>
            </a:r>
            <a:r>
              <a:rPr lang="en-US" altLang="en-US" b="1" dirty="0"/>
              <a:t>sufficient causal </a:t>
            </a:r>
            <a:r>
              <a:rPr lang="en-US" altLang="en-US" dirty="0"/>
              <a:t>model represents a minimal set of conditions or events that are sufficient for the outcome to occur</a:t>
            </a:r>
          </a:p>
          <a:p>
            <a:pPr lvl="1" eaLnBrk="1" hangingPunct="1">
              <a:spcAft>
                <a:spcPts val="400"/>
              </a:spcAft>
              <a:buFontTx/>
              <a:buChar char="-"/>
            </a:pPr>
            <a:r>
              <a:rPr lang="en-US" altLang="en-US" dirty="0"/>
              <a:t>Acknowledges the multifactorial etiology of health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dirty="0"/>
              <a:t>Sufficient-component cause model</a:t>
            </a:r>
          </a:p>
        </p:txBody>
      </p:sp>
      <p:sp>
        <p:nvSpPr>
          <p:cNvPr id="2" name="TextBox 1">
            <a:extLst>
              <a:ext uri="{FF2B5EF4-FFF2-40B4-BE49-F238E27FC236}">
                <a16:creationId xmlns:a16="http://schemas.microsoft.com/office/drawing/2014/main" id="{6800793A-8D7C-8747-95E7-E6DA96A06FD9}"/>
              </a:ext>
            </a:extLst>
          </p:cNvPr>
          <p:cNvSpPr txBox="1"/>
          <p:nvPr/>
        </p:nvSpPr>
        <p:spPr>
          <a:xfrm>
            <a:off x="395119" y="5389377"/>
            <a:ext cx="8588458" cy="923330"/>
          </a:xfrm>
          <a:prstGeom prst="rect">
            <a:avLst/>
          </a:prstGeom>
          <a:noFill/>
        </p:spPr>
        <p:txBody>
          <a:bodyPr wrap="square" rtlCol="0">
            <a:spAutoFit/>
          </a:bodyPr>
          <a:lstStyle/>
          <a:p>
            <a:r>
              <a:rPr lang="en-US" b="1" dirty="0"/>
              <a:t>Figure. </a:t>
            </a:r>
            <a:r>
              <a:rPr lang="en-US" dirty="0"/>
              <a:t>Hypothetical sufficient cause models for tuberculosis (TB) infection. U represents unknown causal components. The presence of each causal component implies that their absence (e.g., T=0) would block occurrence of the outcome.</a:t>
            </a:r>
          </a:p>
        </p:txBody>
      </p:sp>
      <p:grpSp>
        <p:nvGrpSpPr>
          <p:cNvPr id="5" name="Group 4">
            <a:extLst>
              <a:ext uri="{FF2B5EF4-FFF2-40B4-BE49-F238E27FC236}">
                <a16:creationId xmlns:a16="http://schemas.microsoft.com/office/drawing/2014/main" id="{24013F81-C0ED-9349-9179-7AD6FE224A91}"/>
              </a:ext>
            </a:extLst>
          </p:cNvPr>
          <p:cNvGrpSpPr/>
          <p:nvPr/>
        </p:nvGrpSpPr>
        <p:grpSpPr>
          <a:xfrm>
            <a:off x="395119" y="2060137"/>
            <a:ext cx="8305800" cy="2828696"/>
            <a:chOff x="411163" y="2376717"/>
            <a:chExt cx="8305800" cy="2828696"/>
          </a:xfrm>
        </p:grpSpPr>
        <p:grpSp>
          <p:nvGrpSpPr>
            <p:cNvPr id="29698" name="Group 38"/>
            <p:cNvGrpSpPr>
              <a:grpSpLocks/>
            </p:cNvGrpSpPr>
            <p:nvPr/>
          </p:nvGrpSpPr>
          <p:grpSpPr bwMode="auto">
            <a:xfrm>
              <a:off x="411163" y="2819400"/>
              <a:ext cx="8305800" cy="2386013"/>
              <a:chOff x="460248" y="2819400"/>
              <a:chExt cx="8305592" cy="2386637"/>
            </a:xfrm>
          </p:grpSpPr>
          <p:sp>
            <p:nvSpPr>
              <p:cNvPr id="4" name="Oval 3"/>
              <p:cNvSpPr/>
              <p:nvPr/>
            </p:nvSpPr>
            <p:spPr>
              <a:xfrm>
                <a:off x="460248" y="2843219"/>
                <a:ext cx="2514537" cy="2362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pic>
            <p:nvPicPr>
              <p:cNvPr id="2970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8494" y="2822294"/>
                <a:ext cx="2536156" cy="238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6251303" y="2819400"/>
                <a:ext cx="2514537" cy="2362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cxnSp>
            <p:nvCxnSpPr>
              <p:cNvPr id="9" name="Straight Connector 8"/>
              <p:cNvCxnSpPr>
                <a:stCxn id="4" idx="0"/>
                <a:endCxn id="4" idx="4"/>
              </p:cNvCxnSpPr>
              <p:nvPr/>
            </p:nvCxnSpPr>
            <p:spPr>
              <a:xfrm>
                <a:off x="1717517" y="2843219"/>
                <a:ext cx="0" cy="2362818"/>
              </a:xfrm>
              <a:prstGeom prst="line">
                <a:avLst/>
              </a:prstGeom>
            </p:spPr>
            <p:style>
              <a:lnRef idx="1">
                <a:schemeClr val="dk1"/>
              </a:lnRef>
              <a:fillRef idx="0">
                <a:schemeClr val="dk1"/>
              </a:fillRef>
              <a:effectRef idx="0">
                <a:schemeClr val="dk1"/>
              </a:effectRef>
              <a:fontRef idx="minor">
                <a:schemeClr val="tx1"/>
              </a:fontRef>
            </p:style>
          </p:cxnSp>
          <p:sp>
            <p:nvSpPr>
              <p:cNvPr id="29703" name="TextBox 9"/>
              <p:cNvSpPr txBox="1">
                <a:spLocks noChangeArrowheads="1"/>
              </p:cNvSpPr>
              <p:nvPr/>
            </p:nvSpPr>
            <p:spPr bwMode="auto">
              <a:xfrm>
                <a:off x="552395" y="3735117"/>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sp>
            <p:nvSpPr>
              <p:cNvPr id="29704" name="TextBox 13"/>
              <p:cNvSpPr txBox="1">
                <a:spLocks noChangeArrowheads="1"/>
              </p:cNvSpPr>
              <p:nvPr/>
            </p:nvSpPr>
            <p:spPr bwMode="auto">
              <a:xfrm>
                <a:off x="3346253" y="3690963"/>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sp>
            <p:nvSpPr>
              <p:cNvPr id="29705" name="TextBox 14"/>
              <p:cNvSpPr txBox="1">
                <a:spLocks noChangeArrowheads="1"/>
              </p:cNvSpPr>
              <p:nvPr/>
            </p:nvSpPr>
            <p:spPr bwMode="auto">
              <a:xfrm>
                <a:off x="6293257" y="3667565"/>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cxnSp>
            <p:nvCxnSpPr>
              <p:cNvPr id="16" name="Straight Connector 15"/>
              <p:cNvCxnSpPr/>
              <p:nvPr/>
            </p:nvCxnSpPr>
            <p:spPr>
              <a:xfrm>
                <a:off x="4603519" y="2835279"/>
                <a:ext cx="0" cy="236123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508572" y="2819400"/>
                <a:ext cx="0" cy="2362818"/>
              </a:xfrm>
              <a:prstGeom prst="line">
                <a:avLst/>
              </a:prstGeom>
            </p:spPr>
            <p:style>
              <a:lnRef idx="1">
                <a:schemeClr val="dk1"/>
              </a:lnRef>
              <a:fillRef idx="0">
                <a:schemeClr val="dk1"/>
              </a:fillRef>
              <a:effectRef idx="0">
                <a:schemeClr val="dk1"/>
              </a:effectRef>
              <a:fontRef idx="minor">
                <a:schemeClr val="tx1"/>
              </a:fontRef>
            </p:style>
          </p:cxnSp>
          <p:sp>
            <p:nvSpPr>
              <p:cNvPr id="29708" name="TextBox 17"/>
              <p:cNvSpPr txBox="1">
                <a:spLocks noChangeArrowheads="1"/>
              </p:cNvSpPr>
              <p:nvPr/>
            </p:nvSpPr>
            <p:spPr bwMode="auto">
              <a:xfrm>
                <a:off x="1752601" y="3829499"/>
                <a:ext cx="1222247" cy="6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Unknown</a:t>
                </a:r>
              </a:p>
              <a:p>
                <a:pPr algn="ctr" eaLnBrk="1" hangingPunct="1"/>
                <a:r>
                  <a:rPr lang="en-US" altLang="en-US" dirty="0"/>
                  <a:t>U</a:t>
                </a:r>
              </a:p>
            </p:txBody>
          </p:sp>
          <p:cxnSp>
            <p:nvCxnSpPr>
              <p:cNvPr id="20" name="Straight Connector 19"/>
              <p:cNvCxnSpPr/>
              <p:nvPr/>
            </p:nvCxnSpPr>
            <p:spPr>
              <a:xfrm>
                <a:off x="4603519" y="4078617"/>
                <a:ext cx="1241394" cy="0"/>
              </a:xfrm>
              <a:prstGeom prst="line">
                <a:avLst/>
              </a:prstGeom>
            </p:spPr>
            <p:style>
              <a:lnRef idx="1">
                <a:schemeClr val="dk1"/>
              </a:lnRef>
              <a:fillRef idx="0">
                <a:schemeClr val="dk1"/>
              </a:fillRef>
              <a:effectRef idx="0">
                <a:schemeClr val="dk1"/>
              </a:effectRef>
              <a:fontRef idx="minor">
                <a:schemeClr val="tx1"/>
              </a:fontRef>
            </p:style>
          </p:cxnSp>
          <p:sp>
            <p:nvSpPr>
              <p:cNvPr id="29710" name="TextBox 23"/>
              <p:cNvSpPr txBox="1">
                <a:spLocks noChangeArrowheads="1"/>
              </p:cNvSpPr>
              <p:nvPr/>
            </p:nvSpPr>
            <p:spPr bwMode="auto">
              <a:xfrm>
                <a:off x="4743245" y="3273080"/>
                <a:ext cx="723257" cy="6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AIDS</a:t>
                </a:r>
              </a:p>
              <a:p>
                <a:pPr algn="ctr" eaLnBrk="1" hangingPunct="1"/>
                <a:r>
                  <a:rPr lang="en-US" altLang="en-US" dirty="0"/>
                  <a:t>A=1</a:t>
                </a:r>
              </a:p>
            </p:txBody>
          </p:sp>
          <p:sp>
            <p:nvSpPr>
              <p:cNvPr id="29711" name="TextBox 24"/>
              <p:cNvSpPr txBox="1">
                <a:spLocks noChangeArrowheads="1"/>
              </p:cNvSpPr>
              <p:nvPr/>
            </p:nvSpPr>
            <p:spPr bwMode="auto">
              <a:xfrm>
                <a:off x="4464491" y="4093109"/>
                <a:ext cx="1219199"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Poor Nutrition</a:t>
                </a:r>
              </a:p>
              <a:p>
                <a:pPr algn="ctr" eaLnBrk="1" hangingPunct="1"/>
                <a:r>
                  <a:rPr lang="en-US" altLang="en-US" dirty="0"/>
                  <a:t>N=1</a:t>
                </a:r>
              </a:p>
            </p:txBody>
          </p:sp>
          <p:cxnSp>
            <p:nvCxnSpPr>
              <p:cNvPr id="29" name="Straight Connector 28"/>
              <p:cNvCxnSpPr/>
              <p:nvPr/>
            </p:nvCxnSpPr>
            <p:spPr>
              <a:xfrm>
                <a:off x="7508572" y="4000809"/>
                <a:ext cx="1222344" cy="0"/>
              </a:xfrm>
              <a:prstGeom prst="line">
                <a:avLst/>
              </a:prstGeom>
            </p:spPr>
            <p:style>
              <a:lnRef idx="1">
                <a:schemeClr val="dk1"/>
              </a:lnRef>
              <a:fillRef idx="0">
                <a:schemeClr val="dk1"/>
              </a:fillRef>
              <a:effectRef idx="0">
                <a:schemeClr val="dk1"/>
              </a:effectRef>
              <a:fontRef idx="minor">
                <a:schemeClr val="tx1"/>
              </a:fontRef>
            </p:style>
          </p:cxnSp>
          <p:sp>
            <p:nvSpPr>
              <p:cNvPr id="29714" name="TextBox 34"/>
              <p:cNvSpPr txBox="1">
                <a:spLocks noChangeArrowheads="1"/>
              </p:cNvSpPr>
              <p:nvPr/>
            </p:nvSpPr>
            <p:spPr bwMode="auto">
              <a:xfrm>
                <a:off x="7435626" y="3076483"/>
                <a:ext cx="1219199"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Poor Nutrition</a:t>
                </a:r>
              </a:p>
              <a:p>
                <a:pPr algn="ctr" eaLnBrk="1" hangingPunct="1"/>
                <a:r>
                  <a:rPr lang="en-US" altLang="en-US" dirty="0"/>
                  <a:t>N=1</a:t>
                </a:r>
              </a:p>
            </p:txBody>
          </p:sp>
          <p:sp>
            <p:nvSpPr>
              <p:cNvPr id="29716" name="TextBox 35"/>
              <p:cNvSpPr txBox="1">
                <a:spLocks noChangeArrowheads="1"/>
              </p:cNvSpPr>
              <p:nvPr/>
            </p:nvSpPr>
            <p:spPr bwMode="auto">
              <a:xfrm>
                <a:off x="7534715" y="4072472"/>
                <a:ext cx="1107968"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Crowded</a:t>
                </a:r>
              </a:p>
              <a:p>
                <a:pPr eaLnBrk="1" hangingPunct="1"/>
                <a:r>
                  <a:rPr lang="en-US" altLang="en-US" dirty="0"/>
                  <a:t>Housing</a:t>
                </a:r>
              </a:p>
              <a:p>
                <a:pPr eaLnBrk="1" hangingPunct="1"/>
                <a:r>
                  <a:rPr lang="en-US" altLang="en-US" dirty="0"/>
                  <a:t>C=1</a:t>
                </a:r>
              </a:p>
            </p:txBody>
          </p:sp>
        </p:grpSp>
        <p:sp>
          <p:nvSpPr>
            <p:cNvPr id="3" name="TextBox 2">
              <a:extLst>
                <a:ext uri="{FF2B5EF4-FFF2-40B4-BE49-F238E27FC236}">
                  <a16:creationId xmlns:a16="http://schemas.microsoft.com/office/drawing/2014/main" id="{DF197E78-81C6-7E4E-B73D-EF088A04959C}"/>
                </a:ext>
              </a:extLst>
            </p:cNvPr>
            <p:cNvSpPr txBox="1"/>
            <p:nvPr/>
          </p:nvSpPr>
          <p:spPr>
            <a:xfrm>
              <a:off x="1467126" y="2376717"/>
              <a:ext cx="402674" cy="369332"/>
            </a:xfrm>
            <a:prstGeom prst="rect">
              <a:avLst/>
            </a:prstGeom>
            <a:noFill/>
          </p:spPr>
          <p:txBody>
            <a:bodyPr wrap="none" rtlCol="0">
              <a:spAutoFit/>
            </a:bodyPr>
            <a:lstStyle/>
            <a:p>
              <a:r>
                <a:rPr lang="en-US" dirty="0"/>
                <a:t>A.</a:t>
              </a:r>
            </a:p>
          </p:txBody>
        </p:sp>
        <p:sp>
          <p:nvSpPr>
            <p:cNvPr id="24" name="TextBox 23">
              <a:extLst>
                <a:ext uri="{FF2B5EF4-FFF2-40B4-BE49-F238E27FC236}">
                  <a16:creationId xmlns:a16="http://schemas.microsoft.com/office/drawing/2014/main" id="{CDD2FFE1-601B-3648-8A79-6FFC81D53859}"/>
                </a:ext>
              </a:extLst>
            </p:cNvPr>
            <p:cNvSpPr txBox="1"/>
            <p:nvPr/>
          </p:nvSpPr>
          <p:spPr>
            <a:xfrm>
              <a:off x="4353201" y="2386445"/>
              <a:ext cx="402674" cy="369332"/>
            </a:xfrm>
            <a:prstGeom prst="rect">
              <a:avLst/>
            </a:prstGeom>
            <a:noFill/>
          </p:spPr>
          <p:txBody>
            <a:bodyPr wrap="none" rtlCol="0">
              <a:spAutoFit/>
            </a:bodyPr>
            <a:lstStyle/>
            <a:p>
              <a:r>
                <a:rPr lang="en-US" dirty="0"/>
                <a:t>B.</a:t>
              </a:r>
            </a:p>
          </p:txBody>
        </p:sp>
        <p:sp>
          <p:nvSpPr>
            <p:cNvPr id="25" name="TextBox 24">
              <a:extLst>
                <a:ext uri="{FF2B5EF4-FFF2-40B4-BE49-F238E27FC236}">
                  <a16:creationId xmlns:a16="http://schemas.microsoft.com/office/drawing/2014/main" id="{6E7A4A6B-15A5-024B-8047-7BE2E2AD34E0}"/>
                </a:ext>
              </a:extLst>
            </p:cNvPr>
            <p:cNvSpPr txBox="1"/>
            <p:nvPr/>
          </p:nvSpPr>
          <p:spPr>
            <a:xfrm>
              <a:off x="7284470" y="2383322"/>
              <a:ext cx="415498" cy="369332"/>
            </a:xfrm>
            <a:prstGeom prst="rect">
              <a:avLst/>
            </a:prstGeom>
            <a:noFill/>
          </p:spPr>
          <p:txBody>
            <a:bodyPr wrap="none" rtlCol="0">
              <a:spAutoFit/>
            </a:bodyPr>
            <a:lstStyle/>
            <a:p>
              <a:r>
                <a:rPr lang="en-US" dirty="0"/>
                <a:t>C.</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dirty="0"/>
              <a:t>Definitions</a:t>
            </a:r>
          </a:p>
        </p:txBody>
      </p:sp>
      <p:sp>
        <p:nvSpPr>
          <p:cNvPr id="3" name="Content Placeholder 2"/>
          <p:cNvSpPr>
            <a:spLocks noGrp="1"/>
          </p:cNvSpPr>
          <p:nvPr>
            <p:ph sz="quarter" idx="1"/>
          </p:nvPr>
        </p:nvSpPr>
        <p:spPr/>
        <p:txBody>
          <a:bodyPr/>
          <a:lstStyle/>
          <a:p>
            <a:pPr>
              <a:defRPr/>
            </a:pPr>
            <a:r>
              <a:rPr lang="en-US" dirty="0"/>
              <a:t>Component Cause: </a:t>
            </a:r>
          </a:p>
          <a:p>
            <a:pPr lvl="1">
              <a:defRPr/>
            </a:pPr>
            <a:r>
              <a:rPr lang="en-US" dirty="0"/>
              <a:t>An event or condition that plays a necessary role in the occurrence of some cases of a given disease</a:t>
            </a:r>
          </a:p>
          <a:p>
            <a:pPr marL="0" indent="0">
              <a:buFont typeface="Wingdings" panose="05000000000000000000" pitchFamily="2" charset="2"/>
              <a:buNone/>
              <a:defRPr/>
            </a:pPr>
            <a:endParaRPr lang="en-US" dirty="0"/>
          </a:p>
        </p:txBody>
      </p:sp>
      <p:grpSp>
        <p:nvGrpSpPr>
          <p:cNvPr id="24" name="Group 23">
            <a:extLst>
              <a:ext uri="{FF2B5EF4-FFF2-40B4-BE49-F238E27FC236}">
                <a16:creationId xmlns:a16="http://schemas.microsoft.com/office/drawing/2014/main" id="{BB7BDBDF-2D2D-D847-B0A7-34303668CEF7}"/>
              </a:ext>
            </a:extLst>
          </p:cNvPr>
          <p:cNvGrpSpPr/>
          <p:nvPr/>
        </p:nvGrpSpPr>
        <p:grpSpPr>
          <a:xfrm>
            <a:off x="452227" y="3429000"/>
            <a:ext cx="8305800" cy="2828696"/>
            <a:chOff x="411163" y="2376717"/>
            <a:chExt cx="8305800" cy="2828696"/>
          </a:xfrm>
        </p:grpSpPr>
        <p:grpSp>
          <p:nvGrpSpPr>
            <p:cNvPr id="25" name="Group 38">
              <a:extLst>
                <a:ext uri="{FF2B5EF4-FFF2-40B4-BE49-F238E27FC236}">
                  <a16:creationId xmlns:a16="http://schemas.microsoft.com/office/drawing/2014/main" id="{579F451E-807D-8641-AE74-8209D2AF8B2E}"/>
                </a:ext>
              </a:extLst>
            </p:cNvPr>
            <p:cNvGrpSpPr>
              <a:grpSpLocks/>
            </p:cNvGrpSpPr>
            <p:nvPr/>
          </p:nvGrpSpPr>
          <p:grpSpPr bwMode="auto">
            <a:xfrm>
              <a:off x="411163" y="2819400"/>
              <a:ext cx="8305800" cy="2386013"/>
              <a:chOff x="460248" y="2819400"/>
              <a:chExt cx="8305592" cy="2386637"/>
            </a:xfrm>
          </p:grpSpPr>
          <p:sp>
            <p:nvSpPr>
              <p:cNvPr id="29" name="Oval 28">
                <a:extLst>
                  <a:ext uri="{FF2B5EF4-FFF2-40B4-BE49-F238E27FC236}">
                    <a16:creationId xmlns:a16="http://schemas.microsoft.com/office/drawing/2014/main" id="{FAE2A64E-F47E-574A-896C-DECE74507B47}"/>
                  </a:ext>
                </a:extLst>
              </p:cNvPr>
              <p:cNvSpPr/>
              <p:nvPr/>
            </p:nvSpPr>
            <p:spPr>
              <a:xfrm>
                <a:off x="460248" y="2843219"/>
                <a:ext cx="2514537" cy="2362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pic>
            <p:nvPicPr>
              <p:cNvPr id="30" name="Picture 5">
                <a:extLst>
                  <a:ext uri="{FF2B5EF4-FFF2-40B4-BE49-F238E27FC236}">
                    <a16:creationId xmlns:a16="http://schemas.microsoft.com/office/drawing/2014/main" id="{85C98020-59CC-7C48-A03E-BE821AFAD4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8494" y="2822294"/>
                <a:ext cx="2536156" cy="238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Oval 30">
                <a:extLst>
                  <a:ext uri="{FF2B5EF4-FFF2-40B4-BE49-F238E27FC236}">
                    <a16:creationId xmlns:a16="http://schemas.microsoft.com/office/drawing/2014/main" id="{146F0E2F-CD32-424D-A050-86C37EEFA035}"/>
                  </a:ext>
                </a:extLst>
              </p:cNvPr>
              <p:cNvSpPr/>
              <p:nvPr/>
            </p:nvSpPr>
            <p:spPr>
              <a:xfrm>
                <a:off x="6251303" y="2819400"/>
                <a:ext cx="2514537" cy="2362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cxnSp>
            <p:nvCxnSpPr>
              <p:cNvPr id="32" name="Straight Connector 31">
                <a:extLst>
                  <a:ext uri="{FF2B5EF4-FFF2-40B4-BE49-F238E27FC236}">
                    <a16:creationId xmlns:a16="http://schemas.microsoft.com/office/drawing/2014/main" id="{5863997F-E334-BE45-875C-50089E1FEAAE}"/>
                  </a:ext>
                </a:extLst>
              </p:cNvPr>
              <p:cNvCxnSpPr>
                <a:stCxn id="29" idx="0"/>
                <a:endCxn id="29" idx="4"/>
              </p:cNvCxnSpPr>
              <p:nvPr/>
            </p:nvCxnSpPr>
            <p:spPr>
              <a:xfrm>
                <a:off x="1717517" y="2843219"/>
                <a:ext cx="0" cy="2362818"/>
              </a:xfrm>
              <a:prstGeom prst="line">
                <a:avLst/>
              </a:prstGeom>
            </p:spPr>
            <p:style>
              <a:lnRef idx="1">
                <a:schemeClr val="dk1"/>
              </a:lnRef>
              <a:fillRef idx="0">
                <a:schemeClr val="dk1"/>
              </a:fillRef>
              <a:effectRef idx="0">
                <a:schemeClr val="dk1"/>
              </a:effectRef>
              <a:fontRef idx="minor">
                <a:schemeClr val="tx1"/>
              </a:fontRef>
            </p:style>
          </p:cxnSp>
          <p:sp>
            <p:nvSpPr>
              <p:cNvPr id="33" name="TextBox 9">
                <a:extLst>
                  <a:ext uri="{FF2B5EF4-FFF2-40B4-BE49-F238E27FC236}">
                    <a16:creationId xmlns:a16="http://schemas.microsoft.com/office/drawing/2014/main" id="{454067B1-8FAE-8A44-ADBB-6CF7BB29A83D}"/>
                  </a:ext>
                </a:extLst>
              </p:cNvPr>
              <p:cNvSpPr txBox="1">
                <a:spLocks noChangeArrowheads="1"/>
              </p:cNvSpPr>
              <p:nvPr/>
            </p:nvSpPr>
            <p:spPr bwMode="auto">
              <a:xfrm>
                <a:off x="552395" y="3735117"/>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sp>
            <p:nvSpPr>
              <p:cNvPr id="34" name="TextBox 13">
                <a:extLst>
                  <a:ext uri="{FF2B5EF4-FFF2-40B4-BE49-F238E27FC236}">
                    <a16:creationId xmlns:a16="http://schemas.microsoft.com/office/drawing/2014/main" id="{B839CCC4-9C07-8344-B5F7-4F0D09343E2A}"/>
                  </a:ext>
                </a:extLst>
              </p:cNvPr>
              <p:cNvSpPr txBox="1">
                <a:spLocks noChangeArrowheads="1"/>
              </p:cNvSpPr>
              <p:nvPr/>
            </p:nvSpPr>
            <p:spPr bwMode="auto">
              <a:xfrm>
                <a:off x="3367669" y="3690963"/>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sp>
            <p:nvSpPr>
              <p:cNvPr id="35" name="TextBox 14">
                <a:extLst>
                  <a:ext uri="{FF2B5EF4-FFF2-40B4-BE49-F238E27FC236}">
                    <a16:creationId xmlns:a16="http://schemas.microsoft.com/office/drawing/2014/main" id="{13EA1748-CB0A-E149-B290-508200BDC53E}"/>
                  </a:ext>
                </a:extLst>
              </p:cNvPr>
              <p:cNvSpPr txBox="1">
                <a:spLocks noChangeArrowheads="1"/>
              </p:cNvSpPr>
              <p:nvPr/>
            </p:nvSpPr>
            <p:spPr bwMode="auto">
              <a:xfrm>
                <a:off x="6294854" y="3689556"/>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cxnSp>
            <p:nvCxnSpPr>
              <p:cNvPr id="36" name="Straight Connector 35">
                <a:extLst>
                  <a:ext uri="{FF2B5EF4-FFF2-40B4-BE49-F238E27FC236}">
                    <a16:creationId xmlns:a16="http://schemas.microsoft.com/office/drawing/2014/main" id="{B7B780F0-7D16-7C44-977C-7F9B1998EB83}"/>
                  </a:ext>
                </a:extLst>
              </p:cNvPr>
              <p:cNvCxnSpPr/>
              <p:nvPr/>
            </p:nvCxnSpPr>
            <p:spPr>
              <a:xfrm>
                <a:off x="4603519" y="2835279"/>
                <a:ext cx="0" cy="236123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DC48FAE-2395-EC41-8BF7-B95F5F1516E9}"/>
                  </a:ext>
                </a:extLst>
              </p:cNvPr>
              <p:cNvCxnSpPr/>
              <p:nvPr/>
            </p:nvCxnSpPr>
            <p:spPr>
              <a:xfrm>
                <a:off x="7508572" y="2819400"/>
                <a:ext cx="0" cy="2362818"/>
              </a:xfrm>
              <a:prstGeom prst="line">
                <a:avLst/>
              </a:prstGeom>
            </p:spPr>
            <p:style>
              <a:lnRef idx="1">
                <a:schemeClr val="dk1"/>
              </a:lnRef>
              <a:fillRef idx="0">
                <a:schemeClr val="dk1"/>
              </a:fillRef>
              <a:effectRef idx="0">
                <a:schemeClr val="dk1"/>
              </a:effectRef>
              <a:fontRef idx="minor">
                <a:schemeClr val="tx1"/>
              </a:fontRef>
            </p:style>
          </p:cxnSp>
          <p:sp>
            <p:nvSpPr>
              <p:cNvPr id="38" name="TextBox 17">
                <a:extLst>
                  <a:ext uri="{FF2B5EF4-FFF2-40B4-BE49-F238E27FC236}">
                    <a16:creationId xmlns:a16="http://schemas.microsoft.com/office/drawing/2014/main" id="{B316FD86-55F3-9B4C-AAD3-5C4E95C5FC6D}"/>
                  </a:ext>
                </a:extLst>
              </p:cNvPr>
              <p:cNvSpPr txBox="1">
                <a:spLocks noChangeArrowheads="1"/>
              </p:cNvSpPr>
              <p:nvPr/>
            </p:nvSpPr>
            <p:spPr bwMode="auto">
              <a:xfrm>
                <a:off x="1752601" y="3829499"/>
                <a:ext cx="1222247" cy="6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Unknown</a:t>
                </a:r>
              </a:p>
              <a:p>
                <a:pPr algn="ctr" eaLnBrk="1" hangingPunct="1"/>
                <a:r>
                  <a:rPr lang="en-US" altLang="en-US" dirty="0"/>
                  <a:t>U</a:t>
                </a:r>
              </a:p>
            </p:txBody>
          </p:sp>
          <p:cxnSp>
            <p:nvCxnSpPr>
              <p:cNvPr id="39" name="Straight Connector 38">
                <a:extLst>
                  <a:ext uri="{FF2B5EF4-FFF2-40B4-BE49-F238E27FC236}">
                    <a16:creationId xmlns:a16="http://schemas.microsoft.com/office/drawing/2014/main" id="{A40F96C7-2A86-6544-B3BA-C1EFDDC9B8DE}"/>
                  </a:ext>
                </a:extLst>
              </p:cNvPr>
              <p:cNvCxnSpPr/>
              <p:nvPr/>
            </p:nvCxnSpPr>
            <p:spPr>
              <a:xfrm>
                <a:off x="4603519" y="4078617"/>
                <a:ext cx="1241394" cy="0"/>
              </a:xfrm>
              <a:prstGeom prst="line">
                <a:avLst/>
              </a:prstGeom>
            </p:spPr>
            <p:style>
              <a:lnRef idx="1">
                <a:schemeClr val="dk1"/>
              </a:lnRef>
              <a:fillRef idx="0">
                <a:schemeClr val="dk1"/>
              </a:fillRef>
              <a:effectRef idx="0">
                <a:schemeClr val="dk1"/>
              </a:effectRef>
              <a:fontRef idx="minor">
                <a:schemeClr val="tx1"/>
              </a:fontRef>
            </p:style>
          </p:cxnSp>
          <p:sp>
            <p:nvSpPr>
              <p:cNvPr id="40" name="TextBox 23">
                <a:extLst>
                  <a:ext uri="{FF2B5EF4-FFF2-40B4-BE49-F238E27FC236}">
                    <a16:creationId xmlns:a16="http://schemas.microsoft.com/office/drawing/2014/main" id="{DCD51754-C918-2846-8895-B442A702122F}"/>
                  </a:ext>
                </a:extLst>
              </p:cNvPr>
              <p:cNvSpPr txBox="1">
                <a:spLocks noChangeArrowheads="1"/>
              </p:cNvSpPr>
              <p:nvPr/>
            </p:nvSpPr>
            <p:spPr bwMode="auto">
              <a:xfrm>
                <a:off x="4743245" y="3273080"/>
                <a:ext cx="723257" cy="6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AIDS</a:t>
                </a:r>
              </a:p>
              <a:p>
                <a:pPr algn="ctr" eaLnBrk="1" hangingPunct="1"/>
                <a:r>
                  <a:rPr lang="en-US" altLang="en-US" dirty="0"/>
                  <a:t>A=1</a:t>
                </a:r>
              </a:p>
            </p:txBody>
          </p:sp>
          <p:sp>
            <p:nvSpPr>
              <p:cNvPr id="41" name="TextBox 24">
                <a:extLst>
                  <a:ext uri="{FF2B5EF4-FFF2-40B4-BE49-F238E27FC236}">
                    <a16:creationId xmlns:a16="http://schemas.microsoft.com/office/drawing/2014/main" id="{5617FB87-5C9F-FD46-BB39-4CBC0A973B12}"/>
                  </a:ext>
                </a:extLst>
              </p:cNvPr>
              <p:cNvSpPr txBox="1">
                <a:spLocks noChangeArrowheads="1"/>
              </p:cNvSpPr>
              <p:nvPr/>
            </p:nvSpPr>
            <p:spPr bwMode="auto">
              <a:xfrm>
                <a:off x="4464491" y="4093109"/>
                <a:ext cx="1219199"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Poor Nutrition</a:t>
                </a:r>
              </a:p>
              <a:p>
                <a:pPr algn="ctr" eaLnBrk="1" hangingPunct="1"/>
                <a:r>
                  <a:rPr lang="en-US" altLang="en-US" dirty="0"/>
                  <a:t>N=1</a:t>
                </a:r>
              </a:p>
            </p:txBody>
          </p:sp>
          <p:cxnSp>
            <p:nvCxnSpPr>
              <p:cNvPr id="42" name="Straight Connector 41">
                <a:extLst>
                  <a:ext uri="{FF2B5EF4-FFF2-40B4-BE49-F238E27FC236}">
                    <a16:creationId xmlns:a16="http://schemas.microsoft.com/office/drawing/2014/main" id="{8FB546C5-81DA-E147-B779-71E968A688CA}"/>
                  </a:ext>
                </a:extLst>
              </p:cNvPr>
              <p:cNvCxnSpPr/>
              <p:nvPr/>
            </p:nvCxnSpPr>
            <p:spPr>
              <a:xfrm>
                <a:off x="7508572" y="4000809"/>
                <a:ext cx="1222344" cy="0"/>
              </a:xfrm>
              <a:prstGeom prst="line">
                <a:avLst/>
              </a:prstGeom>
            </p:spPr>
            <p:style>
              <a:lnRef idx="1">
                <a:schemeClr val="dk1"/>
              </a:lnRef>
              <a:fillRef idx="0">
                <a:schemeClr val="dk1"/>
              </a:fillRef>
              <a:effectRef idx="0">
                <a:schemeClr val="dk1"/>
              </a:effectRef>
              <a:fontRef idx="minor">
                <a:schemeClr val="tx1"/>
              </a:fontRef>
            </p:style>
          </p:cxnSp>
          <p:sp>
            <p:nvSpPr>
              <p:cNvPr id="43" name="TextBox 34">
                <a:extLst>
                  <a:ext uri="{FF2B5EF4-FFF2-40B4-BE49-F238E27FC236}">
                    <a16:creationId xmlns:a16="http://schemas.microsoft.com/office/drawing/2014/main" id="{53766F9F-9E67-C04F-8C9F-AED61DBD7252}"/>
                  </a:ext>
                </a:extLst>
              </p:cNvPr>
              <p:cNvSpPr txBox="1">
                <a:spLocks noChangeArrowheads="1"/>
              </p:cNvSpPr>
              <p:nvPr/>
            </p:nvSpPr>
            <p:spPr bwMode="auto">
              <a:xfrm>
                <a:off x="7435626" y="3076483"/>
                <a:ext cx="1219199"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Poor Nutrition</a:t>
                </a:r>
              </a:p>
              <a:p>
                <a:pPr algn="ctr" eaLnBrk="1" hangingPunct="1"/>
                <a:r>
                  <a:rPr lang="en-US" altLang="en-US" dirty="0"/>
                  <a:t>N=1</a:t>
                </a:r>
              </a:p>
            </p:txBody>
          </p:sp>
          <p:sp>
            <p:nvSpPr>
              <p:cNvPr id="44" name="TextBox 35">
                <a:extLst>
                  <a:ext uri="{FF2B5EF4-FFF2-40B4-BE49-F238E27FC236}">
                    <a16:creationId xmlns:a16="http://schemas.microsoft.com/office/drawing/2014/main" id="{E8D163F0-FC8F-8E41-88B8-90713137FA8E}"/>
                  </a:ext>
                </a:extLst>
              </p:cNvPr>
              <p:cNvSpPr txBox="1">
                <a:spLocks noChangeArrowheads="1"/>
              </p:cNvSpPr>
              <p:nvPr/>
            </p:nvSpPr>
            <p:spPr bwMode="auto">
              <a:xfrm>
                <a:off x="7534715" y="4072472"/>
                <a:ext cx="1107968"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Crowded</a:t>
                </a:r>
              </a:p>
              <a:p>
                <a:pPr eaLnBrk="1" hangingPunct="1"/>
                <a:r>
                  <a:rPr lang="en-US" altLang="en-US" dirty="0"/>
                  <a:t>Housing</a:t>
                </a:r>
              </a:p>
              <a:p>
                <a:pPr eaLnBrk="1" hangingPunct="1"/>
                <a:r>
                  <a:rPr lang="en-US" altLang="en-US" dirty="0"/>
                  <a:t>C=1</a:t>
                </a:r>
              </a:p>
            </p:txBody>
          </p:sp>
        </p:grpSp>
        <p:sp>
          <p:nvSpPr>
            <p:cNvPr id="26" name="TextBox 25">
              <a:extLst>
                <a:ext uri="{FF2B5EF4-FFF2-40B4-BE49-F238E27FC236}">
                  <a16:creationId xmlns:a16="http://schemas.microsoft.com/office/drawing/2014/main" id="{E4B35965-E93D-414A-8BEC-062B0CA2218D}"/>
                </a:ext>
              </a:extLst>
            </p:cNvPr>
            <p:cNvSpPr txBox="1"/>
            <p:nvPr/>
          </p:nvSpPr>
          <p:spPr>
            <a:xfrm>
              <a:off x="1467126" y="2376717"/>
              <a:ext cx="402674"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5A60CF42-D6B0-8149-A91B-5177F8532BF0}"/>
                </a:ext>
              </a:extLst>
            </p:cNvPr>
            <p:cNvSpPr txBox="1"/>
            <p:nvPr/>
          </p:nvSpPr>
          <p:spPr>
            <a:xfrm>
              <a:off x="4353201" y="2386445"/>
              <a:ext cx="402674"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EBFE7DF6-CF11-4849-9D9C-E10231864813}"/>
                </a:ext>
              </a:extLst>
            </p:cNvPr>
            <p:cNvSpPr txBox="1"/>
            <p:nvPr/>
          </p:nvSpPr>
          <p:spPr>
            <a:xfrm>
              <a:off x="7284470" y="2383322"/>
              <a:ext cx="415498" cy="369332"/>
            </a:xfrm>
            <a:prstGeom prst="rect">
              <a:avLst/>
            </a:prstGeom>
            <a:noFill/>
          </p:spPr>
          <p:txBody>
            <a:bodyPr wrap="none" rtlCol="0">
              <a:spAutoFit/>
            </a:bodyPr>
            <a:lstStyle/>
            <a:p>
              <a:r>
                <a:rPr lang="en-US" dirty="0"/>
                <a:t>C.</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dirty="0"/>
              <a:t>Definitions</a:t>
            </a:r>
          </a:p>
        </p:txBody>
      </p:sp>
      <p:sp>
        <p:nvSpPr>
          <p:cNvPr id="3" name="Content Placeholder 2"/>
          <p:cNvSpPr>
            <a:spLocks noGrp="1"/>
          </p:cNvSpPr>
          <p:nvPr>
            <p:ph sz="quarter" idx="1"/>
          </p:nvPr>
        </p:nvSpPr>
        <p:spPr/>
        <p:txBody>
          <a:bodyPr/>
          <a:lstStyle/>
          <a:p>
            <a:pPr>
              <a:defRPr/>
            </a:pPr>
            <a:r>
              <a:rPr lang="en-US" dirty="0"/>
              <a:t>Necessary Cause:</a:t>
            </a:r>
          </a:p>
          <a:p>
            <a:pPr lvl="1">
              <a:defRPr/>
            </a:pPr>
            <a:r>
              <a:rPr lang="en-US" dirty="0"/>
              <a:t>An event or condition that plays a necessary role in the occurrence of all cases of a given disease; must be present for the disease to occur. </a:t>
            </a:r>
          </a:p>
          <a:p>
            <a:pPr marL="0" indent="0">
              <a:buFont typeface="Wingdings" panose="05000000000000000000" pitchFamily="2" charset="2"/>
              <a:buNone/>
              <a:defRPr/>
            </a:pPr>
            <a:endParaRPr lang="en-US" dirty="0"/>
          </a:p>
        </p:txBody>
      </p:sp>
      <p:grpSp>
        <p:nvGrpSpPr>
          <p:cNvPr id="23" name="Group 22">
            <a:extLst>
              <a:ext uri="{FF2B5EF4-FFF2-40B4-BE49-F238E27FC236}">
                <a16:creationId xmlns:a16="http://schemas.microsoft.com/office/drawing/2014/main" id="{C5C52470-CED1-B042-A25A-F51363F8797B}"/>
              </a:ext>
            </a:extLst>
          </p:cNvPr>
          <p:cNvGrpSpPr/>
          <p:nvPr/>
        </p:nvGrpSpPr>
        <p:grpSpPr>
          <a:xfrm>
            <a:off x="460248" y="3581400"/>
            <a:ext cx="8305800" cy="2828696"/>
            <a:chOff x="411163" y="2376717"/>
            <a:chExt cx="8305800" cy="2828696"/>
          </a:xfrm>
        </p:grpSpPr>
        <p:grpSp>
          <p:nvGrpSpPr>
            <p:cNvPr id="24" name="Group 38">
              <a:extLst>
                <a:ext uri="{FF2B5EF4-FFF2-40B4-BE49-F238E27FC236}">
                  <a16:creationId xmlns:a16="http://schemas.microsoft.com/office/drawing/2014/main" id="{26956331-ADF6-E84B-BFE2-5B95A6DE0FC3}"/>
                </a:ext>
              </a:extLst>
            </p:cNvPr>
            <p:cNvGrpSpPr>
              <a:grpSpLocks/>
            </p:cNvGrpSpPr>
            <p:nvPr/>
          </p:nvGrpSpPr>
          <p:grpSpPr bwMode="auto">
            <a:xfrm>
              <a:off x="411163" y="2819400"/>
              <a:ext cx="8305800" cy="2386013"/>
              <a:chOff x="460248" y="2819400"/>
              <a:chExt cx="8305592" cy="2386637"/>
            </a:xfrm>
          </p:grpSpPr>
          <p:sp>
            <p:nvSpPr>
              <p:cNvPr id="28" name="Oval 27">
                <a:extLst>
                  <a:ext uri="{FF2B5EF4-FFF2-40B4-BE49-F238E27FC236}">
                    <a16:creationId xmlns:a16="http://schemas.microsoft.com/office/drawing/2014/main" id="{A3CAB852-F5F7-304D-903E-863C8097EB53}"/>
                  </a:ext>
                </a:extLst>
              </p:cNvPr>
              <p:cNvSpPr/>
              <p:nvPr/>
            </p:nvSpPr>
            <p:spPr>
              <a:xfrm>
                <a:off x="460248" y="2843219"/>
                <a:ext cx="2514537" cy="2362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pic>
            <p:nvPicPr>
              <p:cNvPr id="29" name="Picture 5">
                <a:extLst>
                  <a:ext uri="{FF2B5EF4-FFF2-40B4-BE49-F238E27FC236}">
                    <a16:creationId xmlns:a16="http://schemas.microsoft.com/office/drawing/2014/main" id="{7F83C31B-2EBB-5942-9DB4-261DA09DDB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8494" y="2822294"/>
                <a:ext cx="2536156" cy="238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4448A3DD-1A81-4540-9EB7-CE1B71E9B7C7}"/>
                  </a:ext>
                </a:extLst>
              </p:cNvPr>
              <p:cNvSpPr/>
              <p:nvPr/>
            </p:nvSpPr>
            <p:spPr>
              <a:xfrm>
                <a:off x="6251303" y="2819400"/>
                <a:ext cx="2514537" cy="2362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cxnSp>
            <p:nvCxnSpPr>
              <p:cNvPr id="31" name="Straight Connector 30">
                <a:extLst>
                  <a:ext uri="{FF2B5EF4-FFF2-40B4-BE49-F238E27FC236}">
                    <a16:creationId xmlns:a16="http://schemas.microsoft.com/office/drawing/2014/main" id="{82E4FDF8-4553-E34E-9E51-20B77E8D7604}"/>
                  </a:ext>
                </a:extLst>
              </p:cNvPr>
              <p:cNvCxnSpPr>
                <a:stCxn id="28" idx="0"/>
                <a:endCxn id="28" idx="4"/>
              </p:cNvCxnSpPr>
              <p:nvPr/>
            </p:nvCxnSpPr>
            <p:spPr>
              <a:xfrm>
                <a:off x="1717517" y="2843219"/>
                <a:ext cx="0" cy="2362818"/>
              </a:xfrm>
              <a:prstGeom prst="line">
                <a:avLst/>
              </a:prstGeom>
            </p:spPr>
            <p:style>
              <a:lnRef idx="1">
                <a:schemeClr val="dk1"/>
              </a:lnRef>
              <a:fillRef idx="0">
                <a:schemeClr val="dk1"/>
              </a:fillRef>
              <a:effectRef idx="0">
                <a:schemeClr val="dk1"/>
              </a:effectRef>
              <a:fontRef idx="minor">
                <a:schemeClr val="tx1"/>
              </a:fontRef>
            </p:style>
          </p:cxnSp>
          <p:sp>
            <p:nvSpPr>
              <p:cNvPr id="32" name="TextBox 9">
                <a:extLst>
                  <a:ext uri="{FF2B5EF4-FFF2-40B4-BE49-F238E27FC236}">
                    <a16:creationId xmlns:a16="http://schemas.microsoft.com/office/drawing/2014/main" id="{7528326C-23D5-854C-A957-7E84C81BA149}"/>
                  </a:ext>
                </a:extLst>
              </p:cNvPr>
              <p:cNvSpPr txBox="1">
                <a:spLocks noChangeArrowheads="1"/>
              </p:cNvSpPr>
              <p:nvPr/>
            </p:nvSpPr>
            <p:spPr bwMode="auto">
              <a:xfrm>
                <a:off x="552395" y="3735117"/>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sp>
            <p:nvSpPr>
              <p:cNvPr id="33" name="TextBox 13">
                <a:extLst>
                  <a:ext uri="{FF2B5EF4-FFF2-40B4-BE49-F238E27FC236}">
                    <a16:creationId xmlns:a16="http://schemas.microsoft.com/office/drawing/2014/main" id="{FEFCDF1B-BCBE-CA42-A546-D27BC77C3F4F}"/>
                  </a:ext>
                </a:extLst>
              </p:cNvPr>
              <p:cNvSpPr txBox="1">
                <a:spLocks noChangeArrowheads="1"/>
              </p:cNvSpPr>
              <p:nvPr/>
            </p:nvSpPr>
            <p:spPr bwMode="auto">
              <a:xfrm>
                <a:off x="3346253" y="3703783"/>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sp>
            <p:nvSpPr>
              <p:cNvPr id="34" name="TextBox 14">
                <a:extLst>
                  <a:ext uri="{FF2B5EF4-FFF2-40B4-BE49-F238E27FC236}">
                    <a16:creationId xmlns:a16="http://schemas.microsoft.com/office/drawing/2014/main" id="{532A7D0D-8117-BA4C-989F-392B96BD6FF9}"/>
                  </a:ext>
                </a:extLst>
              </p:cNvPr>
              <p:cNvSpPr txBox="1">
                <a:spLocks noChangeArrowheads="1"/>
              </p:cNvSpPr>
              <p:nvPr/>
            </p:nvSpPr>
            <p:spPr bwMode="auto">
              <a:xfrm>
                <a:off x="6315188" y="3690963"/>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cxnSp>
            <p:nvCxnSpPr>
              <p:cNvPr id="35" name="Straight Connector 34">
                <a:extLst>
                  <a:ext uri="{FF2B5EF4-FFF2-40B4-BE49-F238E27FC236}">
                    <a16:creationId xmlns:a16="http://schemas.microsoft.com/office/drawing/2014/main" id="{831BEC96-414F-3347-9775-28FE75DE157F}"/>
                  </a:ext>
                </a:extLst>
              </p:cNvPr>
              <p:cNvCxnSpPr/>
              <p:nvPr/>
            </p:nvCxnSpPr>
            <p:spPr>
              <a:xfrm>
                <a:off x="4603519" y="2835279"/>
                <a:ext cx="0" cy="236123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653BE9FE-400C-284F-9F28-5AF9433BC907}"/>
                  </a:ext>
                </a:extLst>
              </p:cNvPr>
              <p:cNvCxnSpPr/>
              <p:nvPr/>
            </p:nvCxnSpPr>
            <p:spPr>
              <a:xfrm>
                <a:off x="7508572" y="2819400"/>
                <a:ext cx="0" cy="2362818"/>
              </a:xfrm>
              <a:prstGeom prst="line">
                <a:avLst/>
              </a:prstGeom>
            </p:spPr>
            <p:style>
              <a:lnRef idx="1">
                <a:schemeClr val="dk1"/>
              </a:lnRef>
              <a:fillRef idx="0">
                <a:schemeClr val="dk1"/>
              </a:fillRef>
              <a:effectRef idx="0">
                <a:schemeClr val="dk1"/>
              </a:effectRef>
              <a:fontRef idx="minor">
                <a:schemeClr val="tx1"/>
              </a:fontRef>
            </p:style>
          </p:cxnSp>
          <p:sp>
            <p:nvSpPr>
              <p:cNvPr id="37" name="TextBox 17">
                <a:extLst>
                  <a:ext uri="{FF2B5EF4-FFF2-40B4-BE49-F238E27FC236}">
                    <a16:creationId xmlns:a16="http://schemas.microsoft.com/office/drawing/2014/main" id="{3FDEA010-02BD-0249-8F8E-F1C1CCEF70A0}"/>
                  </a:ext>
                </a:extLst>
              </p:cNvPr>
              <p:cNvSpPr txBox="1">
                <a:spLocks noChangeArrowheads="1"/>
              </p:cNvSpPr>
              <p:nvPr/>
            </p:nvSpPr>
            <p:spPr bwMode="auto">
              <a:xfrm>
                <a:off x="1752601" y="3829499"/>
                <a:ext cx="1222247" cy="6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Unknown</a:t>
                </a:r>
              </a:p>
              <a:p>
                <a:pPr algn="ctr" eaLnBrk="1" hangingPunct="1"/>
                <a:r>
                  <a:rPr lang="en-US" altLang="en-US" dirty="0"/>
                  <a:t>U</a:t>
                </a:r>
              </a:p>
            </p:txBody>
          </p:sp>
          <p:cxnSp>
            <p:nvCxnSpPr>
              <p:cNvPr id="38" name="Straight Connector 37">
                <a:extLst>
                  <a:ext uri="{FF2B5EF4-FFF2-40B4-BE49-F238E27FC236}">
                    <a16:creationId xmlns:a16="http://schemas.microsoft.com/office/drawing/2014/main" id="{E3CEEA2D-54F7-7C49-A006-DDAA96C4D3B6}"/>
                  </a:ext>
                </a:extLst>
              </p:cNvPr>
              <p:cNvCxnSpPr/>
              <p:nvPr/>
            </p:nvCxnSpPr>
            <p:spPr>
              <a:xfrm>
                <a:off x="4603519" y="4078617"/>
                <a:ext cx="1241394" cy="0"/>
              </a:xfrm>
              <a:prstGeom prst="line">
                <a:avLst/>
              </a:prstGeom>
            </p:spPr>
            <p:style>
              <a:lnRef idx="1">
                <a:schemeClr val="dk1"/>
              </a:lnRef>
              <a:fillRef idx="0">
                <a:schemeClr val="dk1"/>
              </a:fillRef>
              <a:effectRef idx="0">
                <a:schemeClr val="dk1"/>
              </a:effectRef>
              <a:fontRef idx="minor">
                <a:schemeClr val="tx1"/>
              </a:fontRef>
            </p:style>
          </p:cxnSp>
          <p:sp>
            <p:nvSpPr>
              <p:cNvPr id="39" name="TextBox 23">
                <a:extLst>
                  <a:ext uri="{FF2B5EF4-FFF2-40B4-BE49-F238E27FC236}">
                    <a16:creationId xmlns:a16="http://schemas.microsoft.com/office/drawing/2014/main" id="{9757139B-6917-3943-BD3A-61B7CBA15896}"/>
                  </a:ext>
                </a:extLst>
              </p:cNvPr>
              <p:cNvSpPr txBox="1">
                <a:spLocks noChangeArrowheads="1"/>
              </p:cNvSpPr>
              <p:nvPr/>
            </p:nvSpPr>
            <p:spPr bwMode="auto">
              <a:xfrm>
                <a:off x="4743245" y="3273080"/>
                <a:ext cx="723257" cy="6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AIDS</a:t>
                </a:r>
              </a:p>
              <a:p>
                <a:pPr algn="ctr" eaLnBrk="1" hangingPunct="1"/>
                <a:r>
                  <a:rPr lang="en-US" altLang="en-US" dirty="0"/>
                  <a:t>A=1</a:t>
                </a:r>
              </a:p>
            </p:txBody>
          </p:sp>
          <p:sp>
            <p:nvSpPr>
              <p:cNvPr id="40" name="TextBox 24">
                <a:extLst>
                  <a:ext uri="{FF2B5EF4-FFF2-40B4-BE49-F238E27FC236}">
                    <a16:creationId xmlns:a16="http://schemas.microsoft.com/office/drawing/2014/main" id="{034771A6-D07A-0F4B-A7CD-0FEF1FCA3D69}"/>
                  </a:ext>
                </a:extLst>
              </p:cNvPr>
              <p:cNvSpPr txBox="1">
                <a:spLocks noChangeArrowheads="1"/>
              </p:cNvSpPr>
              <p:nvPr/>
            </p:nvSpPr>
            <p:spPr bwMode="auto">
              <a:xfrm>
                <a:off x="4464491" y="4093109"/>
                <a:ext cx="1219199"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Poor Nutrition</a:t>
                </a:r>
              </a:p>
              <a:p>
                <a:pPr algn="ctr" eaLnBrk="1" hangingPunct="1"/>
                <a:r>
                  <a:rPr lang="en-US" altLang="en-US" dirty="0"/>
                  <a:t>N=1</a:t>
                </a:r>
              </a:p>
            </p:txBody>
          </p:sp>
          <p:cxnSp>
            <p:nvCxnSpPr>
              <p:cNvPr id="41" name="Straight Connector 40">
                <a:extLst>
                  <a:ext uri="{FF2B5EF4-FFF2-40B4-BE49-F238E27FC236}">
                    <a16:creationId xmlns:a16="http://schemas.microsoft.com/office/drawing/2014/main" id="{E480CA93-F0A8-1F4D-B7F0-4BF67F667326}"/>
                  </a:ext>
                </a:extLst>
              </p:cNvPr>
              <p:cNvCxnSpPr/>
              <p:nvPr/>
            </p:nvCxnSpPr>
            <p:spPr>
              <a:xfrm>
                <a:off x="7508572" y="4000809"/>
                <a:ext cx="1222344" cy="0"/>
              </a:xfrm>
              <a:prstGeom prst="line">
                <a:avLst/>
              </a:prstGeom>
            </p:spPr>
            <p:style>
              <a:lnRef idx="1">
                <a:schemeClr val="dk1"/>
              </a:lnRef>
              <a:fillRef idx="0">
                <a:schemeClr val="dk1"/>
              </a:fillRef>
              <a:effectRef idx="0">
                <a:schemeClr val="dk1"/>
              </a:effectRef>
              <a:fontRef idx="minor">
                <a:schemeClr val="tx1"/>
              </a:fontRef>
            </p:style>
          </p:cxnSp>
          <p:sp>
            <p:nvSpPr>
              <p:cNvPr id="42" name="TextBox 34">
                <a:extLst>
                  <a:ext uri="{FF2B5EF4-FFF2-40B4-BE49-F238E27FC236}">
                    <a16:creationId xmlns:a16="http://schemas.microsoft.com/office/drawing/2014/main" id="{DBAE791B-E0E8-4C4B-8D0B-28AA28BBE379}"/>
                  </a:ext>
                </a:extLst>
              </p:cNvPr>
              <p:cNvSpPr txBox="1">
                <a:spLocks noChangeArrowheads="1"/>
              </p:cNvSpPr>
              <p:nvPr/>
            </p:nvSpPr>
            <p:spPr bwMode="auto">
              <a:xfrm>
                <a:off x="7435626" y="3076483"/>
                <a:ext cx="1219199"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Poor Nutrition</a:t>
                </a:r>
              </a:p>
              <a:p>
                <a:pPr algn="ctr" eaLnBrk="1" hangingPunct="1"/>
                <a:r>
                  <a:rPr lang="en-US" altLang="en-US" dirty="0"/>
                  <a:t>N=1</a:t>
                </a:r>
              </a:p>
            </p:txBody>
          </p:sp>
          <p:sp>
            <p:nvSpPr>
              <p:cNvPr id="43" name="TextBox 35">
                <a:extLst>
                  <a:ext uri="{FF2B5EF4-FFF2-40B4-BE49-F238E27FC236}">
                    <a16:creationId xmlns:a16="http://schemas.microsoft.com/office/drawing/2014/main" id="{217F7228-F4DF-744B-A92A-A7A6BDB178D9}"/>
                  </a:ext>
                </a:extLst>
              </p:cNvPr>
              <p:cNvSpPr txBox="1">
                <a:spLocks noChangeArrowheads="1"/>
              </p:cNvSpPr>
              <p:nvPr/>
            </p:nvSpPr>
            <p:spPr bwMode="auto">
              <a:xfrm>
                <a:off x="7534715" y="4072472"/>
                <a:ext cx="1107968"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Crowded</a:t>
                </a:r>
              </a:p>
              <a:p>
                <a:pPr eaLnBrk="1" hangingPunct="1"/>
                <a:r>
                  <a:rPr lang="en-US" altLang="en-US" dirty="0"/>
                  <a:t>Housing</a:t>
                </a:r>
              </a:p>
              <a:p>
                <a:pPr eaLnBrk="1" hangingPunct="1"/>
                <a:r>
                  <a:rPr lang="en-US" altLang="en-US" dirty="0"/>
                  <a:t>C=1</a:t>
                </a:r>
              </a:p>
            </p:txBody>
          </p:sp>
        </p:grpSp>
        <p:sp>
          <p:nvSpPr>
            <p:cNvPr id="25" name="TextBox 24">
              <a:extLst>
                <a:ext uri="{FF2B5EF4-FFF2-40B4-BE49-F238E27FC236}">
                  <a16:creationId xmlns:a16="http://schemas.microsoft.com/office/drawing/2014/main" id="{65301088-CF48-D94F-86E0-D8BF7F95EAB4}"/>
                </a:ext>
              </a:extLst>
            </p:cNvPr>
            <p:cNvSpPr txBox="1"/>
            <p:nvPr/>
          </p:nvSpPr>
          <p:spPr>
            <a:xfrm>
              <a:off x="1467126" y="2376717"/>
              <a:ext cx="402674"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FD09E8E2-4BE7-8243-9619-32E28FEBF9EC}"/>
                </a:ext>
              </a:extLst>
            </p:cNvPr>
            <p:cNvSpPr txBox="1"/>
            <p:nvPr/>
          </p:nvSpPr>
          <p:spPr>
            <a:xfrm>
              <a:off x="4353201" y="2386445"/>
              <a:ext cx="402674"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67ED6A76-46D2-D140-B3CA-6475F7738872}"/>
                </a:ext>
              </a:extLst>
            </p:cNvPr>
            <p:cNvSpPr txBox="1"/>
            <p:nvPr/>
          </p:nvSpPr>
          <p:spPr>
            <a:xfrm>
              <a:off x="7284470" y="2383322"/>
              <a:ext cx="415498" cy="369332"/>
            </a:xfrm>
            <a:prstGeom prst="rect">
              <a:avLst/>
            </a:prstGeom>
            <a:noFill/>
          </p:spPr>
          <p:txBody>
            <a:bodyPr wrap="none" rtlCol="0">
              <a:spAutoFit/>
            </a:bodyPr>
            <a:lstStyle/>
            <a:p>
              <a:r>
                <a:rPr lang="en-US" dirty="0"/>
                <a:t>C.</a:t>
              </a:r>
            </a:p>
          </p:txBody>
        </p:sp>
      </p:grpSp>
    </p:spTree>
    <p:extLst>
      <p:ext uri="{BB962C8B-B14F-4D97-AF65-F5344CB8AC3E}">
        <p14:creationId xmlns:p14="http://schemas.microsoft.com/office/powerpoint/2010/main" val="156138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dirty="0"/>
              <a:t>Definitions</a:t>
            </a:r>
          </a:p>
        </p:txBody>
      </p:sp>
      <p:sp>
        <p:nvSpPr>
          <p:cNvPr id="3" name="Content Placeholder 2"/>
          <p:cNvSpPr>
            <a:spLocks noGrp="1"/>
          </p:cNvSpPr>
          <p:nvPr>
            <p:ph sz="quarter" idx="1"/>
          </p:nvPr>
        </p:nvSpPr>
        <p:spPr>
          <a:xfrm>
            <a:off x="645775" y="1698396"/>
            <a:ext cx="8153400" cy="4495800"/>
          </a:xfrm>
        </p:spPr>
        <p:txBody>
          <a:bodyPr/>
          <a:lstStyle/>
          <a:p>
            <a:pPr>
              <a:defRPr/>
            </a:pPr>
            <a:r>
              <a:rPr lang="en-US" dirty="0"/>
              <a:t>Causal Complement:</a:t>
            </a:r>
          </a:p>
          <a:p>
            <a:pPr lvl="1">
              <a:defRPr/>
            </a:pPr>
            <a:r>
              <a:rPr lang="en-US" dirty="0"/>
              <a:t>The other factors which are necessary and sufficient condition for a factor to produce disease</a:t>
            </a:r>
          </a:p>
          <a:p>
            <a:pPr marL="0" indent="0">
              <a:buFont typeface="Wingdings" panose="05000000000000000000" pitchFamily="2" charset="2"/>
              <a:buNone/>
              <a:defRPr/>
            </a:pPr>
            <a:endParaRPr lang="en-US" dirty="0"/>
          </a:p>
        </p:txBody>
      </p:sp>
      <p:grpSp>
        <p:nvGrpSpPr>
          <p:cNvPr id="23" name="Group 22">
            <a:extLst>
              <a:ext uri="{FF2B5EF4-FFF2-40B4-BE49-F238E27FC236}">
                <a16:creationId xmlns:a16="http://schemas.microsoft.com/office/drawing/2014/main" id="{918B4D4E-037F-BF43-8CF0-652354CD4EBF}"/>
              </a:ext>
            </a:extLst>
          </p:cNvPr>
          <p:cNvGrpSpPr/>
          <p:nvPr/>
        </p:nvGrpSpPr>
        <p:grpSpPr>
          <a:xfrm>
            <a:off x="439371" y="3352800"/>
            <a:ext cx="8305800" cy="2828696"/>
            <a:chOff x="411163" y="2376717"/>
            <a:chExt cx="8305800" cy="2828696"/>
          </a:xfrm>
        </p:grpSpPr>
        <p:grpSp>
          <p:nvGrpSpPr>
            <p:cNvPr id="24" name="Group 38">
              <a:extLst>
                <a:ext uri="{FF2B5EF4-FFF2-40B4-BE49-F238E27FC236}">
                  <a16:creationId xmlns:a16="http://schemas.microsoft.com/office/drawing/2014/main" id="{50415C50-2859-F74C-AB2B-6C6100CEC8EB}"/>
                </a:ext>
              </a:extLst>
            </p:cNvPr>
            <p:cNvGrpSpPr>
              <a:grpSpLocks/>
            </p:cNvGrpSpPr>
            <p:nvPr/>
          </p:nvGrpSpPr>
          <p:grpSpPr bwMode="auto">
            <a:xfrm>
              <a:off x="411163" y="2819400"/>
              <a:ext cx="8305800" cy="2386013"/>
              <a:chOff x="460248" y="2819400"/>
              <a:chExt cx="8305592" cy="2386637"/>
            </a:xfrm>
          </p:grpSpPr>
          <p:sp>
            <p:nvSpPr>
              <p:cNvPr id="28" name="Oval 27">
                <a:extLst>
                  <a:ext uri="{FF2B5EF4-FFF2-40B4-BE49-F238E27FC236}">
                    <a16:creationId xmlns:a16="http://schemas.microsoft.com/office/drawing/2014/main" id="{016EC257-A4E3-A04F-ACD1-C674B1C41597}"/>
                  </a:ext>
                </a:extLst>
              </p:cNvPr>
              <p:cNvSpPr/>
              <p:nvPr/>
            </p:nvSpPr>
            <p:spPr>
              <a:xfrm>
                <a:off x="460248" y="2843219"/>
                <a:ext cx="2514537" cy="2362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pic>
            <p:nvPicPr>
              <p:cNvPr id="29" name="Picture 5">
                <a:extLst>
                  <a:ext uri="{FF2B5EF4-FFF2-40B4-BE49-F238E27FC236}">
                    <a16:creationId xmlns:a16="http://schemas.microsoft.com/office/drawing/2014/main" id="{80530A12-F69D-C447-95BC-19D0427875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8494" y="2822294"/>
                <a:ext cx="2536156" cy="238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a:extLst>
                  <a:ext uri="{FF2B5EF4-FFF2-40B4-BE49-F238E27FC236}">
                    <a16:creationId xmlns:a16="http://schemas.microsoft.com/office/drawing/2014/main" id="{1B1AC78C-3C60-2246-AB7E-28C8269F1B45}"/>
                  </a:ext>
                </a:extLst>
              </p:cNvPr>
              <p:cNvSpPr/>
              <p:nvPr/>
            </p:nvSpPr>
            <p:spPr>
              <a:xfrm>
                <a:off x="6251303" y="2819400"/>
                <a:ext cx="2514537" cy="2362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Tw Cen MT" panose="020B0602020104020603" pitchFamily="34" charset="0"/>
                </a:endParaRPr>
              </a:p>
            </p:txBody>
          </p:sp>
          <p:cxnSp>
            <p:nvCxnSpPr>
              <p:cNvPr id="31" name="Straight Connector 30">
                <a:extLst>
                  <a:ext uri="{FF2B5EF4-FFF2-40B4-BE49-F238E27FC236}">
                    <a16:creationId xmlns:a16="http://schemas.microsoft.com/office/drawing/2014/main" id="{120E3329-94A6-9F40-BF51-2ED821E3864E}"/>
                  </a:ext>
                </a:extLst>
              </p:cNvPr>
              <p:cNvCxnSpPr>
                <a:stCxn id="28" idx="0"/>
                <a:endCxn id="28" idx="4"/>
              </p:cNvCxnSpPr>
              <p:nvPr/>
            </p:nvCxnSpPr>
            <p:spPr>
              <a:xfrm>
                <a:off x="1717517" y="2843219"/>
                <a:ext cx="0" cy="2362818"/>
              </a:xfrm>
              <a:prstGeom prst="line">
                <a:avLst/>
              </a:prstGeom>
            </p:spPr>
            <p:style>
              <a:lnRef idx="1">
                <a:schemeClr val="dk1"/>
              </a:lnRef>
              <a:fillRef idx="0">
                <a:schemeClr val="dk1"/>
              </a:fillRef>
              <a:effectRef idx="0">
                <a:schemeClr val="dk1"/>
              </a:effectRef>
              <a:fontRef idx="minor">
                <a:schemeClr val="tx1"/>
              </a:fontRef>
            </p:style>
          </p:cxnSp>
          <p:sp>
            <p:nvSpPr>
              <p:cNvPr id="32" name="TextBox 9">
                <a:extLst>
                  <a:ext uri="{FF2B5EF4-FFF2-40B4-BE49-F238E27FC236}">
                    <a16:creationId xmlns:a16="http://schemas.microsoft.com/office/drawing/2014/main" id="{CF330629-9E9C-9F4D-9D70-9B43033B1C84}"/>
                  </a:ext>
                </a:extLst>
              </p:cNvPr>
              <p:cNvSpPr txBox="1">
                <a:spLocks noChangeArrowheads="1"/>
              </p:cNvSpPr>
              <p:nvPr/>
            </p:nvSpPr>
            <p:spPr bwMode="auto">
              <a:xfrm>
                <a:off x="552395" y="3735117"/>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sp>
            <p:nvSpPr>
              <p:cNvPr id="33" name="TextBox 13">
                <a:extLst>
                  <a:ext uri="{FF2B5EF4-FFF2-40B4-BE49-F238E27FC236}">
                    <a16:creationId xmlns:a16="http://schemas.microsoft.com/office/drawing/2014/main" id="{CB6B7CB6-093D-0C46-A780-D72523ED0417}"/>
                  </a:ext>
                </a:extLst>
              </p:cNvPr>
              <p:cNvSpPr txBox="1">
                <a:spLocks noChangeArrowheads="1"/>
              </p:cNvSpPr>
              <p:nvPr/>
            </p:nvSpPr>
            <p:spPr bwMode="auto">
              <a:xfrm>
                <a:off x="3346253" y="3703783"/>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sp>
            <p:nvSpPr>
              <p:cNvPr id="34" name="TextBox 14">
                <a:extLst>
                  <a:ext uri="{FF2B5EF4-FFF2-40B4-BE49-F238E27FC236}">
                    <a16:creationId xmlns:a16="http://schemas.microsoft.com/office/drawing/2014/main" id="{60B8C6A3-5E81-C241-8ADF-64C4398F97DD}"/>
                  </a:ext>
                </a:extLst>
              </p:cNvPr>
              <p:cNvSpPr txBox="1">
                <a:spLocks noChangeArrowheads="1"/>
              </p:cNvSpPr>
              <p:nvPr/>
            </p:nvSpPr>
            <p:spPr bwMode="auto">
              <a:xfrm>
                <a:off x="6315188" y="3690963"/>
                <a:ext cx="1295400"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Exposure to TB</a:t>
                </a:r>
              </a:p>
              <a:p>
                <a:pPr algn="ctr" eaLnBrk="1" hangingPunct="1"/>
                <a:r>
                  <a:rPr lang="en-US" altLang="en-US" dirty="0"/>
                  <a:t>T=1</a:t>
                </a:r>
              </a:p>
            </p:txBody>
          </p:sp>
          <p:cxnSp>
            <p:nvCxnSpPr>
              <p:cNvPr id="35" name="Straight Connector 34">
                <a:extLst>
                  <a:ext uri="{FF2B5EF4-FFF2-40B4-BE49-F238E27FC236}">
                    <a16:creationId xmlns:a16="http://schemas.microsoft.com/office/drawing/2014/main" id="{9F2BB027-9E9D-3640-951A-C96C8659A25D}"/>
                  </a:ext>
                </a:extLst>
              </p:cNvPr>
              <p:cNvCxnSpPr/>
              <p:nvPr/>
            </p:nvCxnSpPr>
            <p:spPr>
              <a:xfrm>
                <a:off x="4603519" y="2835279"/>
                <a:ext cx="0" cy="236123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61EF66A1-B239-5543-B6DE-20C1E813A998}"/>
                  </a:ext>
                </a:extLst>
              </p:cNvPr>
              <p:cNvCxnSpPr/>
              <p:nvPr/>
            </p:nvCxnSpPr>
            <p:spPr>
              <a:xfrm>
                <a:off x="7508572" y="2819400"/>
                <a:ext cx="0" cy="2362818"/>
              </a:xfrm>
              <a:prstGeom prst="line">
                <a:avLst/>
              </a:prstGeom>
            </p:spPr>
            <p:style>
              <a:lnRef idx="1">
                <a:schemeClr val="dk1"/>
              </a:lnRef>
              <a:fillRef idx="0">
                <a:schemeClr val="dk1"/>
              </a:fillRef>
              <a:effectRef idx="0">
                <a:schemeClr val="dk1"/>
              </a:effectRef>
              <a:fontRef idx="minor">
                <a:schemeClr val="tx1"/>
              </a:fontRef>
            </p:style>
          </p:cxnSp>
          <p:sp>
            <p:nvSpPr>
              <p:cNvPr id="37" name="TextBox 17">
                <a:extLst>
                  <a:ext uri="{FF2B5EF4-FFF2-40B4-BE49-F238E27FC236}">
                    <a16:creationId xmlns:a16="http://schemas.microsoft.com/office/drawing/2014/main" id="{D8A42EE3-9187-6244-8E5E-F4D645A6091B}"/>
                  </a:ext>
                </a:extLst>
              </p:cNvPr>
              <p:cNvSpPr txBox="1">
                <a:spLocks noChangeArrowheads="1"/>
              </p:cNvSpPr>
              <p:nvPr/>
            </p:nvSpPr>
            <p:spPr bwMode="auto">
              <a:xfrm>
                <a:off x="1752601" y="3829499"/>
                <a:ext cx="1222247" cy="6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Unknown</a:t>
                </a:r>
              </a:p>
              <a:p>
                <a:pPr algn="ctr" eaLnBrk="1" hangingPunct="1"/>
                <a:r>
                  <a:rPr lang="en-US" altLang="en-US" dirty="0"/>
                  <a:t>U</a:t>
                </a:r>
              </a:p>
            </p:txBody>
          </p:sp>
          <p:cxnSp>
            <p:nvCxnSpPr>
              <p:cNvPr id="38" name="Straight Connector 37">
                <a:extLst>
                  <a:ext uri="{FF2B5EF4-FFF2-40B4-BE49-F238E27FC236}">
                    <a16:creationId xmlns:a16="http://schemas.microsoft.com/office/drawing/2014/main" id="{0905DF7C-5225-C34A-982E-9A93A9929DF3}"/>
                  </a:ext>
                </a:extLst>
              </p:cNvPr>
              <p:cNvCxnSpPr/>
              <p:nvPr/>
            </p:nvCxnSpPr>
            <p:spPr>
              <a:xfrm>
                <a:off x="4603519" y="4078617"/>
                <a:ext cx="1241394" cy="0"/>
              </a:xfrm>
              <a:prstGeom prst="line">
                <a:avLst/>
              </a:prstGeom>
            </p:spPr>
            <p:style>
              <a:lnRef idx="1">
                <a:schemeClr val="dk1"/>
              </a:lnRef>
              <a:fillRef idx="0">
                <a:schemeClr val="dk1"/>
              </a:fillRef>
              <a:effectRef idx="0">
                <a:schemeClr val="dk1"/>
              </a:effectRef>
              <a:fontRef idx="minor">
                <a:schemeClr val="tx1"/>
              </a:fontRef>
            </p:style>
          </p:cxnSp>
          <p:sp>
            <p:nvSpPr>
              <p:cNvPr id="39" name="TextBox 23">
                <a:extLst>
                  <a:ext uri="{FF2B5EF4-FFF2-40B4-BE49-F238E27FC236}">
                    <a16:creationId xmlns:a16="http://schemas.microsoft.com/office/drawing/2014/main" id="{573C99C6-2C7F-0845-A545-8077F7C97B7A}"/>
                  </a:ext>
                </a:extLst>
              </p:cNvPr>
              <p:cNvSpPr txBox="1">
                <a:spLocks noChangeArrowheads="1"/>
              </p:cNvSpPr>
              <p:nvPr/>
            </p:nvSpPr>
            <p:spPr bwMode="auto">
              <a:xfrm>
                <a:off x="4743245" y="3273080"/>
                <a:ext cx="723257" cy="6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AIDS</a:t>
                </a:r>
              </a:p>
              <a:p>
                <a:pPr algn="ctr" eaLnBrk="1" hangingPunct="1"/>
                <a:r>
                  <a:rPr lang="en-US" altLang="en-US" dirty="0"/>
                  <a:t>A=1</a:t>
                </a:r>
              </a:p>
            </p:txBody>
          </p:sp>
          <p:sp>
            <p:nvSpPr>
              <p:cNvPr id="40" name="TextBox 24">
                <a:extLst>
                  <a:ext uri="{FF2B5EF4-FFF2-40B4-BE49-F238E27FC236}">
                    <a16:creationId xmlns:a16="http://schemas.microsoft.com/office/drawing/2014/main" id="{07BDFD9A-EDF2-EE4D-BEE3-846F56A3132E}"/>
                  </a:ext>
                </a:extLst>
              </p:cNvPr>
              <p:cNvSpPr txBox="1">
                <a:spLocks noChangeArrowheads="1"/>
              </p:cNvSpPr>
              <p:nvPr/>
            </p:nvSpPr>
            <p:spPr bwMode="auto">
              <a:xfrm>
                <a:off x="4464491" y="4093109"/>
                <a:ext cx="1219199"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Poor Nutrition</a:t>
                </a:r>
              </a:p>
              <a:p>
                <a:pPr algn="ctr" eaLnBrk="1" hangingPunct="1"/>
                <a:r>
                  <a:rPr lang="en-US" altLang="en-US" dirty="0"/>
                  <a:t>N=1</a:t>
                </a:r>
              </a:p>
            </p:txBody>
          </p:sp>
          <p:cxnSp>
            <p:nvCxnSpPr>
              <p:cNvPr id="41" name="Straight Connector 40">
                <a:extLst>
                  <a:ext uri="{FF2B5EF4-FFF2-40B4-BE49-F238E27FC236}">
                    <a16:creationId xmlns:a16="http://schemas.microsoft.com/office/drawing/2014/main" id="{E4D04A7E-3965-434E-91ED-12A7E9BB3CE5}"/>
                  </a:ext>
                </a:extLst>
              </p:cNvPr>
              <p:cNvCxnSpPr/>
              <p:nvPr/>
            </p:nvCxnSpPr>
            <p:spPr>
              <a:xfrm>
                <a:off x="7508572" y="4000809"/>
                <a:ext cx="1222344" cy="0"/>
              </a:xfrm>
              <a:prstGeom prst="line">
                <a:avLst/>
              </a:prstGeom>
            </p:spPr>
            <p:style>
              <a:lnRef idx="1">
                <a:schemeClr val="dk1"/>
              </a:lnRef>
              <a:fillRef idx="0">
                <a:schemeClr val="dk1"/>
              </a:fillRef>
              <a:effectRef idx="0">
                <a:schemeClr val="dk1"/>
              </a:effectRef>
              <a:fontRef idx="minor">
                <a:schemeClr val="tx1"/>
              </a:fontRef>
            </p:style>
          </p:cxnSp>
          <p:sp>
            <p:nvSpPr>
              <p:cNvPr id="42" name="TextBox 34">
                <a:extLst>
                  <a:ext uri="{FF2B5EF4-FFF2-40B4-BE49-F238E27FC236}">
                    <a16:creationId xmlns:a16="http://schemas.microsoft.com/office/drawing/2014/main" id="{38588668-D06F-7A45-9F31-F91340FD411A}"/>
                  </a:ext>
                </a:extLst>
              </p:cNvPr>
              <p:cNvSpPr txBox="1">
                <a:spLocks noChangeArrowheads="1"/>
              </p:cNvSpPr>
              <p:nvPr/>
            </p:nvSpPr>
            <p:spPr bwMode="auto">
              <a:xfrm>
                <a:off x="7435626" y="3076483"/>
                <a:ext cx="1219199"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Poor Nutrition</a:t>
                </a:r>
              </a:p>
              <a:p>
                <a:pPr algn="ctr" eaLnBrk="1" hangingPunct="1"/>
                <a:r>
                  <a:rPr lang="en-US" altLang="en-US" dirty="0"/>
                  <a:t>N=1</a:t>
                </a:r>
              </a:p>
            </p:txBody>
          </p:sp>
          <p:sp>
            <p:nvSpPr>
              <p:cNvPr id="43" name="TextBox 35">
                <a:extLst>
                  <a:ext uri="{FF2B5EF4-FFF2-40B4-BE49-F238E27FC236}">
                    <a16:creationId xmlns:a16="http://schemas.microsoft.com/office/drawing/2014/main" id="{BD903922-3F19-C045-8C39-B31676DD61A4}"/>
                  </a:ext>
                </a:extLst>
              </p:cNvPr>
              <p:cNvSpPr txBox="1">
                <a:spLocks noChangeArrowheads="1"/>
              </p:cNvSpPr>
              <p:nvPr/>
            </p:nvSpPr>
            <p:spPr bwMode="auto">
              <a:xfrm>
                <a:off x="7534715" y="4072472"/>
                <a:ext cx="1107968" cy="9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Crowded</a:t>
                </a:r>
              </a:p>
              <a:p>
                <a:pPr eaLnBrk="1" hangingPunct="1"/>
                <a:r>
                  <a:rPr lang="en-US" altLang="en-US" dirty="0"/>
                  <a:t>Housing</a:t>
                </a:r>
              </a:p>
              <a:p>
                <a:pPr eaLnBrk="1" hangingPunct="1"/>
                <a:r>
                  <a:rPr lang="en-US" altLang="en-US" dirty="0"/>
                  <a:t>C=1</a:t>
                </a:r>
              </a:p>
            </p:txBody>
          </p:sp>
        </p:grpSp>
        <p:sp>
          <p:nvSpPr>
            <p:cNvPr id="25" name="TextBox 24">
              <a:extLst>
                <a:ext uri="{FF2B5EF4-FFF2-40B4-BE49-F238E27FC236}">
                  <a16:creationId xmlns:a16="http://schemas.microsoft.com/office/drawing/2014/main" id="{1B48310F-F2FB-334E-8970-C2CE82CBFE5B}"/>
                </a:ext>
              </a:extLst>
            </p:cNvPr>
            <p:cNvSpPr txBox="1"/>
            <p:nvPr/>
          </p:nvSpPr>
          <p:spPr>
            <a:xfrm>
              <a:off x="1467126" y="2376717"/>
              <a:ext cx="402674"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A7D399E6-8232-4A46-B4CF-BC3ED9A1DAB4}"/>
                </a:ext>
              </a:extLst>
            </p:cNvPr>
            <p:cNvSpPr txBox="1"/>
            <p:nvPr/>
          </p:nvSpPr>
          <p:spPr>
            <a:xfrm>
              <a:off x="4353201" y="2386445"/>
              <a:ext cx="402674"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03779904-65EB-2043-9CC0-8EEBD55020AF}"/>
                </a:ext>
              </a:extLst>
            </p:cNvPr>
            <p:cNvSpPr txBox="1"/>
            <p:nvPr/>
          </p:nvSpPr>
          <p:spPr>
            <a:xfrm>
              <a:off x="7284470" y="2383322"/>
              <a:ext cx="415498" cy="369332"/>
            </a:xfrm>
            <a:prstGeom prst="rect">
              <a:avLst/>
            </a:prstGeom>
            <a:noFill/>
          </p:spPr>
          <p:txBody>
            <a:bodyPr wrap="none" rtlCol="0">
              <a:spAutoFit/>
            </a:bodyPr>
            <a:lstStyle/>
            <a:p>
              <a:r>
                <a:rPr lang="en-US" dirty="0"/>
                <a:t>C.</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dirty="0"/>
              <a:t>Benefits of sufficient-cause model </a:t>
            </a:r>
          </a:p>
        </p:txBody>
      </p:sp>
      <p:sp>
        <p:nvSpPr>
          <p:cNvPr id="37890" name="Content Placeholder 2"/>
          <p:cNvSpPr>
            <a:spLocks noGrp="1"/>
          </p:cNvSpPr>
          <p:nvPr>
            <p:ph sz="quarter" idx="1"/>
          </p:nvPr>
        </p:nvSpPr>
        <p:spPr>
          <a:xfrm>
            <a:off x="612648" y="1600200"/>
            <a:ext cx="8378952" cy="4495800"/>
          </a:xfrm>
        </p:spPr>
        <p:txBody>
          <a:bodyPr/>
          <a:lstStyle/>
          <a:p>
            <a:r>
              <a:rPr lang="en-US" altLang="en-US" dirty="0"/>
              <a:t>Helps us to understand:</a:t>
            </a:r>
          </a:p>
          <a:p>
            <a:pPr lvl="1"/>
            <a:r>
              <a:rPr lang="en-US" altLang="en-US" dirty="0"/>
              <a:t>Multifactorial nature of disease causation</a:t>
            </a:r>
          </a:p>
          <a:p>
            <a:pPr lvl="1"/>
            <a:r>
              <a:rPr lang="en-US" altLang="en-US" dirty="0"/>
              <a:t>That there is often an unknown (U) contribution to disease causation</a:t>
            </a:r>
          </a:p>
          <a:p>
            <a:pPr lvl="2"/>
            <a:r>
              <a:rPr lang="en-US" altLang="en-US" dirty="0"/>
              <a:t>The composition of U may vary between people/populations</a:t>
            </a:r>
          </a:p>
          <a:p>
            <a:pPr lvl="1"/>
            <a:r>
              <a:rPr lang="en-US" altLang="en-US" dirty="0"/>
              <a:t>The fraction of a given disease attributable to its component causes often sums to &gt;100%</a:t>
            </a:r>
          </a:p>
          <a:p>
            <a:pPr lvl="2"/>
            <a:r>
              <a:rPr lang="en-US" altLang="en-US" dirty="0"/>
              <a:t>This is due to the multifactorial nature of disease etiology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dirty="0"/>
              <a:t>Criticisms of sufficient-cause model </a:t>
            </a:r>
          </a:p>
        </p:txBody>
      </p:sp>
      <p:sp>
        <p:nvSpPr>
          <p:cNvPr id="37890" name="Content Placeholder 2"/>
          <p:cNvSpPr>
            <a:spLocks noGrp="1"/>
          </p:cNvSpPr>
          <p:nvPr>
            <p:ph sz="quarter" idx="1"/>
          </p:nvPr>
        </p:nvSpPr>
        <p:spPr>
          <a:xfrm>
            <a:off x="612648" y="1600200"/>
            <a:ext cx="8378952" cy="4495800"/>
          </a:xfrm>
        </p:spPr>
        <p:txBody>
          <a:bodyPr/>
          <a:lstStyle/>
          <a:p>
            <a:r>
              <a:rPr lang="en-US" altLang="en-US" dirty="0"/>
              <a:t>More useful on a conceptual basis than in application</a:t>
            </a:r>
          </a:p>
          <a:p>
            <a:r>
              <a:rPr lang="en-US" altLang="en-US" dirty="0"/>
              <a:t>Does not depict:</a:t>
            </a:r>
          </a:p>
          <a:p>
            <a:pPr lvl="1"/>
            <a:r>
              <a:rPr lang="en-US" altLang="en-US" dirty="0"/>
              <a:t>Sequential mechanisms (timing of causal components)</a:t>
            </a:r>
          </a:p>
          <a:p>
            <a:pPr lvl="1"/>
            <a:r>
              <a:rPr lang="en-US" altLang="en-US" dirty="0"/>
              <a:t>Direct vs. indirect effects of component causes</a:t>
            </a:r>
          </a:p>
        </p:txBody>
      </p:sp>
    </p:spTree>
    <p:extLst>
      <p:ext uri="{BB962C8B-B14F-4D97-AF65-F5344CB8AC3E}">
        <p14:creationId xmlns:p14="http://schemas.microsoft.com/office/powerpoint/2010/main" val="24382716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2067</TotalTime>
  <Words>1215</Words>
  <Application>Microsoft Macintosh PowerPoint</Application>
  <PresentationFormat>On-screen Show (4:3)</PresentationFormat>
  <Paragraphs>192</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Tw Cen MT</vt:lpstr>
      <vt:lpstr>Wingdings</vt:lpstr>
      <vt:lpstr>Wingdings 2</vt:lpstr>
      <vt:lpstr>Median</vt:lpstr>
      <vt:lpstr>Causality</vt:lpstr>
      <vt:lpstr>Lecture Outline</vt:lpstr>
      <vt:lpstr>Sufficient-component cause model  (Rothman’s Causal Pie Model)</vt:lpstr>
      <vt:lpstr>Sufficient-component cause model</vt:lpstr>
      <vt:lpstr>Definitions</vt:lpstr>
      <vt:lpstr>Definitions</vt:lpstr>
      <vt:lpstr>Definitions</vt:lpstr>
      <vt:lpstr>Benefits of sufficient-cause model </vt:lpstr>
      <vt:lpstr>Criticisms of sufficient-cause model </vt:lpstr>
      <vt:lpstr>Bradford-Hill’s Viewpoints</vt:lpstr>
      <vt:lpstr>Strength of Association</vt:lpstr>
      <vt:lpstr>Consistency</vt:lpstr>
      <vt:lpstr>Reasons why true causal associations may not appear consistent</vt:lpstr>
      <vt:lpstr>Specificity</vt:lpstr>
      <vt:lpstr>Temporality</vt:lpstr>
      <vt:lpstr>Biological gradient (dose-response)</vt:lpstr>
      <vt:lpstr>Plausibility</vt:lpstr>
      <vt:lpstr>Coherence</vt:lpstr>
      <vt:lpstr>Experimental Evidence</vt:lpstr>
      <vt:lpstr>Analogy</vt:lpstr>
      <vt:lpstr>End of Part 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dc:title>
  <dc:creator>Dongqing Wang</dc:creator>
  <cp:lastModifiedBy>Lindsay Kobayashi</cp:lastModifiedBy>
  <cp:revision>63</cp:revision>
  <dcterms:created xsi:type="dcterms:W3CDTF">2017-08-21T18:48:54Z</dcterms:created>
  <dcterms:modified xsi:type="dcterms:W3CDTF">2020-08-10T21:08:39Z</dcterms:modified>
</cp:coreProperties>
</file>