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137D1FB4.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8" r:id="rId2"/>
    <p:sldId id="261" r:id="rId3"/>
    <p:sldId id="262"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69918A-BB9D-6ADD-7ED9-C5E0AAD169D1}" name="Salvatore, Maxwell" initials="SM" userId="S::mmsalva@umich.edu::4e9044bb-9acb-484e-9fd4-a0e63347078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6197"/>
  </p:normalViewPr>
  <p:slideViewPr>
    <p:cSldViewPr snapToGrid="0" snapToObjects="1">
      <p:cViewPr varScale="1">
        <p:scale>
          <a:sx n="127" d="100"/>
          <a:sy n="127" d="100"/>
        </p:scale>
        <p:origin x="5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modernComment_102_137D1FB4.xml><?xml version="1.0" encoding="utf-8"?>
<p188:cmLst xmlns:a="http://schemas.openxmlformats.org/drawingml/2006/main" xmlns:r="http://schemas.openxmlformats.org/officeDocument/2006/relationships" xmlns:p188="http://schemas.microsoft.com/office/powerpoint/2018/8/main">
  <p188:cm id="{8F104D9F-1349-AF48-82FA-EEC53ED282FB}" authorId="{D769918A-BB9D-6ADD-7ED9-C5E0AAD169D1}" created="2021-11-17T18:56:24.882">
    <ac:deMkLst xmlns:ac="http://schemas.microsoft.com/office/drawing/2013/main/command">
      <pc:docMk xmlns:pc="http://schemas.microsoft.com/office/powerpoint/2013/main/command"/>
      <pc:sldMk xmlns:pc="http://schemas.microsoft.com/office/powerpoint/2013/main/command" cId="326967220" sldId="258"/>
      <ac:spMk id="122" creationId="{35487148-D8CC-7E4C-8753-887795A0B208}"/>
    </ac:deMkLst>
    <p188:txBody>
      <a:bodyPr/>
      <a:lstStyle/>
      <a:p>
        <a:r>
          <a:rPr lang="en-US"/>
          <a:t>Does pi(t) go here?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23294-379B-7E40-BD6D-896945AA7AA9}" type="datetimeFigureOut">
              <a:rPr lang="en-US" smtClean="0"/>
              <a:t>11/18/21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BF21E-660F-5C4F-9D8D-64A853D07189}" type="slidenum">
              <a:rPr lang="en-US" smtClean="0"/>
              <a:t>‹#›</a:t>
            </a:fld>
            <a:endParaRPr lang="en-US"/>
          </a:p>
        </p:txBody>
      </p:sp>
    </p:spTree>
    <p:extLst>
      <p:ext uri="{BB962C8B-B14F-4D97-AF65-F5344CB8AC3E}">
        <p14:creationId xmlns:p14="http://schemas.microsoft.com/office/powerpoint/2010/main" val="2883860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2AC94C-3C33-5943-9F25-F28EAB6153D4}" type="slidenum">
              <a:rPr lang="en-US" smtClean="0"/>
              <a:t>1</a:t>
            </a:fld>
            <a:endParaRPr lang="en-US"/>
          </a:p>
        </p:txBody>
      </p:sp>
    </p:spTree>
    <p:extLst>
      <p:ext uri="{BB962C8B-B14F-4D97-AF65-F5344CB8AC3E}">
        <p14:creationId xmlns:p14="http://schemas.microsoft.com/office/powerpoint/2010/main" val="315421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2AC94C-3C33-5943-9F25-F28EAB6153D4}" type="slidenum">
              <a:rPr lang="en-US" smtClean="0"/>
              <a:t>2</a:t>
            </a:fld>
            <a:endParaRPr lang="en-US"/>
          </a:p>
        </p:txBody>
      </p:sp>
    </p:spTree>
    <p:extLst>
      <p:ext uri="{BB962C8B-B14F-4D97-AF65-F5344CB8AC3E}">
        <p14:creationId xmlns:p14="http://schemas.microsoft.com/office/powerpoint/2010/main" val="315421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2AC94C-3C33-5943-9F25-F28EAB6153D4}" type="slidenum">
              <a:rPr lang="en-US" smtClean="0"/>
              <a:t>4</a:t>
            </a:fld>
            <a:endParaRPr lang="en-US"/>
          </a:p>
        </p:txBody>
      </p:sp>
    </p:spTree>
    <p:extLst>
      <p:ext uri="{BB962C8B-B14F-4D97-AF65-F5344CB8AC3E}">
        <p14:creationId xmlns:p14="http://schemas.microsoft.com/office/powerpoint/2010/main" val="261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2AC94C-3C33-5943-9F25-F28EAB6153D4}" type="slidenum">
              <a:rPr lang="en-US" smtClean="0"/>
              <a:t>5</a:t>
            </a:fld>
            <a:endParaRPr lang="en-US"/>
          </a:p>
        </p:txBody>
      </p:sp>
    </p:spTree>
    <p:extLst>
      <p:ext uri="{BB962C8B-B14F-4D97-AF65-F5344CB8AC3E}">
        <p14:creationId xmlns:p14="http://schemas.microsoft.com/office/powerpoint/2010/main" val="23984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13AE-E692-9041-A6E7-AC446380FF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3437C3-5FF5-4E40-9136-9B94105BE9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3D551A-FB21-9E45-A4EC-54833F86ED7A}"/>
              </a:ext>
            </a:extLst>
          </p:cNvPr>
          <p:cNvSpPr>
            <a:spLocks noGrp="1"/>
          </p:cNvSpPr>
          <p:nvPr>
            <p:ph type="dt" sz="half" idx="10"/>
          </p:nvPr>
        </p:nvSpPr>
        <p:spPr/>
        <p:txBody>
          <a:bodyPr/>
          <a:lstStyle/>
          <a:p>
            <a:fld id="{BE8FD56B-01DB-A349-A7D3-9681BAE16656}" type="datetimeFigureOut">
              <a:rPr lang="en-US" smtClean="0"/>
              <a:t>11/18/21</a:t>
            </a:fld>
            <a:endParaRPr lang="en-US"/>
          </a:p>
        </p:txBody>
      </p:sp>
      <p:sp>
        <p:nvSpPr>
          <p:cNvPr id="5" name="Footer Placeholder 4">
            <a:extLst>
              <a:ext uri="{FF2B5EF4-FFF2-40B4-BE49-F238E27FC236}">
                <a16:creationId xmlns:a16="http://schemas.microsoft.com/office/drawing/2014/main" id="{B0A6062D-E7A8-7743-A34E-21CE1B4C5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14CD9-D038-B046-B116-56D7C1973BA6}"/>
              </a:ext>
            </a:extLst>
          </p:cNvPr>
          <p:cNvSpPr>
            <a:spLocks noGrp="1"/>
          </p:cNvSpPr>
          <p:nvPr>
            <p:ph type="sldNum" sz="quarter" idx="12"/>
          </p:nvPr>
        </p:nvSpPr>
        <p:spPr/>
        <p:txBody>
          <a:bodyPr/>
          <a:lstStyle/>
          <a:p>
            <a:fld id="{00D29AC0-14FD-2246-A270-A1074195749F}" type="slidenum">
              <a:rPr lang="en-US" smtClean="0"/>
              <a:t>‹#›</a:t>
            </a:fld>
            <a:endParaRPr lang="en-US"/>
          </a:p>
        </p:txBody>
      </p:sp>
    </p:spTree>
    <p:extLst>
      <p:ext uri="{BB962C8B-B14F-4D97-AF65-F5344CB8AC3E}">
        <p14:creationId xmlns:p14="http://schemas.microsoft.com/office/powerpoint/2010/main" val="2946785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0EBF-841B-6B47-B166-38774001A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E89D55-0DBC-594B-B6CE-47193F96B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180CDA-E76A-0846-8C7D-C24426D35268}"/>
              </a:ext>
            </a:extLst>
          </p:cNvPr>
          <p:cNvSpPr>
            <a:spLocks noGrp="1"/>
          </p:cNvSpPr>
          <p:nvPr>
            <p:ph type="dt" sz="half" idx="10"/>
          </p:nvPr>
        </p:nvSpPr>
        <p:spPr/>
        <p:txBody>
          <a:bodyPr/>
          <a:lstStyle/>
          <a:p>
            <a:fld id="{BE8FD56B-01DB-A349-A7D3-9681BAE16656}" type="datetimeFigureOut">
              <a:rPr lang="en-US" smtClean="0"/>
              <a:t>11/18/21</a:t>
            </a:fld>
            <a:endParaRPr lang="en-US"/>
          </a:p>
        </p:txBody>
      </p:sp>
      <p:sp>
        <p:nvSpPr>
          <p:cNvPr id="5" name="Footer Placeholder 4">
            <a:extLst>
              <a:ext uri="{FF2B5EF4-FFF2-40B4-BE49-F238E27FC236}">
                <a16:creationId xmlns:a16="http://schemas.microsoft.com/office/drawing/2014/main" id="{F2783A13-376C-AB4E-ABB1-BED2C8155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C8D01-4B7D-A042-8090-9548EACB7308}"/>
              </a:ext>
            </a:extLst>
          </p:cNvPr>
          <p:cNvSpPr>
            <a:spLocks noGrp="1"/>
          </p:cNvSpPr>
          <p:nvPr>
            <p:ph type="sldNum" sz="quarter" idx="12"/>
          </p:nvPr>
        </p:nvSpPr>
        <p:spPr/>
        <p:txBody>
          <a:bodyPr/>
          <a:lstStyle/>
          <a:p>
            <a:fld id="{00D29AC0-14FD-2246-A270-A1074195749F}" type="slidenum">
              <a:rPr lang="en-US" smtClean="0"/>
              <a:t>‹#›</a:t>
            </a:fld>
            <a:endParaRPr lang="en-US"/>
          </a:p>
        </p:txBody>
      </p:sp>
    </p:spTree>
    <p:extLst>
      <p:ext uri="{BB962C8B-B14F-4D97-AF65-F5344CB8AC3E}">
        <p14:creationId xmlns:p14="http://schemas.microsoft.com/office/powerpoint/2010/main" val="208059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E08F7-3650-CA4C-BEFF-DFCA2621A3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27A19D-C0F7-E74A-BD9C-6B27868292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4AE74-8D00-3543-B0F6-DA8020FC4AE6}"/>
              </a:ext>
            </a:extLst>
          </p:cNvPr>
          <p:cNvSpPr>
            <a:spLocks noGrp="1"/>
          </p:cNvSpPr>
          <p:nvPr>
            <p:ph type="dt" sz="half" idx="10"/>
          </p:nvPr>
        </p:nvSpPr>
        <p:spPr/>
        <p:txBody>
          <a:bodyPr/>
          <a:lstStyle/>
          <a:p>
            <a:fld id="{BE8FD56B-01DB-A349-A7D3-9681BAE16656}" type="datetimeFigureOut">
              <a:rPr lang="en-US" smtClean="0"/>
              <a:t>11/18/21</a:t>
            </a:fld>
            <a:endParaRPr lang="en-US"/>
          </a:p>
        </p:txBody>
      </p:sp>
      <p:sp>
        <p:nvSpPr>
          <p:cNvPr id="5" name="Footer Placeholder 4">
            <a:extLst>
              <a:ext uri="{FF2B5EF4-FFF2-40B4-BE49-F238E27FC236}">
                <a16:creationId xmlns:a16="http://schemas.microsoft.com/office/drawing/2014/main" id="{2B4A3105-27B8-F74D-BE11-0590A77DA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B7B36-837A-744A-A23A-F2AE39B7B0F9}"/>
              </a:ext>
            </a:extLst>
          </p:cNvPr>
          <p:cNvSpPr>
            <a:spLocks noGrp="1"/>
          </p:cNvSpPr>
          <p:nvPr>
            <p:ph type="sldNum" sz="quarter" idx="12"/>
          </p:nvPr>
        </p:nvSpPr>
        <p:spPr/>
        <p:txBody>
          <a:bodyPr/>
          <a:lstStyle/>
          <a:p>
            <a:fld id="{00D29AC0-14FD-2246-A270-A1074195749F}" type="slidenum">
              <a:rPr lang="en-US" smtClean="0"/>
              <a:t>‹#›</a:t>
            </a:fld>
            <a:endParaRPr lang="en-US"/>
          </a:p>
        </p:txBody>
      </p:sp>
    </p:spTree>
    <p:extLst>
      <p:ext uri="{BB962C8B-B14F-4D97-AF65-F5344CB8AC3E}">
        <p14:creationId xmlns:p14="http://schemas.microsoft.com/office/powerpoint/2010/main" val="387092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036E-D72F-6143-9FFE-9FE9621A7E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505E87-05F4-B847-BF98-16D706F0C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16F61-C854-164B-BD6F-C33EE49BDDB8}"/>
              </a:ext>
            </a:extLst>
          </p:cNvPr>
          <p:cNvSpPr>
            <a:spLocks noGrp="1"/>
          </p:cNvSpPr>
          <p:nvPr>
            <p:ph type="dt" sz="half" idx="10"/>
          </p:nvPr>
        </p:nvSpPr>
        <p:spPr/>
        <p:txBody>
          <a:bodyPr/>
          <a:lstStyle/>
          <a:p>
            <a:fld id="{BE8FD56B-01DB-A349-A7D3-9681BAE16656}" type="datetimeFigureOut">
              <a:rPr lang="en-US" smtClean="0"/>
              <a:t>11/18/21</a:t>
            </a:fld>
            <a:endParaRPr lang="en-US"/>
          </a:p>
        </p:txBody>
      </p:sp>
      <p:sp>
        <p:nvSpPr>
          <p:cNvPr id="5" name="Footer Placeholder 4">
            <a:extLst>
              <a:ext uri="{FF2B5EF4-FFF2-40B4-BE49-F238E27FC236}">
                <a16:creationId xmlns:a16="http://schemas.microsoft.com/office/drawing/2014/main" id="{F3157CBE-E59C-CF4B-A16F-C19B64F68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2A944-53DC-8543-B61F-B2A4066B7F84}"/>
              </a:ext>
            </a:extLst>
          </p:cNvPr>
          <p:cNvSpPr>
            <a:spLocks noGrp="1"/>
          </p:cNvSpPr>
          <p:nvPr>
            <p:ph type="sldNum" sz="quarter" idx="12"/>
          </p:nvPr>
        </p:nvSpPr>
        <p:spPr/>
        <p:txBody>
          <a:bodyPr/>
          <a:lstStyle/>
          <a:p>
            <a:fld id="{00D29AC0-14FD-2246-A270-A1074195749F}" type="slidenum">
              <a:rPr lang="en-US" smtClean="0"/>
              <a:t>‹#›</a:t>
            </a:fld>
            <a:endParaRPr lang="en-US"/>
          </a:p>
        </p:txBody>
      </p:sp>
    </p:spTree>
    <p:extLst>
      <p:ext uri="{BB962C8B-B14F-4D97-AF65-F5344CB8AC3E}">
        <p14:creationId xmlns:p14="http://schemas.microsoft.com/office/powerpoint/2010/main" val="375468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C4A3-826B-554F-B1FD-09030678C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8EB346-D9E7-A04F-8588-8E9E14444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F14712-0DAB-774F-8D88-F880DF7E5075}"/>
              </a:ext>
            </a:extLst>
          </p:cNvPr>
          <p:cNvSpPr>
            <a:spLocks noGrp="1"/>
          </p:cNvSpPr>
          <p:nvPr>
            <p:ph type="dt" sz="half" idx="10"/>
          </p:nvPr>
        </p:nvSpPr>
        <p:spPr/>
        <p:txBody>
          <a:bodyPr/>
          <a:lstStyle/>
          <a:p>
            <a:fld id="{BE8FD56B-01DB-A349-A7D3-9681BAE16656}" type="datetimeFigureOut">
              <a:rPr lang="en-US" smtClean="0"/>
              <a:t>11/18/21</a:t>
            </a:fld>
            <a:endParaRPr lang="en-US"/>
          </a:p>
        </p:txBody>
      </p:sp>
      <p:sp>
        <p:nvSpPr>
          <p:cNvPr id="5" name="Footer Placeholder 4">
            <a:extLst>
              <a:ext uri="{FF2B5EF4-FFF2-40B4-BE49-F238E27FC236}">
                <a16:creationId xmlns:a16="http://schemas.microsoft.com/office/drawing/2014/main" id="{D4B623EC-BF92-0D44-B2CA-0681D2FFB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44F24-69D5-2547-A98F-B2D4A797D2C7}"/>
              </a:ext>
            </a:extLst>
          </p:cNvPr>
          <p:cNvSpPr>
            <a:spLocks noGrp="1"/>
          </p:cNvSpPr>
          <p:nvPr>
            <p:ph type="sldNum" sz="quarter" idx="12"/>
          </p:nvPr>
        </p:nvSpPr>
        <p:spPr/>
        <p:txBody>
          <a:bodyPr/>
          <a:lstStyle/>
          <a:p>
            <a:fld id="{00D29AC0-14FD-2246-A270-A1074195749F}" type="slidenum">
              <a:rPr lang="en-US" smtClean="0"/>
              <a:t>‹#›</a:t>
            </a:fld>
            <a:endParaRPr lang="en-US"/>
          </a:p>
        </p:txBody>
      </p:sp>
    </p:spTree>
    <p:extLst>
      <p:ext uri="{BB962C8B-B14F-4D97-AF65-F5344CB8AC3E}">
        <p14:creationId xmlns:p14="http://schemas.microsoft.com/office/powerpoint/2010/main" val="173471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6239-1FB3-5F46-9643-FDEE5094EC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53FFA-0F67-EA43-8E90-D8977C5C27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6FEF18-1F65-AD46-88FE-44087776A8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E83B00-8711-824F-8B24-FD44115FE6C7}"/>
              </a:ext>
            </a:extLst>
          </p:cNvPr>
          <p:cNvSpPr>
            <a:spLocks noGrp="1"/>
          </p:cNvSpPr>
          <p:nvPr>
            <p:ph type="dt" sz="half" idx="10"/>
          </p:nvPr>
        </p:nvSpPr>
        <p:spPr/>
        <p:txBody>
          <a:bodyPr/>
          <a:lstStyle/>
          <a:p>
            <a:fld id="{BE8FD56B-01DB-A349-A7D3-9681BAE16656}" type="datetimeFigureOut">
              <a:rPr lang="en-US" smtClean="0"/>
              <a:t>11/18/21</a:t>
            </a:fld>
            <a:endParaRPr lang="en-US"/>
          </a:p>
        </p:txBody>
      </p:sp>
      <p:sp>
        <p:nvSpPr>
          <p:cNvPr id="6" name="Footer Placeholder 5">
            <a:extLst>
              <a:ext uri="{FF2B5EF4-FFF2-40B4-BE49-F238E27FC236}">
                <a16:creationId xmlns:a16="http://schemas.microsoft.com/office/drawing/2014/main" id="{885AD8D1-ADDD-2845-819F-80FA6794F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E1FE39-C0B2-C948-89B1-3B6C9DD1A60A}"/>
              </a:ext>
            </a:extLst>
          </p:cNvPr>
          <p:cNvSpPr>
            <a:spLocks noGrp="1"/>
          </p:cNvSpPr>
          <p:nvPr>
            <p:ph type="sldNum" sz="quarter" idx="12"/>
          </p:nvPr>
        </p:nvSpPr>
        <p:spPr/>
        <p:txBody>
          <a:bodyPr/>
          <a:lstStyle/>
          <a:p>
            <a:fld id="{00D29AC0-14FD-2246-A270-A1074195749F}" type="slidenum">
              <a:rPr lang="en-US" smtClean="0"/>
              <a:t>‹#›</a:t>
            </a:fld>
            <a:endParaRPr lang="en-US"/>
          </a:p>
        </p:txBody>
      </p:sp>
    </p:spTree>
    <p:extLst>
      <p:ext uri="{BB962C8B-B14F-4D97-AF65-F5344CB8AC3E}">
        <p14:creationId xmlns:p14="http://schemas.microsoft.com/office/powerpoint/2010/main" val="871655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E8CD-DFBC-4D44-AC3C-6C7B5FB08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92DD22-B0C8-6944-9AB7-9A92DD36D2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57FAE3-AAAE-5147-BCAB-4176B5B62F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77B0A9-63BC-D348-8D51-376B87C00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22BF2D-36D4-9541-8226-605461C0C4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E10EB-EE94-4D47-A0F3-6590D8838B57}"/>
              </a:ext>
            </a:extLst>
          </p:cNvPr>
          <p:cNvSpPr>
            <a:spLocks noGrp="1"/>
          </p:cNvSpPr>
          <p:nvPr>
            <p:ph type="dt" sz="half" idx="10"/>
          </p:nvPr>
        </p:nvSpPr>
        <p:spPr/>
        <p:txBody>
          <a:bodyPr/>
          <a:lstStyle/>
          <a:p>
            <a:fld id="{BE8FD56B-01DB-A349-A7D3-9681BAE16656}" type="datetimeFigureOut">
              <a:rPr lang="en-US" smtClean="0"/>
              <a:t>11/18/21</a:t>
            </a:fld>
            <a:endParaRPr lang="en-US"/>
          </a:p>
        </p:txBody>
      </p:sp>
      <p:sp>
        <p:nvSpPr>
          <p:cNvPr id="8" name="Footer Placeholder 7">
            <a:extLst>
              <a:ext uri="{FF2B5EF4-FFF2-40B4-BE49-F238E27FC236}">
                <a16:creationId xmlns:a16="http://schemas.microsoft.com/office/drawing/2014/main" id="{E3C0FD11-6F30-914B-904C-E499AF2020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376FD7-77D0-724A-9376-85E07B092617}"/>
              </a:ext>
            </a:extLst>
          </p:cNvPr>
          <p:cNvSpPr>
            <a:spLocks noGrp="1"/>
          </p:cNvSpPr>
          <p:nvPr>
            <p:ph type="sldNum" sz="quarter" idx="12"/>
          </p:nvPr>
        </p:nvSpPr>
        <p:spPr/>
        <p:txBody>
          <a:bodyPr/>
          <a:lstStyle/>
          <a:p>
            <a:fld id="{00D29AC0-14FD-2246-A270-A1074195749F}" type="slidenum">
              <a:rPr lang="en-US" smtClean="0"/>
              <a:t>‹#›</a:t>
            </a:fld>
            <a:endParaRPr lang="en-US"/>
          </a:p>
        </p:txBody>
      </p:sp>
    </p:spTree>
    <p:extLst>
      <p:ext uri="{BB962C8B-B14F-4D97-AF65-F5344CB8AC3E}">
        <p14:creationId xmlns:p14="http://schemas.microsoft.com/office/powerpoint/2010/main" val="166121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E995-5721-F246-B580-8E394A5E5A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FE5F89-5116-004D-BB75-DE33CCFD0D18}"/>
              </a:ext>
            </a:extLst>
          </p:cNvPr>
          <p:cNvSpPr>
            <a:spLocks noGrp="1"/>
          </p:cNvSpPr>
          <p:nvPr>
            <p:ph type="dt" sz="half" idx="10"/>
          </p:nvPr>
        </p:nvSpPr>
        <p:spPr/>
        <p:txBody>
          <a:bodyPr/>
          <a:lstStyle/>
          <a:p>
            <a:fld id="{BE8FD56B-01DB-A349-A7D3-9681BAE16656}" type="datetimeFigureOut">
              <a:rPr lang="en-US" smtClean="0"/>
              <a:t>11/18/21</a:t>
            </a:fld>
            <a:endParaRPr lang="en-US"/>
          </a:p>
        </p:txBody>
      </p:sp>
      <p:sp>
        <p:nvSpPr>
          <p:cNvPr id="4" name="Footer Placeholder 3">
            <a:extLst>
              <a:ext uri="{FF2B5EF4-FFF2-40B4-BE49-F238E27FC236}">
                <a16:creationId xmlns:a16="http://schemas.microsoft.com/office/drawing/2014/main" id="{A66B10FD-DF17-2E4B-8969-BF08986055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257A27-92F9-0049-A3F6-1E9FAC9F4C75}"/>
              </a:ext>
            </a:extLst>
          </p:cNvPr>
          <p:cNvSpPr>
            <a:spLocks noGrp="1"/>
          </p:cNvSpPr>
          <p:nvPr>
            <p:ph type="sldNum" sz="quarter" idx="12"/>
          </p:nvPr>
        </p:nvSpPr>
        <p:spPr/>
        <p:txBody>
          <a:bodyPr/>
          <a:lstStyle/>
          <a:p>
            <a:fld id="{00D29AC0-14FD-2246-A270-A1074195749F}" type="slidenum">
              <a:rPr lang="en-US" smtClean="0"/>
              <a:t>‹#›</a:t>
            </a:fld>
            <a:endParaRPr lang="en-US"/>
          </a:p>
        </p:txBody>
      </p:sp>
    </p:spTree>
    <p:extLst>
      <p:ext uri="{BB962C8B-B14F-4D97-AF65-F5344CB8AC3E}">
        <p14:creationId xmlns:p14="http://schemas.microsoft.com/office/powerpoint/2010/main" val="374824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29F864-8319-4A43-AF23-EBF8B110685C}"/>
              </a:ext>
            </a:extLst>
          </p:cNvPr>
          <p:cNvSpPr>
            <a:spLocks noGrp="1"/>
          </p:cNvSpPr>
          <p:nvPr>
            <p:ph type="dt" sz="half" idx="10"/>
          </p:nvPr>
        </p:nvSpPr>
        <p:spPr/>
        <p:txBody>
          <a:bodyPr/>
          <a:lstStyle/>
          <a:p>
            <a:fld id="{BE8FD56B-01DB-A349-A7D3-9681BAE16656}" type="datetimeFigureOut">
              <a:rPr lang="en-US" smtClean="0"/>
              <a:t>11/18/21</a:t>
            </a:fld>
            <a:endParaRPr lang="en-US"/>
          </a:p>
        </p:txBody>
      </p:sp>
      <p:sp>
        <p:nvSpPr>
          <p:cNvPr id="3" name="Footer Placeholder 2">
            <a:extLst>
              <a:ext uri="{FF2B5EF4-FFF2-40B4-BE49-F238E27FC236}">
                <a16:creationId xmlns:a16="http://schemas.microsoft.com/office/drawing/2014/main" id="{AA71F199-CCE6-974D-8579-58554EF53B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CFB20B-6A8E-BA4B-98A3-47E39BE46BE2}"/>
              </a:ext>
            </a:extLst>
          </p:cNvPr>
          <p:cNvSpPr>
            <a:spLocks noGrp="1"/>
          </p:cNvSpPr>
          <p:nvPr>
            <p:ph type="sldNum" sz="quarter" idx="12"/>
          </p:nvPr>
        </p:nvSpPr>
        <p:spPr/>
        <p:txBody>
          <a:bodyPr/>
          <a:lstStyle/>
          <a:p>
            <a:fld id="{00D29AC0-14FD-2246-A270-A1074195749F}" type="slidenum">
              <a:rPr lang="en-US" smtClean="0"/>
              <a:t>‹#›</a:t>
            </a:fld>
            <a:endParaRPr lang="en-US"/>
          </a:p>
        </p:txBody>
      </p:sp>
    </p:spTree>
    <p:extLst>
      <p:ext uri="{BB962C8B-B14F-4D97-AF65-F5344CB8AC3E}">
        <p14:creationId xmlns:p14="http://schemas.microsoft.com/office/powerpoint/2010/main" val="1772882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C10C-AD5B-B446-A20E-A01BBC71E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544DF7-258F-1542-9A84-B56AE117DF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96FE4B-888E-E04D-93A6-04A3EBBCF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7BBC1-A56C-EE46-A5E4-D8801B81FB9C}"/>
              </a:ext>
            </a:extLst>
          </p:cNvPr>
          <p:cNvSpPr>
            <a:spLocks noGrp="1"/>
          </p:cNvSpPr>
          <p:nvPr>
            <p:ph type="dt" sz="half" idx="10"/>
          </p:nvPr>
        </p:nvSpPr>
        <p:spPr/>
        <p:txBody>
          <a:bodyPr/>
          <a:lstStyle/>
          <a:p>
            <a:fld id="{BE8FD56B-01DB-A349-A7D3-9681BAE16656}" type="datetimeFigureOut">
              <a:rPr lang="en-US" smtClean="0"/>
              <a:t>11/18/21</a:t>
            </a:fld>
            <a:endParaRPr lang="en-US"/>
          </a:p>
        </p:txBody>
      </p:sp>
      <p:sp>
        <p:nvSpPr>
          <p:cNvPr id="6" name="Footer Placeholder 5">
            <a:extLst>
              <a:ext uri="{FF2B5EF4-FFF2-40B4-BE49-F238E27FC236}">
                <a16:creationId xmlns:a16="http://schemas.microsoft.com/office/drawing/2014/main" id="{E14A4DC0-B97D-D846-A2AE-13B8D5266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9F43C9-8B77-AD45-9C4F-40DEEF91BBE7}"/>
              </a:ext>
            </a:extLst>
          </p:cNvPr>
          <p:cNvSpPr>
            <a:spLocks noGrp="1"/>
          </p:cNvSpPr>
          <p:nvPr>
            <p:ph type="sldNum" sz="quarter" idx="12"/>
          </p:nvPr>
        </p:nvSpPr>
        <p:spPr/>
        <p:txBody>
          <a:bodyPr/>
          <a:lstStyle/>
          <a:p>
            <a:fld id="{00D29AC0-14FD-2246-A270-A1074195749F}" type="slidenum">
              <a:rPr lang="en-US" smtClean="0"/>
              <a:t>‹#›</a:t>
            </a:fld>
            <a:endParaRPr lang="en-US"/>
          </a:p>
        </p:txBody>
      </p:sp>
    </p:spTree>
    <p:extLst>
      <p:ext uri="{BB962C8B-B14F-4D97-AF65-F5344CB8AC3E}">
        <p14:creationId xmlns:p14="http://schemas.microsoft.com/office/powerpoint/2010/main" val="307583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B105-EF4A-0B48-90E4-13B281793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4F61B5-B94C-AF46-A38F-561BFD59E1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B96336-9130-7D4B-A470-9D446B19E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96E05-8751-C343-A732-7C94532B3FBE}"/>
              </a:ext>
            </a:extLst>
          </p:cNvPr>
          <p:cNvSpPr>
            <a:spLocks noGrp="1"/>
          </p:cNvSpPr>
          <p:nvPr>
            <p:ph type="dt" sz="half" idx="10"/>
          </p:nvPr>
        </p:nvSpPr>
        <p:spPr/>
        <p:txBody>
          <a:bodyPr/>
          <a:lstStyle/>
          <a:p>
            <a:fld id="{BE8FD56B-01DB-A349-A7D3-9681BAE16656}" type="datetimeFigureOut">
              <a:rPr lang="en-US" smtClean="0"/>
              <a:t>11/18/21</a:t>
            </a:fld>
            <a:endParaRPr lang="en-US"/>
          </a:p>
        </p:txBody>
      </p:sp>
      <p:sp>
        <p:nvSpPr>
          <p:cNvPr id="6" name="Footer Placeholder 5">
            <a:extLst>
              <a:ext uri="{FF2B5EF4-FFF2-40B4-BE49-F238E27FC236}">
                <a16:creationId xmlns:a16="http://schemas.microsoft.com/office/drawing/2014/main" id="{52B1A1AC-1D4F-A243-A015-2633F8CA70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1EA26-C977-9242-A90A-0A9630DDD962}"/>
              </a:ext>
            </a:extLst>
          </p:cNvPr>
          <p:cNvSpPr>
            <a:spLocks noGrp="1"/>
          </p:cNvSpPr>
          <p:nvPr>
            <p:ph type="sldNum" sz="quarter" idx="12"/>
          </p:nvPr>
        </p:nvSpPr>
        <p:spPr/>
        <p:txBody>
          <a:bodyPr/>
          <a:lstStyle/>
          <a:p>
            <a:fld id="{00D29AC0-14FD-2246-A270-A1074195749F}" type="slidenum">
              <a:rPr lang="en-US" smtClean="0"/>
              <a:t>‹#›</a:t>
            </a:fld>
            <a:endParaRPr lang="en-US"/>
          </a:p>
        </p:txBody>
      </p:sp>
    </p:spTree>
    <p:extLst>
      <p:ext uri="{BB962C8B-B14F-4D97-AF65-F5344CB8AC3E}">
        <p14:creationId xmlns:p14="http://schemas.microsoft.com/office/powerpoint/2010/main" val="340577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E08FC8-EEB5-3940-981C-1B46F2E311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C0E9CE-4E8A-4944-BBEB-5AFA5C3F52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65059-B04E-404F-98D9-4C5A43737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FD56B-01DB-A349-A7D3-9681BAE16656}" type="datetimeFigureOut">
              <a:rPr lang="en-US" smtClean="0"/>
              <a:t>11/18/21</a:t>
            </a:fld>
            <a:endParaRPr lang="en-US"/>
          </a:p>
        </p:txBody>
      </p:sp>
      <p:sp>
        <p:nvSpPr>
          <p:cNvPr id="5" name="Footer Placeholder 4">
            <a:extLst>
              <a:ext uri="{FF2B5EF4-FFF2-40B4-BE49-F238E27FC236}">
                <a16:creationId xmlns:a16="http://schemas.microsoft.com/office/drawing/2014/main" id="{FB8A0632-C7F4-694F-A2DF-04C618DAF8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AFA55B-1D02-A341-A7DB-8B3DF9C6C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29AC0-14FD-2246-A270-A1074195749F}" type="slidenum">
              <a:rPr lang="en-US" smtClean="0"/>
              <a:t>‹#›</a:t>
            </a:fld>
            <a:endParaRPr lang="en-US"/>
          </a:p>
        </p:txBody>
      </p:sp>
    </p:spTree>
    <p:extLst>
      <p:ext uri="{BB962C8B-B14F-4D97-AF65-F5344CB8AC3E}">
        <p14:creationId xmlns:p14="http://schemas.microsoft.com/office/powerpoint/2010/main" val="4038271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3" Type="http://schemas.microsoft.com/office/2018/10/relationships/comments" Target="../comments/modernComment_102_137D1FB4.xml"/><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hyperlink" Target="https://www.doi.org/10.1101/2020.09.24.20200238" TargetMode="External"/><Relationship Id="rId9" Type="http://schemas.openxmlformats.org/officeDocument/2006/relationships/image" Target="../media/image5.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16/S1473-3099(20)30243-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hyperlink" Target="https://www.atlasbig.com/en-us/indi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7AC6B8-DE8F-624D-9CB8-E2D6A1CDE720}"/>
              </a:ext>
            </a:extLst>
          </p:cNvPr>
          <p:cNvSpPr/>
          <p:nvPr/>
        </p:nvSpPr>
        <p:spPr>
          <a:xfrm>
            <a:off x="1391059" y="274320"/>
            <a:ext cx="914400" cy="630935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1" dirty="0">
                <a:solidFill>
                  <a:schemeClr val="tx1"/>
                </a:solidFill>
                <a:latin typeface="Arial" panose="020B0604020202020204" pitchFamily="34" charset="0"/>
                <a:cs typeface="Arial" panose="020B0604020202020204" pitchFamily="34" charset="0"/>
              </a:rPr>
              <a:t>Description of compartmental model </a:t>
            </a:r>
          </a:p>
          <a:p>
            <a:pPr algn="ctr"/>
            <a:r>
              <a:rPr lang="en-US" sz="2401" dirty="0">
                <a:solidFill>
                  <a:schemeClr val="tx1"/>
                </a:solidFill>
                <a:latin typeface="Arial" panose="020B0604020202020204" pitchFamily="34" charset="0"/>
                <a:cs typeface="Arial" panose="020B0604020202020204" pitchFamily="34" charset="0"/>
              </a:rPr>
              <a:t>and underlying transmission dynamics. </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4FD26BAC-6E02-BB49-BBFA-671752186ECB}"/>
                  </a:ext>
                </a:extLst>
              </p:cNvPr>
              <p:cNvSpPr/>
              <p:nvPr/>
            </p:nvSpPr>
            <p:spPr>
              <a:xfrm>
                <a:off x="2305459" y="4437170"/>
                <a:ext cx="8517693" cy="214650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just"/>
                <a:r>
                  <a:rPr lang="en-US" sz="1300" dirty="0">
                    <a:solidFill>
                      <a:schemeClr val="tx1"/>
                    </a:solidFill>
                    <a:latin typeface="Arial" panose="020B0604020202020204" pitchFamily="34" charset="0"/>
                    <a:cs typeface="Arial" panose="020B0604020202020204" pitchFamily="34" charset="0"/>
                  </a:rPr>
                  <a:t>We extend the Susceptible-Exposed-Infected-Recovered (SEIR) model by accounting for high false-negative testing results and asymptomatic, untested individuals. A major advantage of this model is that it can give estimates of underreporting factors which are of utmost importance. Also accounting for the non-ignorable false negative rate of the RT-PCR test, leads to less biased estimates of the parameters. This model consists of nine compartments and here we are estimating two time-varying parameters </a:t>
                </a:r>
                <a:r>
                  <a:rPr lang="el-GR" sz="1300" dirty="0">
                    <a:solidFill>
                      <a:schemeClr val="tx1"/>
                    </a:solidFill>
                    <a:latin typeface="Arial" panose="020B0604020202020204" pitchFamily="34" charset="0"/>
                    <a:cs typeface="Arial" panose="020B0604020202020204" pitchFamily="34" charset="0"/>
                  </a:rPr>
                  <a:t>β </a:t>
                </a:r>
                <a:r>
                  <a:rPr lang="en-US" sz="1300" dirty="0">
                    <a:solidFill>
                      <a:schemeClr val="tx1"/>
                    </a:solidFill>
                    <a:latin typeface="Arial" panose="020B0604020202020204" pitchFamily="34" charset="0"/>
                    <a:cs typeface="Arial" panose="020B0604020202020204" pitchFamily="34" charset="0"/>
                  </a:rPr>
                  <a:t>and </a:t>
                </a:r>
                <a:r>
                  <a:rPr lang="en-US" sz="1300" i="1" dirty="0">
                    <a:solidFill>
                      <a:schemeClr val="tx1"/>
                    </a:solidFill>
                    <a:latin typeface="Arial" panose="020B0604020202020204" pitchFamily="34" charset="0"/>
                    <a:cs typeface="Arial" panose="020B0604020202020204" pitchFamily="34" charset="0"/>
                  </a:rPr>
                  <a:t>r </a:t>
                </a:r>
                <a:r>
                  <a:rPr lang="en-US" sz="1300" dirty="0">
                    <a:solidFill>
                      <a:schemeClr val="tx1"/>
                    </a:solidFill>
                    <a:latin typeface="Arial" panose="020B0604020202020204" pitchFamily="34" charset="0"/>
                    <a:cs typeface="Arial" panose="020B0604020202020204" pitchFamily="34" charset="0"/>
                  </a:rPr>
                  <a:t>by a Bayesian MCMC method using differential equations and likelihood-based approaches. For the two time-varying parameters we are assuming flat non-informative priors and the differential equations are solved recursively by discretizing the equations. We allow for time-varying effects on the transmission rate (</a:t>
                </a:r>
                <a14:m>
                  <m:oMath xmlns:m="http://schemas.openxmlformats.org/officeDocument/2006/math">
                    <m:r>
                      <a:rPr lang="en-US" sz="1300" b="0" i="1" smtClean="0">
                        <a:solidFill>
                          <a:schemeClr val="tx1"/>
                        </a:solidFill>
                        <a:latin typeface="Cambria Math" panose="02040503050406030204" pitchFamily="18" charset="0"/>
                        <a:cs typeface="Arial" panose="020B0604020202020204" pitchFamily="34" charset="0"/>
                      </a:rPr>
                      <m:t>𝛽</m:t>
                    </m:r>
                  </m:oMath>
                </a14:m>
                <a:r>
                  <a:rPr lang="en-US" sz="1300" dirty="0">
                    <a:solidFill>
                      <a:schemeClr val="tx1"/>
                    </a:solidFill>
                    <a:latin typeface="Arial" panose="020B0604020202020204" pitchFamily="34" charset="0"/>
                    <a:cs typeface="Arial" panose="020B0604020202020204" pitchFamily="34" charset="0"/>
                  </a:rPr>
                  <a:t>) through </a:t>
                </a:r>
                <a14:m>
                  <m:oMath xmlns:m="http://schemas.openxmlformats.org/officeDocument/2006/math">
                    <m:r>
                      <a:rPr lang="en-US" sz="1300" b="0" i="1" smtClean="0">
                        <a:solidFill>
                          <a:schemeClr val="tx1"/>
                        </a:solidFill>
                        <a:latin typeface="Cambria Math" panose="02040503050406030204" pitchFamily="18" charset="0"/>
                        <a:cs typeface="Arial" panose="020B0604020202020204" pitchFamily="34" charset="0"/>
                      </a:rPr>
                      <m:t>𝜋</m:t>
                    </m:r>
                    <m:d>
                      <m:dPr>
                        <m:ctrlPr>
                          <a:rPr lang="en-US" sz="1300" b="0" i="1" smtClean="0">
                            <a:solidFill>
                              <a:schemeClr val="tx1"/>
                            </a:solidFill>
                            <a:latin typeface="Cambria Math" panose="02040503050406030204" pitchFamily="18" charset="0"/>
                            <a:cs typeface="Arial" panose="020B0604020202020204" pitchFamily="34" charset="0"/>
                          </a:rPr>
                        </m:ctrlPr>
                      </m:dPr>
                      <m:e>
                        <m:r>
                          <a:rPr lang="en-US" sz="1300" b="0" i="1" smtClean="0">
                            <a:solidFill>
                              <a:schemeClr val="tx1"/>
                            </a:solidFill>
                            <a:latin typeface="Cambria Math" panose="02040503050406030204" pitchFamily="18" charset="0"/>
                            <a:cs typeface="Arial" panose="020B0604020202020204" pitchFamily="34" charset="0"/>
                          </a:rPr>
                          <m:t>𝑡</m:t>
                        </m:r>
                      </m:e>
                    </m:d>
                  </m:oMath>
                </a14:m>
                <a:r>
                  <a:rPr lang="en-US" sz="1300" dirty="0">
                    <a:solidFill>
                      <a:schemeClr val="tx1"/>
                    </a:solidFill>
                    <a:latin typeface="Arial" panose="020B0604020202020204" pitchFamily="34" charset="0"/>
                    <a:cs typeface="Arial" panose="020B0604020202020204" pitchFamily="34" charset="0"/>
                  </a:rPr>
                  <a:t> during the prediction period. The table below describes the parameters and their choices in greater detail. The above schematic is adapted from Figure 1 from </a:t>
                </a:r>
                <a:r>
                  <a:rPr lang="en-US" sz="1300" dirty="0" err="1">
                    <a:solidFill>
                      <a:schemeClr val="tx1"/>
                    </a:solidFill>
                    <a:latin typeface="Arial" panose="020B0604020202020204" pitchFamily="34" charset="0"/>
                    <a:cs typeface="Arial" panose="020B0604020202020204" pitchFamily="34" charset="0"/>
                  </a:rPr>
                  <a:t>Bhaduri</a:t>
                </a:r>
                <a:r>
                  <a:rPr lang="en-US" sz="1300" dirty="0">
                    <a:solidFill>
                      <a:schemeClr val="tx1"/>
                    </a:solidFill>
                    <a:latin typeface="Arial" panose="020B0604020202020204" pitchFamily="34" charset="0"/>
                    <a:cs typeface="Arial" panose="020B0604020202020204" pitchFamily="34" charset="0"/>
                  </a:rPr>
                  <a:t> et al. 2020 [</a:t>
                </a:r>
                <a:r>
                  <a:rPr lang="en-US" sz="1300" dirty="0" err="1">
                    <a:solidFill>
                      <a:schemeClr val="tx1"/>
                    </a:solidFill>
                    <a:latin typeface="Arial" panose="020B0604020202020204" pitchFamily="34" charset="0"/>
                    <a:cs typeface="Arial" panose="020B0604020202020204" pitchFamily="34" charset="0"/>
                  </a:rPr>
                  <a:t>doi</a:t>
                </a:r>
                <a:r>
                  <a:rPr lang="en-US" sz="1300" dirty="0">
                    <a:solidFill>
                      <a:schemeClr val="tx1"/>
                    </a:solidFill>
                    <a:latin typeface="Arial" panose="020B0604020202020204" pitchFamily="34" charset="0"/>
                    <a:cs typeface="Arial" panose="020B0604020202020204" pitchFamily="34" charset="0"/>
                  </a:rPr>
                  <a:t>: </a:t>
                </a:r>
                <a:r>
                  <a:rPr lang="en-US" sz="1300" dirty="0">
                    <a:solidFill>
                      <a:schemeClr val="tx1"/>
                    </a:solidFill>
                    <a:latin typeface="Arial" panose="020B0604020202020204" pitchFamily="34" charset="0"/>
                    <a:cs typeface="Arial" panose="020B0604020202020204" pitchFamily="34" charset="0"/>
                    <a:hlinkClick r:id="rId4"/>
                  </a:rPr>
                  <a:t>10.1101/2020.09.24.20200238</a:t>
                </a:r>
                <a:r>
                  <a:rPr lang="en-US" sz="1300" dirty="0">
                    <a:solidFill>
                      <a:schemeClr val="tx1"/>
                    </a:solidFill>
                    <a:latin typeface="Arial" panose="020B0604020202020204" pitchFamily="34" charset="0"/>
                    <a:cs typeface="Arial" panose="020B0604020202020204" pitchFamily="34" charset="0"/>
                  </a:rPr>
                  <a:t>].</a:t>
                </a:r>
              </a:p>
            </p:txBody>
          </p:sp>
        </mc:Choice>
        <mc:Fallback>
          <p:sp>
            <p:nvSpPr>
              <p:cNvPr id="9" name="Rectangle 8">
                <a:extLst>
                  <a:ext uri="{FF2B5EF4-FFF2-40B4-BE49-F238E27FC236}">
                    <a16:creationId xmlns:a16="http://schemas.microsoft.com/office/drawing/2014/main" id="{4FD26BAC-6E02-BB49-BBFA-671752186ECB}"/>
                  </a:ext>
                </a:extLst>
              </p:cNvPr>
              <p:cNvSpPr>
                <a:spLocks noRot="1" noChangeAspect="1" noMove="1" noResize="1" noEditPoints="1" noAdjustHandles="1" noChangeArrowheads="1" noChangeShapeType="1" noTextEdit="1"/>
              </p:cNvSpPr>
              <p:nvPr/>
            </p:nvSpPr>
            <p:spPr>
              <a:xfrm>
                <a:off x="2305459" y="4437170"/>
                <a:ext cx="8517693" cy="2146509"/>
              </a:xfrm>
              <a:prstGeom prst="rect">
                <a:avLst/>
              </a:prstGeom>
              <a:blipFill>
                <a:blip r:embed="rId5"/>
                <a:stretch>
                  <a:fillRect b="-581"/>
                </a:stretch>
              </a:blipFill>
              <a:ln w="28575">
                <a:solidFill>
                  <a:schemeClr val="tx1"/>
                </a:solidFill>
              </a:ln>
            </p:spPr>
            <p:txBody>
              <a:bodyPr/>
              <a:lstStyle/>
              <a:p>
                <a:r>
                  <a:rPr lang="en-US">
                    <a:noFill/>
                  </a:rPr>
                  <a:t> </a:t>
                </a:r>
              </a:p>
            </p:txBody>
          </p:sp>
        </mc:Fallback>
      </mc:AlternateContent>
      <p:sp>
        <p:nvSpPr>
          <p:cNvPr id="59" name="Rectangle 58">
            <a:extLst>
              <a:ext uri="{FF2B5EF4-FFF2-40B4-BE49-F238E27FC236}">
                <a16:creationId xmlns:a16="http://schemas.microsoft.com/office/drawing/2014/main" id="{4EDB4BBA-FDA1-5045-A60A-C2E3C5BBEEA2}"/>
              </a:ext>
            </a:extLst>
          </p:cNvPr>
          <p:cNvSpPr>
            <a:spLocks noChangeAspect="1"/>
          </p:cNvSpPr>
          <p:nvPr/>
        </p:nvSpPr>
        <p:spPr>
          <a:xfrm>
            <a:off x="1391057" y="274320"/>
            <a:ext cx="9432095" cy="630935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dirty="0">
              <a:solidFill>
                <a:schemeClr val="tx1"/>
              </a:solidFill>
            </a:endParaRPr>
          </a:p>
        </p:txBody>
      </p:sp>
      <p:sp>
        <p:nvSpPr>
          <p:cNvPr id="2" name="Oval 1">
            <a:extLst>
              <a:ext uri="{FF2B5EF4-FFF2-40B4-BE49-F238E27FC236}">
                <a16:creationId xmlns:a16="http://schemas.microsoft.com/office/drawing/2014/main" id="{DF3C1039-1EC3-DB46-8F84-0C02448F506B}"/>
              </a:ext>
            </a:extLst>
          </p:cNvPr>
          <p:cNvSpPr/>
          <p:nvPr/>
        </p:nvSpPr>
        <p:spPr>
          <a:xfrm>
            <a:off x="2466753" y="1730338"/>
            <a:ext cx="914400" cy="9144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a:t>
            </a:r>
          </a:p>
        </p:txBody>
      </p:sp>
      <p:sp>
        <p:nvSpPr>
          <p:cNvPr id="60" name="Oval 59">
            <a:extLst>
              <a:ext uri="{FF2B5EF4-FFF2-40B4-BE49-F238E27FC236}">
                <a16:creationId xmlns:a16="http://schemas.microsoft.com/office/drawing/2014/main" id="{110517BA-69A3-CB41-ADD5-4D8B2270367D}"/>
              </a:ext>
            </a:extLst>
          </p:cNvPr>
          <p:cNvSpPr/>
          <p:nvPr/>
        </p:nvSpPr>
        <p:spPr>
          <a:xfrm>
            <a:off x="4137867" y="1730338"/>
            <a:ext cx="914400" cy="9144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E</a:t>
            </a:r>
          </a:p>
        </p:txBody>
      </p:sp>
      <p:sp>
        <p:nvSpPr>
          <p:cNvPr id="61" name="Oval 60">
            <a:extLst>
              <a:ext uri="{FF2B5EF4-FFF2-40B4-BE49-F238E27FC236}">
                <a16:creationId xmlns:a16="http://schemas.microsoft.com/office/drawing/2014/main" id="{BA90B7AC-AF06-D646-BEDD-AB17EE85D673}"/>
              </a:ext>
            </a:extLst>
          </p:cNvPr>
          <p:cNvSpPr/>
          <p:nvPr/>
        </p:nvSpPr>
        <p:spPr>
          <a:xfrm>
            <a:off x="5936571" y="815938"/>
            <a:ext cx="914400" cy="9144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U</a:t>
            </a:r>
          </a:p>
        </p:txBody>
      </p:sp>
      <p:sp>
        <p:nvSpPr>
          <p:cNvPr id="62" name="Oval 61">
            <a:extLst>
              <a:ext uri="{FF2B5EF4-FFF2-40B4-BE49-F238E27FC236}">
                <a16:creationId xmlns:a16="http://schemas.microsoft.com/office/drawing/2014/main" id="{065D1266-FDBD-AD4A-8CB0-31F78CBA7A6B}"/>
              </a:ext>
            </a:extLst>
          </p:cNvPr>
          <p:cNvSpPr/>
          <p:nvPr/>
        </p:nvSpPr>
        <p:spPr>
          <a:xfrm>
            <a:off x="5936571" y="2553296"/>
            <a:ext cx="914400" cy="9144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T</a:t>
            </a:r>
          </a:p>
        </p:txBody>
      </p:sp>
      <p:sp>
        <p:nvSpPr>
          <p:cNvPr id="63" name="Oval 62">
            <a:extLst>
              <a:ext uri="{FF2B5EF4-FFF2-40B4-BE49-F238E27FC236}">
                <a16:creationId xmlns:a16="http://schemas.microsoft.com/office/drawing/2014/main" id="{323F71B5-1F19-434E-972D-823BBAE64791}"/>
              </a:ext>
            </a:extLst>
          </p:cNvPr>
          <p:cNvSpPr/>
          <p:nvPr/>
        </p:nvSpPr>
        <p:spPr>
          <a:xfrm>
            <a:off x="7603479" y="1922369"/>
            <a:ext cx="914400" cy="9144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F</a:t>
            </a:r>
          </a:p>
        </p:txBody>
      </p:sp>
      <p:sp>
        <p:nvSpPr>
          <p:cNvPr id="65" name="Oval 64">
            <a:extLst>
              <a:ext uri="{FF2B5EF4-FFF2-40B4-BE49-F238E27FC236}">
                <a16:creationId xmlns:a16="http://schemas.microsoft.com/office/drawing/2014/main" id="{F23D6D74-5FE6-8044-A471-9E43A4449F9C}"/>
              </a:ext>
            </a:extLst>
          </p:cNvPr>
          <p:cNvSpPr/>
          <p:nvPr/>
        </p:nvSpPr>
        <p:spPr>
          <a:xfrm>
            <a:off x="7605280" y="3145320"/>
            <a:ext cx="914400" cy="914400"/>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P</a:t>
            </a:r>
          </a:p>
        </p:txBody>
      </p:sp>
      <p:sp>
        <p:nvSpPr>
          <p:cNvPr id="66" name="Oval 65">
            <a:extLst>
              <a:ext uri="{FF2B5EF4-FFF2-40B4-BE49-F238E27FC236}">
                <a16:creationId xmlns:a16="http://schemas.microsoft.com/office/drawing/2014/main" id="{9B59499C-840C-2149-A267-C26113C58088}"/>
              </a:ext>
            </a:extLst>
          </p:cNvPr>
          <p:cNvSpPr/>
          <p:nvPr/>
        </p:nvSpPr>
        <p:spPr>
          <a:xfrm>
            <a:off x="9661983" y="2373825"/>
            <a:ext cx="914400" cy="9144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RR</a:t>
            </a:r>
          </a:p>
        </p:txBody>
      </p:sp>
      <p:sp>
        <p:nvSpPr>
          <p:cNvPr id="67" name="Oval 66">
            <a:extLst>
              <a:ext uri="{FF2B5EF4-FFF2-40B4-BE49-F238E27FC236}">
                <a16:creationId xmlns:a16="http://schemas.microsoft.com/office/drawing/2014/main" id="{0F704C76-2E63-0447-BFD2-78F6B6D48E77}"/>
              </a:ext>
            </a:extLst>
          </p:cNvPr>
          <p:cNvSpPr/>
          <p:nvPr/>
        </p:nvSpPr>
        <p:spPr>
          <a:xfrm>
            <a:off x="9661983" y="3388807"/>
            <a:ext cx="914400" cy="9144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DR</a:t>
            </a:r>
          </a:p>
        </p:txBody>
      </p:sp>
      <p:sp>
        <p:nvSpPr>
          <p:cNvPr id="68" name="Oval 67">
            <a:extLst>
              <a:ext uri="{FF2B5EF4-FFF2-40B4-BE49-F238E27FC236}">
                <a16:creationId xmlns:a16="http://schemas.microsoft.com/office/drawing/2014/main" id="{E20E6EC0-7CF7-3646-A39E-B1C06635CD9C}"/>
              </a:ext>
            </a:extLst>
          </p:cNvPr>
          <p:cNvSpPr/>
          <p:nvPr/>
        </p:nvSpPr>
        <p:spPr>
          <a:xfrm>
            <a:off x="9661983" y="343340"/>
            <a:ext cx="914400" cy="9144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RU</a:t>
            </a:r>
          </a:p>
        </p:txBody>
      </p:sp>
      <p:sp>
        <p:nvSpPr>
          <p:cNvPr id="69" name="Oval 68">
            <a:extLst>
              <a:ext uri="{FF2B5EF4-FFF2-40B4-BE49-F238E27FC236}">
                <a16:creationId xmlns:a16="http://schemas.microsoft.com/office/drawing/2014/main" id="{B9155342-0A98-144D-AF41-5A3059FE1ECD}"/>
              </a:ext>
            </a:extLst>
          </p:cNvPr>
          <p:cNvSpPr/>
          <p:nvPr/>
        </p:nvSpPr>
        <p:spPr>
          <a:xfrm>
            <a:off x="9665399" y="1358844"/>
            <a:ext cx="914400" cy="914400"/>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DU</a:t>
            </a:r>
          </a:p>
        </p:txBody>
      </p:sp>
      <p:cxnSp>
        <p:nvCxnSpPr>
          <p:cNvPr id="4" name="Straight Arrow Connector 3">
            <a:extLst>
              <a:ext uri="{FF2B5EF4-FFF2-40B4-BE49-F238E27FC236}">
                <a16:creationId xmlns:a16="http://schemas.microsoft.com/office/drawing/2014/main" id="{EAFD6C96-BBE1-1943-9E78-84EE99B936D0}"/>
              </a:ext>
            </a:extLst>
          </p:cNvPr>
          <p:cNvCxnSpPr>
            <a:stCxn id="2" idx="6"/>
            <a:endCxn id="60" idx="2"/>
          </p:cNvCxnSpPr>
          <p:nvPr/>
        </p:nvCxnSpPr>
        <p:spPr>
          <a:xfrm>
            <a:off x="3381153" y="2187538"/>
            <a:ext cx="75671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72ECA24-678D-1048-94C4-EE223D7122DF}"/>
              </a:ext>
            </a:extLst>
          </p:cNvPr>
          <p:cNvCxnSpPr>
            <a:cxnSpLocks/>
            <a:stCxn id="60" idx="6"/>
            <a:endCxn id="61" idx="2"/>
          </p:cNvCxnSpPr>
          <p:nvPr/>
        </p:nvCxnSpPr>
        <p:spPr>
          <a:xfrm flipV="1">
            <a:off x="5052267" y="1273138"/>
            <a:ext cx="884304" cy="9144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D8FB5EA-3DCB-7D46-BA37-00B00285839C}"/>
              </a:ext>
            </a:extLst>
          </p:cNvPr>
          <p:cNvCxnSpPr>
            <a:cxnSpLocks/>
            <a:stCxn id="60" idx="6"/>
            <a:endCxn id="62" idx="2"/>
          </p:cNvCxnSpPr>
          <p:nvPr/>
        </p:nvCxnSpPr>
        <p:spPr>
          <a:xfrm>
            <a:off x="5052267" y="2187538"/>
            <a:ext cx="884304" cy="82295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A77ADFF-1A3B-EC44-A688-654A038D95FE}"/>
              </a:ext>
            </a:extLst>
          </p:cNvPr>
          <p:cNvCxnSpPr>
            <a:cxnSpLocks/>
            <a:stCxn id="61" idx="6"/>
            <a:endCxn id="68" idx="2"/>
          </p:cNvCxnSpPr>
          <p:nvPr/>
        </p:nvCxnSpPr>
        <p:spPr>
          <a:xfrm flipV="1">
            <a:off x="6850971" y="800540"/>
            <a:ext cx="2811012" cy="4725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CA9B23C-1A95-FA43-A9F6-CAC66B2D82AD}"/>
              </a:ext>
            </a:extLst>
          </p:cNvPr>
          <p:cNvCxnSpPr>
            <a:cxnSpLocks/>
            <a:stCxn id="61" idx="6"/>
            <a:endCxn id="69" idx="2"/>
          </p:cNvCxnSpPr>
          <p:nvPr/>
        </p:nvCxnSpPr>
        <p:spPr>
          <a:xfrm>
            <a:off x="6850971" y="1273138"/>
            <a:ext cx="2814428" cy="54290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04F4483-0857-314C-B59F-5559FFC08667}"/>
              </a:ext>
            </a:extLst>
          </p:cNvPr>
          <p:cNvCxnSpPr>
            <a:cxnSpLocks/>
            <a:stCxn id="62" idx="6"/>
            <a:endCxn id="63" idx="2"/>
          </p:cNvCxnSpPr>
          <p:nvPr/>
        </p:nvCxnSpPr>
        <p:spPr>
          <a:xfrm flipV="1">
            <a:off x="6850971" y="2379569"/>
            <a:ext cx="752508" cy="630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914748C0-D0DD-1E4D-87BF-23943A30EA2B}"/>
              </a:ext>
            </a:extLst>
          </p:cNvPr>
          <p:cNvCxnSpPr>
            <a:cxnSpLocks/>
            <a:stCxn id="62" idx="6"/>
            <a:endCxn id="65" idx="2"/>
          </p:cNvCxnSpPr>
          <p:nvPr/>
        </p:nvCxnSpPr>
        <p:spPr>
          <a:xfrm>
            <a:off x="6850971" y="3010496"/>
            <a:ext cx="754309" cy="5920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509DA9B-72F7-E64B-A36D-5A1AD5548C83}"/>
              </a:ext>
            </a:extLst>
          </p:cNvPr>
          <p:cNvCxnSpPr>
            <a:cxnSpLocks/>
            <a:stCxn id="63" idx="6"/>
            <a:endCxn id="68" idx="2"/>
          </p:cNvCxnSpPr>
          <p:nvPr/>
        </p:nvCxnSpPr>
        <p:spPr>
          <a:xfrm flipV="1">
            <a:off x="8517879" y="800540"/>
            <a:ext cx="1144104" cy="157902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01D5AA1-1E4C-154A-A104-3B8F00AA5122}"/>
              </a:ext>
            </a:extLst>
          </p:cNvPr>
          <p:cNvCxnSpPr>
            <a:cxnSpLocks/>
            <a:stCxn id="63" idx="6"/>
            <a:endCxn id="69" idx="2"/>
          </p:cNvCxnSpPr>
          <p:nvPr/>
        </p:nvCxnSpPr>
        <p:spPr>
          <a:xfrm flipV="1">
            <a:off x="8517879" y="1816044"/>
            <a:ext cx="1147520" cy="5635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1CAA4AE-0817-9E4A-94CC-819500963593}"/>
              </a:ext>
            </a:extLst>
          </p:cNvPr>
          <p:cNvCxnSpPr>
            <a:cxnSpLocks/>
            <a:stCxn id="65" idx="6"/>
            <a:endCxn id="66" idx="2"/>
          </p:cNvCxnSpPr>
          <p:nvPr/>
        </p:nvCxnSpPr>
        <p:spPr>
          <a:xfrm flipV="1">
            <a:off x="8519680" y="2831025"/>
            <a:ext cx="1142303" cy="77149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10560A4-CFCA-6649-A110-B081EF317EBF}"/>
              </a:ext>
            </a:extLst>
          </p:cNvPr>
          <p:cNvCxnSpPr>
            <a:cxnSpLocks/>
            <a:stCxn id="65" idx="6"/>
            <a:endCxn id="67" idx="2"/>
          </p:cNvCxnSpPr>
          <p:nvPr/>
        </p:nvCxnSpPr>
        <p:spPr>
          <a:xfrm>
            <a:off x="8519680" y="3602520"/>
            <a:ext cx="1142303" cy="2434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62394958-08B2-0B40-95E2-52514F62BF80}"/>
                  </a:ext>
                </a:extLst>
              </p:cNvPr>
              <p:cNvSpPr txBox="1"/>
              <p:nvPr/>
            </p:nvSpPr>
            <p:spPr>
              <a:xfrm rot="18754800">
                <a:off x="5074899" y="1238905"/>
                <a:ext cx="507638" cy="5028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r>
                            <a:rPr lang="en-US" sz="1600" b="0" i="1" smtClean="0">
                              <a:latin typeface="Cambria Math" panose="02040503050406030204" pitchFamily="18" charset="0"/>
                            </a:rPr>
                            <m:t>𝑟</m:t>
                          </m:r>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𝐸</m:t>
                              </m:r>
                            </m:sub>
                          </m:sSub>
                        </m:den>
                      </m:f>
                    </m:oMath>
                  </m:oMathPara>
                </a14:m>
                <a:endParaRPr lang="en-US" sz="1600" dirty="0"/>
              </a:p>
            </p:txBody>
          </p:sp>
        </mc:Choice>
        <mc:Fallback>
          <p:sp>
            <p:nvSpPr>
              <p:cNvPr id="102" name="TextBox 101">
                <a:extLst>
                  <a:ext uri="{FF2B5EF4-FFF2-40B4-BE49-F238E27FC236}">
                    <a16:creationId xmlns:a16="http://schemas.microsoft.com/office/drawing/2014/main" id="{62394958-08B2-0B40-95E2-52514F62BF80}"/>
                  </a:ext>
                </a:extLst>
              </p:cNvPr>
              <p:cNvSpPr txBox="1">
                <a:spLocks noRot="1" noChangeAspect="1" noMove="1" noResize="1" noEditPoints="1" noAdjustHandles="1" noChangeArrowheads="1" noChangeShapeType="1" noTextEdit="1"/>
              </p:cNvSpPr>
              <p:nvPr/>
            </p:nvSpPr>
            <p:spPr>
              <a:xfrm rot="18754800">
                <a:off x="5074899" y="1238905"/>
                <a:ext cx="507638" cy="502895"/>
              </a:xfrm>
              <a:prstGeom prst="rect">
                <a:avLst/>
              </a:prstGeom>
              <a:blipFill>
                <a:blip r:embed="rId6"/>
                <a:stretch>
                  <a:fillRect l="-5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9EBA3177-66EF-734C-92B2-99B3615BFBC6}"/>
                  </a:ext>
                </a:extLst>
              </p:cNvPr>
              <p:cNvSpPr txBox="1"/>
              <p:nvPr/>
            </p:nvSpPr>
            <p:spPr>
              <a:xfrm rot="2487741">
                <a:off x="5183037" y="2569987"/>
                <a:ext cx="287707" cy="4619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𝑟</m:t>
                          </m:r>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𝐸</m:t>
                              </m:r>
                            </m:sub>
                          </m:sSub>
                        </m:den>
                      </m:f>
                    </m:oMath>
                  </m:oMathPara>
                </a14:m>
                <a:endParaRPr lang="en-US" sz="1600" dirty="0"/>
              </a:p>
            </p:txBody>
          </p:sp>
        </mc:Choice>
        <mc:Fallback>
          <p:sp>
            <p:nvSpPr>
              <p:cNvPr id="104" name="TextBox 103">
                <a:extLst>
                  <a:ext uri="{FF2B5EF4-FFF2-40B4-BE49-F238E27FC236}">
                    <a16:creationId xmlns:a16="http://schemas.microsoft.com/office/drawing/2014/main" id="{9EBA3177-66EF-734C-92B2-99B3615BFBC6}"/>
                  </a:ext>
                </a:extLst>
              </p:cNvPr>
              <p:cNvSpPr txBox="1">
                <a:spLocks noRot="1" noChangeAspect="1" noMove="1" noResize="1" noEditPoints="1" noAdjustHandles="1" noChangeArrowheads="1" noChangeShapeType="1" noTextEdit="1"/>
              </p:cNvSpPr>
              <p:nvPr/>
            </p:nvSpPr>
            <p:spPr>
              <a:xfrm rot="2487741">
                <a:off x="5183037" y="2569987"/>
                <a:ext cx="287707" cy="461986"/>
              </a:xfrm>
              <a:prstGeom prst="rect">
                <a:avLst/>
              </a:prstGeom>
              <a:blipFill>
                <a:blip r:embed="rId7"/>
                <a:stretch>
                  <a:fillRect l="-6977" b="-69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5" name="TextBox 104">
                <a:extLst>
                  <a:ext uri="{FF2B5EF4-FFF2-40B4-BE49-F238E27FC236}">
                    <a16:creationId xmlns:a16="http://schemas.microsoft.com/office/drawing/2014/main" id="{31DE8806-A486-5149-9F1F-753FCB70D537}"/>
                  </a:ext>
                </a:extLst>
              </p:cNvPr>
              <p:cNvSpPr txBox="1"/>
              <p:nvPr/>
            </p:nvSpPr>
            <p:spPr>
              <a:xfrm rot="19166145">
                <a:off x="7059606" y="2430185"/>
                <a:ext cx="16472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p:sp>
            <p:nvSpPr>
              <p:cNvPr id="105" name="TextBox 104">
                <a:extLst>
                  <a:ext uri="{FF2B5EF4-FFF2-40B4-BE49-F238E27FC236}">
                    <a16:creationId xmlns:a16="http://schemas.microsoft.com/office/drawing/2014/main" id="{31DE8806-A486-5149-9F1F-753FCB70D537}"/>
                  </a:ext>
                </a:extLst>
              </p:cNvPr>
              <p:cNvSpPr txBox="1">
                <a:spLocks noRot="1" noChangeAspect="1" noMove="1" noResize="1" noEditPoints="1" noAdjustHandles="1" noChangeArrowheads="1" noChangeShapeType="1" noTextEdit="1"/>
              </p:cNvSpPr>
              <p:nvPr/>
            </p:nvSpPr>
            <p:spPr>
              <a:xfrm rot="19166145">
                <a:off x="7059606" y="2430185"/>
                <a:ext cx="164725" cy="246221"/>
              </a:xfrm>
              <a:prstGeom prst="rect">
                <a:avLst/>
              </a:prstGeom>
              <a:blipFill>
                <a:blip r:embed="rId8"/>
                <a:stretch>
                  <a:fillRect l="-17391" t="-12500" r="-30435"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41B0CC54-D93A-E040-96D3-0A600C667D5B}"/>
                  </a:ext>
                </a:extLst>
              </p:cNvPr>
              <p:cNvSpPr txBox="1"/>
              <p:nvPr/>
            </p:nvSpPr>
            <p:spPr>
              <a:xfrm rot="2248068">
                <a:off x="6976195" y="3342037"/>
                <a:ext cx="52360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r>
                        <a:rPr lang="en-US" sz="1600" b="0" i="1" smtClean="0">
                          <a:latin typeface="Cambria Math" panose="02040503050406030204" pitchFamily="18" charset="0"/>
                        </a:rPr>
                        <m:t>𝑓</m:t>
                      </m:r>
                    </m:oMath>
                  </m:oMathPara>
                </a14:m>
                <a:endParaRPr lang="en-US" sz="1600" dirty="0"/>
              </a:p>
            </p:txBody>
          </p:sp>
        </mc:Choice>
        <mc:Fallback>
          <p:sp>
            <p:nvSpPr>
              <p:cNvPr id="106" name="TextBox 105">
                <a:extLst>
                  <a:ext uri="{FF2B5EF4-FFF2-40B4-BE49-F238E27FC236}">
                    <a16:creationId xmlns:a16="http://schemas.microsoft.com/office/drawing/2014/main" id="{41B0CC54-D93A-E040-96D3-0A600C667D5B}"/>
                  </a:ext>
                </a:extLst>
              </p:cNvPr>
              <p:cNvSpPr txBox="1">
                <a:spLocks noRot="1" noChangeAspect="1" noMove="1" noResize="1" noEditPoints="1" noAdjustHandles="1" noChangeArrowheads="1" noChangeShapeType="1" noTextEdit="1"/>
              </p:cNvSpPr>
              <p:nvPr/>
            </p:nvSpPr>
            <p:spPr>
              <a:xfrm rot="2248068">
                <a:off x="6976195" y="3342037"/>
                <a:ext cx="523605" cy="246221"/>
              </a:xfrm>
              <a:prstGeom prst="rect">
                <a:avLst/>
              </a:prstGeom>
              <a:blipFill>
                <a:blip r:embed="rId9"/>
                <a:stretch>
                  <a:fillRect l="-8696" t="-2381" r="-6522"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7" name="TextBox 106">
                <a:extLst>
                  <a:ext uri="{FF2B5EF4-FFF2-40B4-BE49-F238E27FC236}">
                    <a16:creationId xmlns:a16="http://schemas.microsoft.com/office/drawing/2014/main" id="{B0FCA768-5A24-E146-8CB6-C7FC221106A3}"/>
                  </a:ext>
                </a:extLst>
              </p:cNvPr>
              <p:cNvSpPr txBox="1"/>
              <p:nvPr/>
            </p:nvSpPr>
            <p:spPr>
              <a:xfrm rot="19462418">
                <a:off x="8844400" y="2694637"/>
                <a:ext cx="288028" cy="5028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𝑅</m:t>
                              </m:r>
                            </m:sub>
                          </m:sSub>
                        </m:den>
                      </m:f>
                    </m:oMath>
                  </m:oMathPara>
                </a14:m>
                <a:endParaRPr lang="en-US" sz="1600" dirty="0"/>
              </a:p>
            </p:txBody>
          </p:sp>
        </mc:Choice>
        <mc:Fallback>
          <p:sp>
            <p:nvSpPr>
              <p:cNvPr id="107" name="TextBox 106">
                <a:extLst>
                  <a:ext uri="{FF2B5EF4-FFF2-40B4-BE49-F238E27FC236}">
                    <a16:creationId xmlns:a16="http://schemas.microsoft.com/office/drawing/2014/main" id="{B0FCA768-5A24-E146-8CB6-C7FC221106A3}"/>
                  </a:ext>
                </a:extLst>
              </p:cNvPr>
              <p:cNvSpPr txBox="1">
                <a:spLocks noRot="1" noChangeAspect="1" noMove="1" noResize="1" noEditPoints="1" noAdjustHandles="1" noChangeArrowheads="1" noChangeShapeType="1" noTextEdit="1"/>
              </p:cNvSpPr>
              <p:nvPr/>
            </p:nvSpPr>
            <p:spPr>
              <a:xfrm rot="19462418">
                <a:off x="8844400" y="2694637"/>
                <a:ext cx="288028" cy="502895"/>
              </a:xfrm>
              <a:prstGeom prst="rect">
                <a:avLst/>
              </a:prstGeom>
              <a:blipFill>
                <a:blip r:embed="rId10"/>
                <a:stretch>
                  <a:fillRect r="-6977" b="-63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0B28E383-D822-A445-916A-26D9A3CDB218}"/>
                  </a:ext>
                </a:extLst>
              </p:cNvPr>
              <p:cNvSpPr txBox="1"/>
              <p:nvPr/>
            </p:nvSpPr>
            <p:spPr>
              <a:xfrm rot="807901">
                <a:off x="8979961" y="3734263"/>
                <a:ext cx="24731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𝜇</m:t>
                          </m:r>
                        </m:e>
                        <m:sub>
                          <m:r>
                            <a:rPr lang="en-US" sz="1600" b="0" i="1" smtClean="0">
                              <a:latin typeface="Cambria Math" panose="02040503050406030204" pitchFamily="18" charset="0"/>
                            </a:rPr>
                            <m:t>𝑐</m:t>
                          </m:r>
                        </m:sub>
                      </m:sSub>
                    </m:oMath>
                  </m:oMathPara>
                </a14:m>
                <a:endParaRPr lang="en-US" sz="1600" dirty="0"/>
              </a:p>
            </p:txBody>
          </p:sp>
        </mc:Choice>
        <mc:Fallback>
          <p:sp>
            <p:nvSpPr>
              <p:cNvPr id="109" name="TextBox 108">
                <a:extLst>
                  <a:ext uri="{FF2B5EF4-FFF2-40B4-BE49-F238E27FC236}">
                    <a16:creationId xmlns:a16="http://schemas.microsoft.com/office/drawing/2014/main" id="{0B28E383-D822-A445-916A-26D9A3CDB218}"/>
                  </a:ext>
                </a:extLst>
              </p:cNvPr>
              <p:cNvSpPr txBox="1">
                <a:spLocks noRot="1" noChangeAspect="1" noMove="1" noResize="1" noEditPoints="1" noAdjustHandles="1" noChangeArrowheads="1" noChangeShapeType="1" noTextEdit="1"/>
              </p:cNvSpPr>
              <p:nvPr/>
            </p:nvSpPr>
            <p:spPr>
              <a:xfrm rot="807901">
                <a:off x="8979961" y="3734263"/>
                <a:ext cx="247311" cy="246221"/>
              </a:xfrm>
              <a:prstGeom prst="rect">
                <a:avLst/>
              </a:prstGeom>
              <a:blipFill>
                <a:blip r:embed="rId11"/>
                <a:stretch>
                  <a:fillRect l="-16000"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61070A37-2516-3242-9EBD-AFC31244D241}"/>
                  </a:ext>
                </a:extLst>
              </p:cNvPr>
              <p:cNvSpPr txBox="1"/>
              <p:nvPr/>
            </p:nvSpPr>
            <p:spPr>
              <a:xfrm rot="20104304">
                <a:off x="9158182" y="2093991"/>
                <a:ext cx="247311" cy="460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𝜇</m:t>
                              </m:r>
                            </m:e>
                            <m:sub>
                              <m:r>
                                <a:rPr lang="en-US" sz="1600" b="0" i="1" smtClean="0">
                                  <a:latin typeface="Cambria Math" panose="02040503050406030204" pitchFamily="18" charset="0"/>
                                </a:rPr>
                                <m:t>𝑐</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𝛿</m:t>
                              </m:r>
                            </m:e>
                            <m:sub>
                              <m:r>
                                <a:rPr lang="en-US" sz="1600" b="0" i="1" smtClean="0">
                                  <a:latin typeface="Cambria Math" panose="02040503050406030204" pitchFamily="18" charset="0"/>
                                </a:rPr>
                                <m:t>2</m:t>
                              </m:r>
                            </m:sub>
                          </m:sSub>
                        </m:den>
                      </m:f>
                    </m:oMath>
                  </m:oMathPara>
                </a14:m>
                <a:endParaRPr lang="en-US" sz="1600" dirty="0"/>
              </a:p>
            </p:txBody>
          </p:sp>
        </mc:Choice>
        <mc:Fallback>
          <p:sp>
            <p:nvSpPr>
              <p:cNvPr id="110" name="TextBox 109">
                <a:extLst>
                  <a:ext uri="{FF2B5EF4-FFF2-40B4-BE49-F238E27FC236}">
                    <a16:creationId xmlns:a16="http://schemas.microsoft.com/office/drawing/2014/main" id="{61070A37-2516-3242-9EBD-AFC31244D241}"/>
                  </a:ext>
                </a:extLst>
              </p:cNvPr>
              <p:cNvSpPr txBox="1">
                <a:spLocks noRot="1" noChangeAspect="1" noMove="1" noResize="1" noEditPoints="1" noAdjustHandles="1" noChangeArrowheads="1" noChangeShapeType="1" noTextEdit="1"/>
              </p:cNvSpPr>
              <p:nvPr/>
            </p:nvSpPr>
            <p:spPr>
              <a:xfrm rot="20104304">
                <a:off x="9158182" y="2093991"/>
                <a:ext cx="247311" cy="460319"/>
              </a:xfrm>
              <a:prstGeom prst="rect">
                <a:avLst/>
              </a:prstGeom>
              <a:blipFill>
                <a:blip r:embed="rId12"/>
                <a:stretch>
                  <a:fillRect l="-8824" r="-5882" b="-46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E362D03E-F44D-5240-902B-A3DC4A610253}"/>
                  </a:ext>
                </a:extLst>
              </p:cNvPr>
              <p:cNvSpPr txBox="1"/>
              <p:nvPr/>
            </p:nvSpPr>
            <p:spPr>
              <a:xfrm rot="20911965">
                <a:off x="7865013" y="495360"/>
                <a:ext cx="471347" cy="5041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𝑟</m:t>
                              </m:r>
                            </m:sub>
                          </m:sSub>
                        </m:den>
                      </m:f>
                    </m:oMath>
                  </m:oMathPara>
                </a14:m>
                <a:endParaRPr lang="en-US" sz="1600" dirty="0"/>
              </a:p>
            </p:txBody>
          </p:sp>
        </mc:Choice>
        <mc:Fallback>
          <p:sp>
            <p:nvSpPr>
              <p:cNvPr id="111" name="TextBox 110">
                <a:extLst>
                  <a:ext uri="{FF2B5EF4-FFF2-40B4-BE49-F238E27FC236}">
                    <a16:creationId xmlns:a16="http://schemas.microsoft.com/office/drawing/2014/main" id="{E362D03E-F44D-5240-902B-A3DC4A610253}"/>
                  </a:ext>
                </a:extLst>
              </p:cNvPr>
              <p:cNvSpPr txBox="1">
                <a:spLocks noRot="1" noChangeAspect="1" noMove="1" noResize="1" noEditPoints="1" noAdjustHandles="1" noChangeArrowheads="1" noChangeShapeType="1" noTextEdit="1"/>
              </p:cNvSpPr>
              <p:nvPr/>
            </p:nvSpPr>
            <p:spPr>
              <a:xfrm rot="20911965">
                <a:off x="7865013" y="495360"/>
                <a:ext cx="471347" cy="504112"/>
              </a:xfrm>
              <a:prstGeom prst="rect">
                <a:avLst/>
              </a:prstGeom>
              <a:blipFill>
                <a:blip r:embed="rId13"/>
                <a:stretch>
                  <a:fillRect l="-2222" r="-2222"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3B108522-7DBE-CF45-A3FC-F16E41286173}"/>
                  </a:ext>
                </a:extLst>
              </p:cNvPr>
              <p:cNvSpPr txBox="1"/>
              <p:nvPr/>
            </p:nvSpPr>
            <p:spPr>
              <a:xfrm rot="660659">
                <a:off x="8004842" y="1248472"/>
                <a:ext cx="44223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𝛿</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𝜇</m:t>
                          </m:r>
                        </m:e>
                        <m:sub>
                          <m:r>
                            <a:rPr lang="en-US" sz="1600" b="0" i="1" smtClean="0">
                              <a:latin typeface="Cambria Math" panose="02040503050406030204" pitchFamily="18" charset="0"/>
                            </a:rPr>
                            <m:t>𝑐</m:t>
                          </m:r>
                        </m:sub>
                      </m:sSub>
                    </m:oMath>
                  </m:oMathPara>
                </a14:m>
                <a:endParaRPr lang="en-US" sz="1600" dirty="0"/>
              </a:p>
            </p:txBody>
          </p:sp>
        </mc:Choice>
        <mc:Fallback>
          <p:sp>
            <p:nvSpPr>
              <p:cNvPr id="112" name="TextBox 111">
                <a:extLst>
                  <a:ext uri="{FF2B5EF4-FFF2-40B4-BE49-F238E27FC236}">
                    <a16:creationId xmlns:a16="http://schemas.microsoft.com/office/drawing/2014/main" id="{3B108522-7DBE-CF45-A3FC-F16E41286173}"/>
                  </a:ext>
                </a:extLst>
              </p:cNvPr>
              <p:cNvSpPr txBox="1">
                <a:spLocks noRot="1" noChangeAspect="1" noMove="1" noResize="1" noEditPoints="1" noAdjustHandles="1" noChangeArrowheads="1" noChangeShapeType="1" noTextEdit="1"/>
              </p:cNvSpPr>
              <p:nvPr/>
            </p:nvSpPr>
            <p:spPr>
              <a:xfrm rot="660659">
                <a:off x="8004842" y="1248472"/>
                <a:ext cx="442237" cy="246221"/>
              </a:xfrm>
              <a:prstGeom prst="rect">
                <a:avLst/>
              </a:prstGeom>
              <a:blipFill>
                <a:blip r:embed="rId14"/>
                <a:stretch>
                  <a:fillRect l="-10256" b="-1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D0A2C398-9BD4-6144-95CD-A858D79D02FF}"/>
                  </a:ext>
                </a:extLst>
              </p:cNvPr>
              <p:cNvSpPr txBox="1"/>
              <p:nvPr/>
            </p:nvSpPr>
            <p:spPr>
              <a:xfrm rot="18239178">
                <a:off x="8858087" y="941441"/>
                <a:ext cx="268984" cy="5078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2</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𝑟</m:t>
                              </m:r>
                            </m:sub>
                          </m:sSub>
                        </m:den>
                      </m:f>
                    </m:oMath>
                  </m:oMathPara>
                </a14:m>
                <a:endParaRPr lang="en-US" sz="1600" dirty="0"/>
              </a:p>
            </p:txBody>
          </p:sp>
        </mc:Choice>
        <mc:Fallback>
          <p:sp>
            <p:nvSpPr>
              <p:cNvPr id="113" name="TextBox 112">
                <a:extLst>
                  <a:ext uri="{FF2B5EF4-FFF2-40B4-BE49-F238E27FC236}">
                    <a16:creationId xmlns:a16="http://schemas.microsoft.com/office/drawing/2014/main" id="{D0A2C398-9BD4-6144-95CD-A858D79D02FF}"/>
                  </a:ext>
                </a:extLst>
              </p:cNvPr>
              <p:cNvSpPr txBox="1">
                <a:spLocks noRot="1" noChangeAspect="1" noMove="1" noResize="1" noEditPoints="1" noAdjustHandles="1" noChangeArrowheads="1" noChangeShapeType="1" noTextEdit="1"/>
              </p:cNvSpPr>
              <p:nvPr/>
            </p:nvSpPr>
            <p:spPr>
              <a:xfrm rot="18239178">
                <a:off x="8858087" y="941441"/>
                <a:ext cx="268984" cy="507896"/>
              </a:xfrm>
              <a:prstGeom prst="rect">
                <a:avLst/>
              </a:prstGeom>
              <a:blipFill>
                <a:blip r:embed="rId15"/>
                <a:stretch>
                  <a:fillRect l="-6383" r="-4255" b="-9524"/>
                </a:stretch>
              </a:blipFill>
            </p:spPr>
            <p:txBody>
              <a:bodyPr/>
              <a:lstStyle/>
              <a:p>
                <a:r>
                  <a:rPr lang="en-US">
                    <a:noFill/>
                  </a:rPr>
                  <a:t> </a:t>
                </a:r>
              </a:p>
            </p:txBody>
          </p:sp>
        </mc:Fallback>
      </mc:AlternateContent>
      <p:sp>
        <p:nvSpPr>
          <p:cNvPr id="119" name="Freeform 118">
            <a:extLst>
              <a:ext uri="{FF2B5EF4-FFF2-40B4-BE49-F238E27FC236}">
                <a16:creationId xmlns:a16="http://schemas.microsoft.com/office/drawing/2014/main" id="{AEF9784C-3AE7-594C-A532-0723967A8334}"/>
              </a:ext>
            </a:extLst>
          </p:cNvPr>
          <p:cNvSpPr/>
          <p:nvPr/>
        </p:nvSpPr>
        <p:spPr>
          <a:xfrm>
            <a:off x="2986088" y="751117"/>
            <a:ext cx="3071812" cy="966054"/>
          </a:xfrm>
          <a:custGeom>
            <a:avLst/>
            <a:gdLst>
              <a:gd name="connsiteX0" fmla="*/ 3071812 w 3071812"/>
              <a:gd name="connsiteY0" fmla="*/ 194529 h 966054"/>
              <a:gd name="connsiteX1" fmla="*/ 1057275 w 3071812"/>
              <a:gd name="connsiteY1" fmla="*/ 51654 h 966054"/>
              <a:gd name="connsiteX2" fmla="*/ 0 w 3071812"/>
              <a:gd name="connsiteY2" fmla="*/ 966054 h 966054"/>
            </a:gdLst>
            <a:ahLst/>
            <a:cxnLst>
              <a:cxn ang="0">
                <a:pos x="connsiteX0" y="connsiteY0"/>
              </a:cxn>
              <a:cxn ang="0">
                <a:pos x="connsiteX1" y="connsiteY1"/>
              </a:cxn>
              <a:cxn ang="0">
                <a:pos x="connsiteX2" y="connsiteY2"/>
              </a:cxn>
            </a:cxnLst>
            <a:rect l="l" t="t" r="r" b="b"/>
            <a:pathLst>
              <a:path w="3071812" h="966054">
                <a:moveTo>
                  <a:pt x="3071812" y="194529"/>
                </a:moveTo>
                <a:cubicBezTo>
                  <a:pt x="2320528" y="58798"/>
                  <a:pt x="1569244" y="-76933"/>
                  <a:pt x="1057275" y="51654"/>
                </a:cubicBezTo>
                <a:cubicBezTo>
                  <a:pt x="545306" y="180241"/>
                  <a:pt x="119062" y="846992"/>
                  <a:pt x="0" y="966054"/>
                </a:cubicBezTo>
              </a:path>
            </a:pathLst>
          </a:custGeom>
          <a:noFill/>
          <a:ln w="31750">
            <a:solidFill>
              <a:schemeClr val="accent2">
                <a:lumMod val="75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a:extLst>
              <a:ext uri="{FF2B5EF4-FFF2-40B4-BE49-F238E27FC236}">
                <a16:creationId xmlns:a16="http://schemas.microsoft.com/office/drawing/2014/main" id="{A939D5F8-0255-D74A-A9CD-59C2067564F5}"/>
              </a:ext>
            </a:extLst>
          </p:cNvPr>
          <p:cNvSpPr/>
          <p:nvPr/>
        </p:nvSpPr>
        <p:spPr>
          <a:xfrm>
            <a:off x="2943226" y="2695336"/>
            <a:ext cx="4800600" cy="1203900"/>
          </a:xfrm>
          <a:custGeom>
            <a:avLst/>
            <a:gdLst>
              <a:gd name="connsiteX0" fmla="*/ 4900613 w 4900613"/>
              <a:gd name="connsiteY0" fmla="*/ 100013 h 1557615"/>
              <a:gd name="connsiteX1" fmla="*/ 2300288 w 4900613"/>
              <a:gd name="connsiteY1" fmla="*/ 1557338 h 1557615"/>
              <a:gd name="connsiteX2" fmla="*/ 0 w 4900613"/>
              <a:gd name="connsiteY2" fmla="*/ 0 h 1557615"/>
            </a:gdLst>
            <a:ahLst/>
            <a:cxnLst>
              <a:cxn ang="0">
                <a:pos x="connsiteX0" y="connsiteY0"/>
              </a:cxn>
              <a:cxn ang="0">
                <a:pos x="connsiteX1" y="connsiteY1"/>
              </a:cxn>
              <a:cxn ang="0">
                <a:pos x="connsiteX2" y="connsiteY2"/>
              </a:cxn>
            </a:cxnLst>
            <a:rect l="l" t="t" r="r" b="b"/>
            <a:pathLst>
              <a:path w="4900613" h="1557615">
                <a:moveTo>
                  <a:pt x="4900613" y="100013"/>
                </a:moveTo>
                <a:cubicBezTo>
                  <a:pt x="4008835" y="837010"/>
                  <a:pt x="3117057" y="1574007"/>
                  <a:pt x="2300288" y="1557338"/>
                </a:cubicBezTo>
                <a:cubicBezTo>
                  <a:pt x="1483519" y="1540669"/>
                  <a:pt x="354806" y="259556"/>
                  <a:pt x="0" y="0"/>
                </a:cubicBezTo>
              </a:path>
            </a:pathLst>
          </a:custGeom>
          <a:noFill/>
          <a:ln w="31750">
            <a:solidFill>
              <a:schemeClr val="accent2">
                <a:lumMod val="75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a:extLst>
              <a:ext uri="{FF2B5EF4-FFF2-40B4-BE49-F238E27FC236}">
                <a16:creationId xmlns:a16="http://schemas.microsoft.com/office/drawing/2014/main" id="{77CD820A-9B3B-F545-AB79-CA970A77291E}"/>
              </a:ext>
            </a:extLst>
          </p:cNvPr>
          <p:cNvSpPr/>
          <p:nvPr/>
        </p:nvSpPr>
        <p:spPr>
          <a:xfrm>
            <a:off x="4972050" y="3874583"/>
            <a:ext cx="2771775" cy="471797"/>
          </a:xfrm>
          <a:custGeom>
            <a:avLst/>
            <a:gdLst>
              <a:gd name="connsiteX0" fmla="*/ 2771775 w 2771775"/>
              <a:gd name="connsiteY0" fmla="*/ 57150 h 471797"/>
              <a:gd name="connsiteX1" fmla="*/ 1671638 w 2771775"/>
              <a:gd name="connsiteY1" fmla="*/ 471488 h 471797"/>
              <a:gd name="connsiteX2" fmla="*/ 0 w 2771775"/>
              <a:gd name="connsiteY2" fmla="*/ 0 h 471797"/>
            </a:gdLst>
            <a:ahLst/>
            <a:cxnLst>
              <a:cxn ang="0">
                <a:pos x="connsiteX0" y="connsiteY0"/>
              </a:cxn>
              <a:cxn ang="0">
                <a:pos x="connsiteX1" y="connsiteY1"/>
              </a:cxn>
              <a:cxn ang="0">
                <a:pos x="connsiteX2" y="connsiteY2"/>
              </a:cxn>
            </a:cxnLst>
            <a:rect l="l" t="t" r="r" b="b"/>
            <a:pathLst>
              <a:path w="2771775" h="471797">
                <a:moveTo>
                  <a:pt x="2771775" y="57150"/>
                </a:moveTo>
                <a:cubicBezTo>
                  <a:pt x="2452687" y="269081"/>
                  <a:pt x="2133600" y="481013"/>
                  <a:pt x="1671638" y="471488"/>
                </a:cubicBezTo>
                <a:cubicBezTo>
                  <a:pt x="1209676" y="461963"/>
                  <a:pt x="604838" y="230981"/>
                  <a:pt x="0" y="0"/>
                </a:cubicBezTo>
              </a:path>
            </a:pathLst>
          </a:custGeom>
          <a:noFill/>
          <a:ln w="3175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2" name="TextBox 121">
                <a:extLst>
                  <a:ext uri="{FF2B5EF4-FFF2-40B4-BE49-F238E27FC236}">
                    <a16:creationId xmlns:a16="http://schemas.microsoft.com/office/drawing/2014/main" id="{35487148-D8CC-7E4C-8753-887795A0B208}"/>
                  </a:ext>
                </a:extLst>
              </p:cNvPr>
              <p:cNvSpPr txBox="1"/>
              <p:nvPr/>
            </p:nvSpPr>
            <p:spPr>
              <a:xfrm rot="646512">
                <a:off x="5014662" y="566964"/>
                <a:ext cx="78675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2">
                                  <a:lumMod val="75000"/>
                                </a:schemeClr>
                              </a:solidFill>
                              <a:latin typeface="Cambria Math" panose="02040503050406030204" pitchFamily="18" charset="0"/>
                            </a:rPr>
                          </m:ctrlPr>
                        </m:sSubPr>
                        <m:e>
                          <m:r>
                            <a:rPr lang="en-US" sz="1600" b="0" i="1" smtClean="0">
                              <a:solidFill>
                                <a:schemeClr val="accent2">
                                  <a:lumMod val="75000"/>
                                </a:schemeClr>
                              </a:solidFill>
                              <a:latin typeface="Cambria Math" panose="02040503050406030204" pitchFamily="18" charset="0"/>
                            </a:rPr>
                            <m:t>𝛼</m:t>
                          </m:r>
                        </m:e>
                        <m:sub>
                          <m:r>
                            <a:rPr lang="en-US" sz="1600" b="0" i="1" smtClean="0">
                              <a:solidFill>
                                <a:schemeClr val="accent2">
                                  <a:lumMod val="75000"/>
                                </a:schemeClr>
                              </a:solidFill>
                              <a:latin typeface="Cambria Math" panose="02040503050406030204" pitchFamily="18" charset="0"/>
                            </a:rPr>
                            <m:t>𝑢</m:t>
                          </m:r>
                        </m:sub>
                      </m:sSub>
                      <m:r>
                        <a:rPr lang="en-US" sz="1600" b="0" i="1" smtClean="0">
                          <a:solidFill>
                            <a:schemeClr val="accent2">
                              <a:lumMod val="75000"/>
                            </a:schemeClr>
                          </a:solidFill>
                          <a:latin typeface="Cambria Math" panose="02040503050406030204" pitchFamily="18" charset="0"/>
                        </a:rPr>
                        <m:t>𝛽</m:t>
                      </m:r>
                      <m:r>
                        <a:rPr lang="en-US" sz="1600" b="0" i="1" smtClean="0">
                          <a:solidFill>
                            <a:schemeClr val="accent1">
                              <a:lumMod val="75000"/>
                            </a:schemeClr>
                          </a:solidFill>
                          <a:latin typeface="Cambria Math" panose="02040503050406030204" pitchFamily="18" charset="0"/>
                        </a:rPr>
                        <m:t>𝜋</m:t>
                      </m:r>
                      <m:r>
                        <a:rPr lang="en-US" sz="1600" b="0" i="1" smtClean="0">
                          <a:solidFill>
                            <a:schemeClr val="accent1">
                              <a:lumMod val="75000"/>
                            </a:schemeClr>
                          </a:solidFill>
                          <a:latin typeface="Cambria Math" panose="02040503050406030204" pitchFamily="18" charset="0"/>
                        </a:rPr>
                        <m:t>(</m:t>
                      </m:r>
                      <m:r>
                        <a:rPr lang="en-US" sz="1600" b="0" i="1" smtClean="0">
                          <a:solidFill>
                            <a:schemeClr val="accent1">
                              <a:lumMod val="75000"/>
                            </a:schemeClr>
                          </a:solidFill>
                          <a:latin typeface="Cambria Math" panose="02040503050406030204" pitchFamily="18" charset="0"/>
                        </a:rPr>
                        <m:t>𝑡</m:t>
                      </m:r>
                      <m:r>
                        <a:rPr lang="en-US" sz="1600" b="0" i="1" smtClean="0">
                          <a:solidFill>
                            <a:schemeClr val="accent1">
                              <a:lumMod val="75000"/>
                            </a:schemeClr>
                          </a:solidFill>
                          <a:latin typeface="Cambria Math" panose="02040503050406030204" pitchFamily="18" charset="0"/>
                        </a:rPr>
                        <m:t>)</m:t>
                      </m:r>
                    </m:oMath>
                  </m:oMathPara>
                </a14:m>
                <a:endParaRPr lang="en-US" sz="1600" dirty="0">
                  <a:solidFill>
                    <a:schemeClr val="accent2">
                      <a:lumMod val="75000"/>
                    </a:schemeClr>
                  </a:solidFill>
                </a:endParaRPr>
              </a:p>
            </p:txBody>
          </p:sp>
        </mc:Choice>
        <mc:Fallback>
          <p:sp>
            <p:nvSpPr>
              <p:cNvPr id="122" name="TextBox 121">
                <a:extLst>
                  <a:ext uri="{FF2B5EF4-FFF2-40B4-BE49-F238E27FC236}">
                    <a16:creationId xmlns:a16="http://schemas.microsoft.com/office/drawing/2014/main" id="{35487148-D8CC-7E4C-8753-887795A0B208}"/>
                  </a:ext>
                </a:extLst>
              </p:cNvPr>
              <p:cNvSpPr txBox="1">
                <a:spLocks noRot="1" noChangeAspect="1" noMove="1" noResize="1" noEditPoints="1" noAdjustHandles="1" noChangeArrowheads="1" noChangeShapeType="1" noTextEdit="1"/>
              </p:cNvSpPr>
              <p:nvPr/>
            </p:nvSpPr>
            <p:spPr>
              <a:xfrm rot="646512">
                <a:off x="5014662" y="566964"/>
                <a:ext cx="786754" cy="246221"/>
              </a:xfrm>
              <a:prstGeom prst="rect">
                <a:avLst/>
              </a:prstGeom>
              <a:blipFill>
                <a:blip r:embed="rId16"/>
                <a:stretch>
                  <a:fillRect l="-3030" r="-7576" b="-212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7B955244-BB5D-1844-9B47-9E3587C475DE}"/>
                  </a:ext>
                </a:extLst>
              </p:cNvPr>
              <p:cNvSpPr txBox="1"/>
              <p:nvPr/>
            </p:nvSpPr>
            <p:spPr>
              <a:xfrm rot="20033314">
                <a:off x="6954155" y="3877357"/>
                <a:ext cx="7827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2">
                                  <a:lumMod val="75000"/>
                                </a:schemeClr>
                              </a:solidFill>
                              <a:latin typeface="Cambria Math" panose="02040503050406030204" pitchFamily="18" charset="0"/>
                            </a:rPr>
                          </m:ctrlPr>
                        </m:sSubPr>
                        <m:e>
                          <m:r>
                            <a:rPr lang="en-US" sz="1600" b="0" i="1" smtClean="0">
                              <a:solidFill>
                                <a:schemeClr val="accent2">
                                  <a:lumMod val="75000"/>
                                </a:schemeClr>
                              </a:solidFill>
                              <a:latin typeface="Cambria Math" panose="02040503050406030204" pitchFamily="18" charset="0"/>
                            </a:rPr>
                            <m:t>𝛼</m:t>
                          </m:r>
                        </m:e>
                        <m:sub>
                          <m:r>
                            <a:rPr lang="en-US" sz="1600" b="0" i="1" smtClean="0">
                              <a:solidFill>
                                <a:schemeClr val="accent2">
                                  <a:lumMod val="75000"/>
                                </a:schemeClr>
                              </a:solidFill>
                              <a:latin typeface="Cambria Math" panose="02040503050406030204" pitchFamily="18" charset="0"/>
                            </a:rPr>
                            <m:t>𝑝</m:t>
                          </m:r>
                        </m:sub>
                      </m:sSub>
                      <m:r>
                        <a:rPr lang="en-US" sz="1600" b="0" i="1" smtClean="0">
                          <a:solidFill>
                            <a:schemeClr val="accent2">
                              <a:lumMod val="75000"/>
                            </a:schemeClr>
                          </a:solidFill>
                          <a:latin typeface="Cambria Math" panose="02040503050406030204" pitchFamily="18" charset="0"/>
                        </a:rPr>
                        <m:t>𝛽</m:t>
                      </m:r>
                      <m:r>
                        <a:rPr lang="en-US" sz="1600" b="0" i="1" smtClean="0">
                          <a:solidFill>
                            <a:schemeClr val="accent1">
                              <a:lumMod val="75000"/>
                            </a:schemeClr>
                          </a:solidFill>
                          <a:latin typeface="Cambria Math" panose="02040503050406030204" pitchFamily="18" charset="0"/>
                        </a:rPr>
                        <m:t>𝜋</m:t>
                      </m:r>
                      <m:d>
                        <m:dPr>
                          <m:ctrlPr>
                            <a:rPr lang="en-US" sz="1600" b="0" i="1" smtClean="0">
                              <a:solidFill>
                                <a:schemeClr val="accent1">
                                  <a:lumMod val="75000"/>
                                </a:schemeClr>
                              </a:solidFill>
                              <a:latin typeface="Cambria Math" panose="02040503050406030204" pitchFamily="18" charset="0"/>
                            </a:rPr>
                          </m:ctrlPr>
                        </m:dPr>
                        <m:e>
                          <m:r>
                            <a:rPr lang="en-US" sz="1600" b="0" i="1" smtClean="0">
                              <a:solidFill>
                                <a:schemeClr val="accent1">
                                  <a:lumMod val="75000"/>
                                </a:schemeClr>
                              </a:solidFill>
                              <a:latin typeface="Cambria Math" panose="02040503050406030204" pitchFamily="18" charset="0"/>
                            </a:rPr>
                            <m:t>𝑡</m:t>
                          </m:r>
                        </m:e>
                      </m:d>
                    </m:oMath>
                  </m:oMathPara>
                </a14:m>
                <a:endParaRPr lang="en-US" sz="1600" dirty="0">
                  <a:solidFill>
                    <a:schemeClr val="accent2">
                      <a:lumMod val="75000"/>
                    </a:schemeClr>
                  </a:solidFill>
                </a:endParaRPr>
              </a:p>
            </p:txBody>
          </p:sp>
        </mc:Choice>
        <mc:Fallback>
          <p:sp>
            <p:nvSpPr>
              <p:cNvPr id="123" name="TextBox 122">
                <a:extLst>
                  <a:ext uri="{FF2B5EF4-FFF2-40B4-BE49-F238E27FC236}">
                    <a16:creationId xmlns:a16="http://schemas.microsoft.com/office/drawing/2014/main" id="{7B955244-BB5D-1844-9B47-9E3587C475DE}"/>
                  </a:ext>
                </a:extLst>
              </p:cNvPr>
              <p:cNvSpPr txBox="1">
                <a:spLocks noRot="1" noChangeAspect="1" noMove="1" noResize="1" noEditPoints="1" noAdjustHandles="1" noChangeArrowheads="1" noChangeShapeType="1" noTextEdit="1"/>
              </p:cNvSpPr>
              <p:nvPr/>
            </p:nvSpPr>
            <p:spPr>
              <a:xfrm rot="20033314">
                <a:off x="6954155" y="3877357"/>
                <a:ext cx="782778" cy="26520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4" name="TextBox 123">
                <a:extLst>
                  <a:ext uri="{FF2B5EF4-FFF2-40B4-BE49-F238E27FC236}">
                    <a16:creationId xmlns:a16="http://schemas.microsoft.com/office/drawing/2014/main" id="{4511A352-A869-0240-BC64-E2386969D009}"/>
                  </a:ext>
                </a:extLst>
              </p:cNvPr>
              <p:cNvSpPr txBox="1"/>
              <p:nvPr/>
            </p:nvSpPr>
            <p:spPr>
              <a:xfrm rot="19549255">
                <a:off x="7318327" y="2892799"/>
                <a:ext cx="55444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accent2">
                              <a:lumMod val="75000"/>
                            </a:schemeClr>
                          </a:solidFill>
                          <a:latin typeface="Cambria Math" panose="02040503050406030204" pitchFamily="18" charset="0"/>
                        </a:rPr>
                        <m:t>𝛽</m:t>
                      </m:r>
                      <m:r>
                        <a:rPr lang="en-US" sz="1600" b="0" i="1" smtClean="0">
                          <a:solidFill>
                            <a:schemeClr val="accent1">
                              <a:lumMod val="75000"/>
                            </a:schemeClr>
                          </a:solidFill>
                          <a:latin typeface="Cambria Math" panose="02040503050406030204" pitchFamily="18" charset="0"/>
                        </a:rPr>
                        <m:t>𝜋</m:t>
                      </m:r>
                      <m:r>
                        <a:rPr lang="en-US" sz="1600" b="0" i="1" smtClean="0">
                          <a:solidFill>
                            <a:schemeClr val="accent1">
                              <a:lumMod val="75000"/>
                            </a:schemeClr>
                          </a:solidFill>
                          <a:latin typeface="Cambria Math" panose="02040503050406030204" pitchFamily="18" charset="0"/>
                        </a:rPr>
                        <m:t>(</m:t>
                      </m:r>
                      <m:r>
                        <a:rPr lang="en-US" sz="1600" b="0" i="1" smtClean="0">
                          <a:solidFill>
                            <a:schemeClr val="accent1">
                              <a:lumMod val="75000"/>
                            </a:schemeClr>
                          </a:solidFill>
                          <a:latin typeface="Cambria Math" panose="02040503050406030204" pitchFamily="18" charset="0"/>
                        </a:rPr>
                        <m:t>𝑡</m:t>
                      </m:r>
                      <m:r>
                        <a:rPr lang="en-US" sz="1600" b="0" i="1" smtClean="0">
                          <a:solidFill>
                            <a:schemeClr val="accent1">
                              <a:lumMod val="75000"/>
                            </a:schemeClr>
                          </a:solidFill>
                          <a:latin typeface="Cambria Math" panose="02040503050406030204" pitchFamily="18" charset="0"/>
                        </a:rPr>
                        <m:t>)</m:t>
                      </m:r>
                    </m:oMath>
                  </m:oMathPara>
                </a14:m>
                <a:endParaRPr lang="en-US" sz="1600" dirty="0">
                  <a:solidFill>
                    <a:schemeClr val="accent2">
                      <a:lumMod val="75000"/>
                    </a:schemeClr>
                  </a:solidFill>
                </a:endParaRPr>
              </a:p>
            </p:txBody>
          </p:sp>
        </mc:Choice>
        <mc:Fallback>
          <p:sp>
            <p:nvSpPr>
              <p:cNvPr id="124" name="TextBox 123">
                <a:extLst>
                  <a:ext uri="{FF2B5EF4-FFF2-40B4-BE49-F238E27FC236}">
                    <a16:creationId xmlns:a16="http://schemas.microsoft.com/office/drawing/2014/main" id="{4511A352-A869-0240-BC64-E2386969D009}"/>
                  </a:ext>
                </a:extLst>
              </p:cNvPr>
              <p:cNvSpPr txBox="1">
                <a:spLocks noRot="1" noChangeAspect="1" noMove="1" noResize="1" noEditPoints="1" noAdjustHandles="1" noChangeArrowheads="1" noChangeShapeType="1" noTextEdit="1"/>
              </p:cNvSpPr>
              <p:nvPr/>
            </p:nvSpPr>
            <p:spPr>
              <a:xfrm rot="19549255">
                <a:off x="7318327" y="2892799"/>
                <a:ext cx="554447" cy="246221"/>
              </a:xfrm>
              <a:prstGeom prst="rect">
                <a:avLst/>
              </a:prstGeom>
              <a:blipFill>
                <a:blip r:embed="rId18"/>
                <a:stretch>
                  <a:fillRect l="-8333" t="-4762" r="-18750" b="-19048"/>
                </a:stretch>
              </a:blipFill>
            </p:spPr>
            <p:txBody>
              <a:bodyPr/>
              <a:lstStyle/>
              <a:p>
                <a:r>
                  <a:rPr lang="en-US">
                    <a:noFill/>
                  </a:rPr>
                  <a:t> </a:t>
                </a:r>
              </a:p>
            </p:txBody>
          </p:sp>
        </mc:Fallback>
      </mc:AlternateContent>
    </p:spTree>
    <p:extLst>
      <p:ext uri="{BB962C8B-B14F-4D97-AF65-F5344CB8AC3E}">
        <p14:creationId xmlns:p14="http://schemas.microsoft.com/office/powerpoint/2010/main" val="326967220"/>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24FAAF-3514-D34E-8533-7288A632DE75}"/>
              </a:ext>
            </a:extLst>
          </p:cNvPr>
          <p:cNvSpPr>
            <a:spLocks/>
          </p:cNvSpPr>
          <p:nvPr/>
        </p:nvSpPr>
        <p:spPr>
          <a:xfrm>
            <a:off x="1391057" y="1730019"/>
            <a:ext cx="9432095" cy="2707160"/>
          </a:xfrm>
          <a:prstGeom prst="rect">
            <a:avLst/>
          </a:prstGeom>
          <a:noFill/>
          <a:ln w="1905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dirty="0">
              <a:solidFill>
                <a:schemeClr val="tx1"/>
              </a:solidFill>
            </a:endParaRPr>
          </a:p>
        </p:txBody>
      </p:sp>
      <p:sp>
        <p:nvSpPr>
          <p:cNvPr id="6" name="Rectangle 5">
            <a:extLst>
              <a:ext uri="{FF2B5EF4-FFF2-40B4-BE49-F238E27FC236}">
                <a16:creationId xmlns:a16="http://schemas.microsoft.com/office/drawing/2014/main" id="{927AC6B8-DE8F-624D-9CB8-E2D6A1CDE720}"/>
              </a:ext>
            </a:extLst>
          </p:cNvPr>
          <p:cNvSpPr/>
          <p:nvPr/>
        </p:nvSpPr>
        <p:spPr>
          <a:xfrm>
            <a:off x="1391059" y="230940"/>
            <a:ext cx="914400" cy="630935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1" dirty="0">
                <a:solidFill>
                  <a:schemeClr val="tx1"/>
                </a:solidFill>
              </a:rPr>
              <a:t>Description of compartmental model </a:t>
            </a:r>
          </a:p>
          <a:p>
            <a:pPr algn="ctr"/>
            <a:r>
              <a:rPr lang="en-US" sz="2401" dirty="0">
                <a:solidFill>
                  <a:schemeClr val="tx1"/>
                </a:solidFill>
              </a:rPr>
              <a:t>and underlying transmission dynamics. </a:t>
            </a:r>
          </a:p>
        </p:txBody>
      </p:sp>
      <p:sp>
        <p:nvSpPr>
          <p:cNvPr id="7" name="Rectangle 6">
            <a:extLst>
              <a:ext uri="{FF2B5EF4-FFF2-40B4-BE49-F238E27FC236}">
                <a16:creationId xmlns:a16="http://schemas.microsoft.com/office/drawing/2014/main" id="{3CA0FF5C-946C-1444-A4B0-FEA7C08B5CEC}"/>
              </a:ext>
            </a:extLst>
          </p:cNvPr>
          <p:cNvSpPr/>
          <p:nvPr/>
        </p:nvSpPr>
        <p:spPr>
          <a:xfrm>
            <a:off x="2305459" y="230939"/>
            <a:ext cx="914400" cy="149908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solidFill>
                  <a:schemeClr val="tx1"/>
                </a:solidFill>
              </a:rPr>
              <a:t>Observed layer</a:t>
            </a:r>
          </a:p>
        </p:txBody>
      </p:sp>
      <p:sp>
        <p:nvSpPr>
          <p:cNvPr id="8" name="Rectangle 7">
            <a:extLst>
              <a:ext uri="{FF2B5EF4-FFF2-40B4-BE49-F238E27FC236}">
                <a16:creationId xmlns:a16="http://schemas.microsoft.com/office/drawing/2014/main" id="{AE60B31E-15D8-D444-B524-181FC076B891}"/>
              </a:ext>
            </a:extLst>
          </p:cNvPr>
          <p:cNvSpPr/>
          <p:nvPr/>
        </p:nvSpPr>
        <p:spPr>
          <a:xfrm>
            <a:off x="2303953" y="1730027"/>
            <a:ext cx="914400" cy="2801159"/>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solidFill>
                  <a:schemeClr val="tx1"/>
                </a:solidFill>
              </a:rPr>
              <a:t>Latent layer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FD26BAC-6E02-BB49-BBFA-671752186ECB}"/>
                  </a:ext>
                </a:extLst>
              </p:cNvPr>
              <p:cNvSpPr/>
              <p:nvPr/>
            </p:nvSpPr>
            <p:spPr>
              <a:xfrm>
                <a:off x="2305459" y="4437170"/>
                <a:ext cx="8517693" cy="210312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just"/>
                <a:r>
                  <a:rPr lang="en-US" sz="1350" dirty="0">
                    <a:solidFill>
                      <a:schemeClr val="tx1"/>
                    </a:solidFill>
                  </a:rPr>
                  <a:t>We extend the Susceptible-Infected-Recovered (SIR) model by accounting for a time-varying effective reproduction number </a:t>
                </a:r>
                <a14:m>
                  <m:oMath xmlns:m="http://schemas.openxmlformats.org/officeDocument/2006/math">
                    <m:sSub>
                      <m:sSubPr>
                        <m:ctrlPr>
                          <a:rPr lang="en-US" sz="1350" i="1">
                            <a:solidFill>
                              <a:schemeClr val="tx1"/>
                            </a:solidFill>
                            <a:latin typeface="Cambria Math" panose="02040503050406030204" pitchFamily="18" charset="0"/>
                          </a:rPr>
                        </m:ctrlPr>
                      </m:sSubPr>
                      <m:e>
                        <m:r>
                          <a:rPr lang="en-US" sz="1350" i="1">
                            <a:solidFill>
                              <a:schemeClr val="tx1"/>
                            </a:solidFill>
                            <a:latin typeface="Cambria Math" panose="02040503050406030204" pitchFamily="18" charset="0"/>
                          </a:rPr>
                          <m:t>𝑅</m:t>
                        </m:r>
                      </m:e>
                      <m:sub>
                        <m:r>
                          <a:rPr lang="en-US" sz="1350" i="1">
                            <a:solidFill>
                              <a:schemeClr val="tx1"/>
                            </a:solidFill>
                            <a:latin typeface="Cambria Math" panose="02040503050406030204" pitchFamily="18" charset="0"/>
                          </a:rPr>
                          <m:t>𝑡</m:t>
                        </m:r>
                      </m:sub>
                    </m:sSub>
                  </m:oMath>
                </a14:m>
                <a:r>
                  <a:rPr lang="en-US" sz="1350" dirty="0">
                    <a:solidFill>
                      <a:schemeClr val="tx1"/>
                    </a:solidFill>
                  </a:rPr>
                  <a:t> and predicting the effect of a public health intervention through a multiplicative modifier schedule </a:t>
                </a:r>
                <a14:m>
                  <m:oMath xmlns:m="http://schemas.openxmlformats.org/officeDocument/2006/math">
                    <m:r>
                      <a:rPr lang="en-US" sz="1350" i="1">
                        <a:solidFill>
                          <a:schemeClr val="tx1"/>
                        </a:solidFill>
                        <a:latin typeface="Cambria Math" panose="02040503050406030204" pitchFamily="18" charset="0"/>
                      </a:rPr>
                      <m:t>𝜋</m:t>
                    </m:r>
                  </m:oMath>
                </a14:m>
                <a:r>
                  <a:rPr lang="en-US" sz="1350" dirty="0">
                    <a:solidFill>
                      <a:schemeClr val="tx1"/>
                    </a:solidFill>
                  </a:rPr>
                  <a:t> which modifies the disease transmission rate at time t by a factor of </a:t>
                </a:r>
                <a14:m>
                  <m:oMath xmlns:m="http://schemas.openxmlformats.org/officeDocument/2006/math">
                    <m:r>
                      <a:rPr lang="en-US" sz="1350" i="1">
                        <a:solidFill>
                          <a:schemeClr val="tx1"/>
                        </a:solidFill>
                        <a:latin typeface="Cambria Math" panose="02040503050406030204" pitchFamily="18" charset="0"/>
                      </a:rPr>
                      <m:t>𝜋</m:t>
                    </m:r>
                    <m:r>
                      <a:rPr lang="en-US" sz="1350" i="1">
                        <a:solidFill>
                          <a:schemeClr val="tx1"/>
                        </a:solidFill>
                        <a:latin typeface="Cambria Math" panose="02040503050406030204" pitchFamily="18" charset="0"/>
                      </a:rPr>
                      <m:t>(</m:t>
                    </m:r>
                    <m:r>
                      <a:rPr lang="en-US" sz="1350" i="1">
                        <a:solidFill>
                          <a:schemeClr val="tx1"/>
                        </a:solidFill>
                        <a:latin typeface="Cambria Math" panose="02040503050406030204" pitchFamily="18" charset="0"/>
                      </a:rPr>
                      <m:t>𝑡</m:t>
                    </m:r>
                    <m:r>
                      <a:rPr lang="en-US" sz="1350" i="1">
                        <a:solidFill>
                          <a:schemeClr val="tx1"/>
                        </a:solidFill>
                        <a:latin typeface="Cambria Math" panose="02040503050406030204" pitchFamily="18" charset="0"/>
                      </a:rPr>
                      <m:t>)</m:t>
                    </m:r>
                  </m:oMath>
                </a14:m>
                <a:r>
                  <a:rPr lang="en-US" sz="1350" dirty="0">
                    <a:solidFill>
                      <a:schemeClr val="tx1"/>
                    </a:solidFill>
                  </a:rPr>
                  <a:t>. A similar schedule to account for waning immunity is given by </a:t>
                </a:r>
                <a14:m>
                  <m:oMath xmlns:m="http://schemas.openxmlformats.org/officeDocument/2006/math">
                    <m:r>
                      <a:rPr lang="en-US" sz="1350" i="1">
                        <a:solidFill>
                          <a:schemeClr val="tx1"/>
                        </a:solidFill>
                        <a:latin typeface="Cambria Math" panose="02040503050406030204" pitchFamily="18" charset="0"/>
                      </a:rPr>
                      <m:t>𝑤</m:t>
                    </m:r>
                    <m:d>
                      <m:dPr>
                        <m:ctrlPr>
                          <a:rPr lang="en-US" sz="1350" i="1">
                            <a:solidFill>
                              <a:schemeClr val="tx1"/>
                            </a:solidFill>
                            <a:latin typeface="Cambria Math" panose="02040503050406030204" pitchFamily="18" charset="0"/>
                          </a:rPr>
                        </m:ctrlPr>
                      </m:dPr>
                      <m:e>
                        <m:r>
                          <a:rPr lang="en-US" sz="1350" i="1">
                            <a:solidFill>
                              <a:schemeClr val="tx1"/>
                            </a:solidFill>
                            <a:latin typeface="Cambria Math" panose="02040503050406030204" pitchFamily="18" charset="0"/>
                          </a:rPr>
                          <m:t>𝑡</m:t>
                        </m:r>
                      </m:e>
                    </m:d>
                    <m:r>
                      <a:rPr lang="en-US" sz="1350" i="1">
                        <a:solidFill>
                          <a:schemeClr val="tx1"/>
                        </a:solidFill>
                        <a:latin typeface="Cambria Math" panose="02040503050406030204" pitchFamily="18" charset="0"/>
                      </a:rPr>
                      <m:t>.</m:t>
                    </m:r>
                  </m:oMath>
                </a14:m>
                <a:r>
                  <a:rPr lang="en-US" sz="1350" dirty="0">
                    <a:solidFill>
                      <a:schemeClr val="tx1"/>
                    </a:solidFill>
                  </a:rPr>
                  <a:t> The model assumes that the true underlying compartment-specific probabilities follow a latent Markov transition process. The observed proportions in compartment </a:t>
                </a:r>
                <a14:m>
                  <m:oMath xmlns:m="http://schemas.openxmlformats.org/officeDocument/2006/math">
                    <m:r>
                      <a:rPr lang="en-US" sz="1350" i="1">
                        <a:solidFill>
                          <a:schemeClr val="tx1"/>
                        </a:solidFill>
                        <a:latin typeface="Cambria Math" panose="02040503050406030204" pitchFamily="18" charset="0"/>
                      </a:rPr>
                      <m:t>𝑋</m:t>
                    </m:r>
                  </m:oMath>
                </a14:m>
                <a:r>
                  <a:rPr lang="en-US" sz="1350" dirty="0">
                    <a:solidFill>
                      <a:schemeClr val="tx1"/>
                    </a:solidFill>
                  </a:rPr>
                  <a:t> on day </a:t>
                </a:r>
                <a:r>
                  <a:rPr lang="en-US" sz="1350" i="1" dirty="0">
                    <a:solidFill>
                      <a:schemeClr val="tx1"/>
                    </a:solidFill>
                  </a:rPr>
                  <a:t>t</a:t>
                </a:r>
                <a:r>
                  <a:rPr lang="en-US" sz="1350" dirty="0">
                    <a:solidFill>
                      <a:schemeClr val="tx1"/>
                    </a:solidFill>
                  </a:rPr>
                  <a:t> is given by </a:t>
                </a:r>
                <a14:m>
                  <m:oMath xmlns:m="http://schemas.openxmlformats.org/officeDocument/2006/math">
                    <m:sSubSup>
                      <m:sSubSupPr>
                        <m:ctrlPr>
                          <a:rPr lang="en-US" sz="1350" i="1">
                            <a:solidFill>
                              <a:schemeClr val="tx1"/>
                            </a:solidFill>
                            <a:latin typeface="Cambria Math" panose="02040503050406030204" pitchFamily="18" charset="0"/>
                          </a:rPr>
                        </m:ctrlPr>
                      </m:sSubSupPr>
                      <m:e>
                        <m:r>
                          <a:rPr lang="en-US" sz="1350" i="1">
                            <a:solidFill>
                              <a:schemeClr val="tx1"/>
                            </a:solidFill>
                            <a:latin typeface="Cambria Math" panose="02040503050406030204" pitchFamily="18" charset="0"/>
                          </a:rPr>
                          <m:t>𝑌</m:t>
                        </m:r>
                      </m:e>
                      <m:sub>
                        <m:r>
                          <a:rPr lang="en-US" sz="1350" i="1">
                            <a:solidFill>
                              <a:schemeClr val="tx1"/>
                            </a:solidFill>
                            <a:latin typeface="Cambria Math" panose="02040503050406030204" pitchFamily="18" charset="0"/>
                          </a:rPr>
                          <m:t>𝑡</m:t>
                        </m:r>
                      </m:sub>
                      <m:sup>
                        <m:r>
                          <a:rPr lang="en-US" sz="1350" i="1">
                            <a:solidFill>
                              <a:schemeClr val="tx1"/>
                            </a:solidFill>
                            <a:latin typeface="Cambria Math" panose="02040503050406030204" pitchFamily="18" charset="0"/>
                          </a:rPr>
                          <m:t>𝑋</m:t>
                        </m:r>
                      </m:sup>
                    </m:sSubSup>
                  </m:oMath>
                </a14:m>
                <a:r>
                  <a:rPr lang="en-US" sz="1350" dirty="0">
                    <a:solidFill>
                      <a:schemeClr val="tx1"/>
                    </a:solidFill>
                  </a:rPr>
                  <a:t>, with true underlying probability </a:t>
                </a:r>
                <a14:m>
                  <m:oMath xmlns:m="http://schemas.openxmlformats.org/officeDocument/2006/math">
                    <m:sSubSup>
                      <m:sSubSupPr>
                        <m:ctrlPr>
                          <a:rPr lang="en-US" sz="1350" i="1">
                            <a:solidFill>
                              <a:schemeClr val="tx1"/>
                            </a:solidFill>
                            <a:latin typeface="Cambria Math" panose="02040503050406030204" pitchFamily="18" charset="0"/>
                          </a:rPr>
                        </m:ctrlPr>
                      </m:sSubSupPr>
                      <m:e>
                        <m:r>
                          <a:rPr lang="en-US" sz="1350" i="1">
                            <a:solidFill>
                              <a:schemeClr val="tx1"/>
                            </a:solidFill>
                            <a:latin typeface="Cambria Math" panose="02040503050406030204" pitchFamily="18" charset="0"/>
                          </a:rPr>
                          <m:t>𝜃</m:t>
                        </m:r>
                      </m:e>
                      <m:sub>
                        <m:r>
                          <a:rPr lang="en-US" sz="1350" i="1">
                            <a:solidFill>
                              <a:schemeClr val="tx1"/>
                            </a:solidFill>
                            <a:latin typeface="Cambria Math" panose="02040503050406030204" pitchFamily="18" charset="0"/>
                          </a:rPr>
                          <m:t>𝑡</m:t>
                        </m:r>
                      </m:sub>
                      <m:sup>
                        <m:r>
                          <a:rPr lang="en-US" sz="1350" i="1">
                            <a:solidFill>
                              <a:schemeClr val="tx1"/>
                            </a:solidFill>
                            <a:latin typeface="Cambria Math" panose="02040503050406030204" pitchFamily="18" charset="0"/>
                          </a:rPr>
                          <m:t>𝑋</m:t>
                        </m:r>
                      </m:sup>
                    </m:sSubSup>
                  </m:oMath>
                </a14:m>
                <a:r>
                  <a:rPr lang="en-US" sz="1350" dirty="0">
                    <a:solidFill>
                      <a:schemeClr val="tx1"/>
                    </a:solidFill>
                  </a:rPr>
                  <a:t>. The transmission model is described by the set of equations </a:t>
                </a:r>
                <a14:m>
                  <m:oMath xmlns:m="http://schemas.openxmlformats.org/officeDocument/2006/math">
                    <m:r>
                      <a:rPr lang="en-US" sz="1350" i="1">
                        <a:solidFill>
                          <a:schemeClr val="tx1"/>
                        </a:solidFill>
                        <a:latin typeface="Cambria Math" panose="02040503050406030204" pitchFamily="18" charset="0"/>
                      </a:rPr>
                      <m:t>𝑓</m:t>
                    </m:r>
                    <m:r>
                      <a:rPr lang="en-US" sz="1350" i="1">
                        <a:solidFill>
                          <a:schemeClr val="tx1"/>
                        </a:solidFill>
                        <a:latin typeface="Cambria Math" panose="02040503050406030204" pitchFamily="18" charset="0"/>
                      </a:rPr>
                      <m:t>(</m:t>
                    </m:r>
                    <m:sSub>
                      <m:sSubPr>
                        <m:ctrlPr>
                          <a:rPr lang="en-US" sz="1350" b="1" i="1">
                            <a:solidFill>
                              <a:schemeClr val="tx1"/>
                            </a:solidFill>
                            <a:latin typeface="Cambria Math" panose="02040503050406030204" pitchFamily="18" charset="0"/>
                          </a:rPr>
                        </m:ctrlPr>
                      </m:sSubPr>
                      <m:e>
                        <m:r>
                          <a:rPr lang="en-US" sz="1350" b="1" i="1">
                            <a:solidFill>
                              <a:schemeClr val="tx1"/>
                            </a:solidFill>
                            <a:latin typeface="Cambria Math" panose="02040503050406030204" pitchFamily="18" charset="0"/>
                          </a:rPr>
                          <m:t>𝜽</m:t>
                        </m:r>
                      </m:e>
                      <m:sub>
                        <m:r>
                          <a:rPr lang="en-US" sz="1350" b="1" i="1">
                            <a:solidFill>
                              <a:schemeClr val="tx1"/>
                            </a:solidFill>
                            <a:latin typeface="Cambria Math" panose="02040503050406030204" pitchFamily="18" charset="0"/>
                          </a:rPr>
                          <m:t>𝒕</m:t>
                        </m:r>
                      </m:sub>
                    </m:sSub>
                    <m:r>
                      <a:rPr lang="en-US" sz="1350" i="1">
                        <a:solidFill>
                          <a:schemeClr val="tx1"/>
                        </a:solidFill>
                        <a:latin typeface="Cambria Math" panose="02040503050406030204" pitchFamily="18" charset="0"/>
                      </a:rPr>
                      <m:t>, </m:t>
                    </m:r>
                    <m:r>
                      <a:rPr lang="en-US" sz="1350" i="1">
                        <a:solidFill>
                          <a:schemeClr val="tx1"/>
                        </a:solidFill>
                        <a:latin typeface="Cambria Math" panose="02040503050406030204" pitchFamily="18" charset="0"/>
                      </a:rPr>
                      <m:t>𝛽</m:t>
                    </m:r>
                    <m:r>
                      <a:rPr lang="en-US" sz="1350" i="1">
                        <a:solidFill>
                          <a:schemeClr val="tx1"/>
                        </a:solidFill>
                        <a:latin typeface="Cambria Math" panose="02040503050406030204" pitchFamily="18" charset="0"/>
                      </a:rPr>
                      <m:t>, </m:t>
                    </m:r>
                    <m:r>
                      <a:rPr lang="en-US" sz="1350" i="1">
                        <a:solidFill>
                          <a:schemeClr val="tx1"/>
                        </a:solidFill>
                        <a:latin typeface="Cambria Math" panose="02040503050406030204" pitchFamily="18" charset="0"/>
                      </a:rPr>
                      <m:t>𝛾</m:t>
                    </m:r>
                    <m:r>
                      <a:rPr lang="en-US" sz="1350" i="1">
                        <a:solidFill>
                          <a:schemeClr val="tx1"/>
                        </a:solidFill>
                        <a:latin typeface="Cambria Math" panose="02040503050406030204" pitchFamily="18" charset="0"/>
                      </a:rPr>
                      <m:t>, </m:t>
                    </m:r>
                    <m:sSub>
                      <m:sSubPr>
                        <m:ctrlPr>
                          <a:rPr lang="en-US" sz="1350" i="1">
                            <a:solidFill>
                              <a:schemeClr val="tx1"/>
                            </a:solidFill>
                            <a:latin typeface="Cambria Math" panose="02040503050406030204" pitchFamily="18" charset="0"/>
                          </a:rPr>
                        </m:ctrlPr>
                      </m:sSubPr>
                      <m:e>
                        <m:r>
                          <a:rPr lang="en-US" sz="1350" i="1">
                            <a:solidFill>
                              <a:schemeClr val="tx1"/>
                            </a:solidFill>
                            <a:latin typeface="Cambria Math" panose="02040503050406030204" pitchFamily="18" charset="0"/>
                          </a:rPr>
                          <m:t>𝛾</m:t>
                        </m:r>
                      </m:e>
                      <m:sub>
                        <m:r>
                          <a:rPr lang="en-US" sz="1350" i="1">
                            <a:solidFill>
                              <a:schemeClr val="tx1"/>
                            </a:solidFill>
                            <a:latin typeface="Cambria Math" panose="02040503050406030204" pitchFamily="18" charset="0"/>
                          </a:rPr>
                          <m:t>𝑠</m:t>
                        </m:r>
                      </m:sub>
                    </m:sSub>
                    <m:r>
                      <a:rPr lang="en-US" sz="1350" i="1">
                        <a:solidFill>
                          <a:schemeClr val="tx1"/>
                        </a:solidFill>
                        <a:latin typeface="Cambria Math" panose="02040503050406030204" pitchFamily="18" charset="0"/>
                      </a:rPr>
                      <m:t>)</m:t>
                    </m:r>
                  </m:oMath>
                </a14:m>
                <a:r>
                  <a:rPr lang="en-US" sz="1350" i="1" dirty="0">
                    <a:solidFill>
                      <a:schemeClr val="tx1"/>
                    </a:solidFill>
                  </a:rPr>
                  <a:t> </a:t>
                </a:r>
                <a:r>
                  <a:rPr lang="en-US" sz="1350" dirty="0">
                    <a:solidFill>
                      <a:schemeClr val="tx1"/>
                    </a:solidFill>
                  </a:rPr>
                  <a:t>above, where </a:t>
                </a:r>
                <a14:m>
                  <m:oMath xmlns:m="http://schemas.openxmlformats.org/officeDocument/2006/math">
                    <m:r>
                      <a:rPr lang="en-US" sz="1350" i="1">
                        <a:solidFill>
                          <a:schemeClr val="tx1"/>
                        </a:solidFill>
                        <a:latin typeface="Cambria Math" panose="02040503050406030204" pitchFamily="18" charset="0"/>
                      </a:rPr>
                      <m:t>𝛽</m:t>
                    </m:r>
                    <m:r>
                      <a:rPr lang="en-US" sz="1350" i="1">
                        <a:solidFill>
                          <a:schemeClr val="tx1"/>
                        </a:solidFill>
                        <a:latin typeface="Cambria Math" panose="02040503050406030204" pitchFamily="18" charset="0"/>
                      </a:rPr>
                      <m:t>,</m:t>
                    </m:r>
                  </m:oMath>
                </a14:m>
                <a:r>
                  <a:rPr lang="en-US" sz="1350" dirty="0">
                    <a:solidFill>
                      <a:schemeClr val="tx1"/>
                    </a:solidFill>
                  </a:rPr>
                  <a:t> </a:t>
                </a:r>
                <a14:m>
                  <m:oMath xmlns:m="http://schemas.openxmlformats.org/officeDocument/2006/math">
                    <m:r>
                      <a:rPr lang="en-US" sz="1350" i="1">
                        <a:solidFill>
                          <a:schemeClr val="tx1"/>
                        </a:solidFill>
                        <a:latin typeface="Cambria Math" panose="02040503050406030204" pitchFamily="18" charset="0"/>
                      </a:rPr>
                      <m:t>𝛾</m:t>
                    </m:r>
                  </m:oMath>
                </a14:m>
                <a:r>
                  <a:rPr lang="en-US" sz="1350" i="1" dirty="0">
                    <a:solidFill>
                      <a:schemeClr val="tx1"/>
                    </a:solidFill>
                  </a:rPr>
                  <a:t> </a:t>
                </a:r>
                <a:r>
                  <a:rPr lang="en-US" sz="1350" dirty="0">
                    <a:solidFill>
                      <a:schemeClr val="tx1"/>
                    </a:solidFill>
                  </a:rPr>
                  <a:t>and</a:t>
                </a:r>
                <a:r>
                  <a:rPr lang="en-US" sz="1350" i="1" dirty="0">
                    <a:solidFill>
                      <a:schemeClr val="tx1"/>
                    </a:solidFill>
                  </a:rPr>
                  <a:t> </a:t>
                </a:r>
                <a14:m>
                  <m:oMath xmlns:m="http://schemas.openxmlformats.org/officeDocument/2006/math">
                    <m:sSub>
                      <m:sSubPr>
                        <m:ctrlPr>
                          <a:rPr lang="en-US" sz="1350" i="1">
                            <a:solidFill>
                              <a:schemeClr val="tx1"/>
                            </a:solidFill>
                            <a:latin typeface="Cambria Math" panose="02040503050406030204" pitchFamily="18" charset="0"/>
                          </a:rPr>
                        </m:ctrlPr>
                      </m:sSubPr>
                      <m:e>
                        <m:r>
                          <a:rPr lang="en-US" sz="1350" i="1">
                            <a:solidFill>
                              <a:schemeClr val="tx1"/>
                            </a:solidFill>
                            <a:latin typeface="Cambria Math" panose="02040503050406030204" pitchFamily="18" charset="0"/>
                          </a:rPr>
                          <m:t>𝛾</m:t>
                        </m:r>
                      </m:e>
                      <m:sub>
                        <m:r>
                          <a:rPr lang="en-US" sz="1350" i="1">
                            <a:solidFill>
                              <a:schemeClr val="tx1"/>
                            </a:solidFill>
                            <a:latin typeface="Cambria Math" panose="02040503050406030204" pitchFamily="18" charset="0"/>
                          </a:rPr>
                          <m:t>𝑠</m:t>
                        </m:r>
                      </m:sub>
                    </m:sSub>
                  </m:oMath>
                </a14:m>
                <a:r>
                  <a:rPr lang="en-US" sz="1350" i="1" dirty="0">
                    <a:solidFill>
                      <a:schemeClr val="tx1"/>
                    </a:solidFill>
                  </a:rPr>
                  <a:t> </a:t>
                </a:r>
                <a:r>
                  <a:rPr lang="en-US" sz="1350" dirty="0">
                    <a:solidFill>
                      <a:schemeClr val="tx1"/>
                    </a:solidFill>
                  </a:rPr>
                  <a:t>denote the disease transmission, removal and reinfection rates, respectively. A Markov process is used to build the vector </a:t>
                </a:r>
                <a14:m>
                  <m:oMath xmlns:m="http://schemas.openxmlformats.org/officeDocument/2006/math">
                    <m:sSub>
                      <m:sSubPr>
                        <m:ctrlPr>
                          <a:rPr lang="en-US" sz="1350" b="1" i="1">
                            <a:solidFill>
                              <a:schemeClr val="tx1"/>
                            </a:solidFill>
                            <a:latin typeface="Cambria Math" panose="02040503050406030204" pitchFamily="18" charset="0"/>
                          </a:rPr>
                        </m:ctrlPr>
                      </m:sSubPr>
                      <m:e>
                        <m:r>
                          <a:rPr lang="en-US" sz="1350" b="1" i="1">
                            <a:solidFill>
                              <a:schemeClr val="tx1"/>
                            </a:solidFill>
                            <a:latin typeface="Cambria Math" panose="02040503050406030204" pitchFamily="18" charset="0"/>
                          </a:rPr>
                          <m:t>𝜽</m:t>
                        </m:r>
                      </m:e>
                      <m:sub>
                        <m:r>
                          <a:rPr lang="en-US" sz="1350" b="1" i="1">
                            <a:solidFill>
                              <a:schemeClr val="tx1"/>
                            </a:solidFill>
                            <a:latin typeface="Cambria Math" panose="02040503050406030204" pitchFamily="18" charset="0"/>
                          </a:rPr>
                          <m:t>𝒕</m:t>
                        </m:r>
                      </m:sub>
                    </m:sSub>
                  </m:oMath>
                </a14:m>
                <a:r>
                  <a:rPr lang="en-US" sz="1350" dirty="0">
                    <a:solidFill>
                      <a:schemeClr val="tx1"/>
                    </a:solidFill>
                  </a:rPr>
                  <a:t> of the underlying probabilities of the three compartments at time </a:t>
                </a:r>
                <a14:m>
                  <m:oMath xmlns:m="http://schemas.openxmlformats.org/officeDocument/2006/math">
                    <m:r>
                      <a:rPr lang="en-US" sz="1350" i="1">
                        <a:solidFill>
                          <a:schemeClr val="tx1"/>
                        </a:solidFill>
                        <a:latin typeface="Cambria Math" panose="02040503050406030204" pitchFamily="18" charset="0"/>
                      </a:rPr>
                      <m:t>𝑡</m:t>
                    </m:r>
                  </m:oMath>
                </a14:m>
                <a:r>
                  <a:rPr lang="en-US" sz="1350" dirty="0">
                    <a:solidFill>
                      <a:schemeClr val="tx1"/>
                    </a:solidFill>
                  </a:rPr>
                  <a:t> , whose mean is modeled as an unknown function of </a:t>
                </a:r>
                <a14:m>
                  <m:oMath xmlns:m="http://schemas.openxmlformats.org/officeDocument/2006/math">
                    <m:sSub>
                      <m:sSubPr>
                        <m:ctrlPr>
                          <a:rPr lang="en-US" sz="1350" b="1" i="1">
                            <a:solidFill>
                              <a:schemeClr val="tx1"/>
                            </a:solidFill>
                            <a:latin typeface="Cambria Math" panose="02040503050406030204" pitchFamily="18" charset="0"/>
                          </a:rPr>
                        </m:ctrlPr>
                      </m:sSubPr>
                      <m:e>
                        <m:r>
                          <a:rPr lang="en-US" sz="1350" b="1" i="1">
                            <a:solidFill>
                              <a:schemeClr val="tx1"/>
                            </a:solidFill>
                            <a:latin typeface="Cambria Math" panose="02040503050406030204" pitchFamily="18" charset="0"/>
                          </a:rPr>
                          <m:t>𝜽</m:t>
                        </m:r>
                      </m:e>
                      <m:sub>
                        <m:r>
                          <a:rPr lang="en-US" sz="1350" b="1" i="1">
                            <a:solidFill>
                              <a:schemeClr val="tx1"/>
                            </a:solidFill>
                            <a:latin typeface="Cambria Math" panose="02040503050406030204" pitchFamily="18" charset="0"/>
                          </a:rPr>
                          <m:t>𝒕</m:t>
                        </m:r>
                        <m:r>
                          <a:rPr lang="en-US" sz="1350" b="1" i="1">
                            <a:solidFill>
                              <a:schemeClr val="tx1"/>
                            </a:solidFill>
                            <a:latin typeface="Cambria Math" panose="02040503050406030204" pitchFamily="18" charset="0"/>
                          </a:rPr>
                          <m:t>−</m:t>
                        </m:r>
                        <m:r>
                          <a:rPr lang="en-US" sz="1350" b="1" i="1">
                            <a:solidFill>
                              <a:schemeClr val="tx1"/>
                            </a:solidFill>
                            <a:latin typeface="Cambria Math" panose="02040503050406030204" pitchFamily="18" charset="0"/>
                          </a:rPr>
                          <m:t>𝟏</m:t>
                        </m:r>
                      </m:sub>
                    </m:sSub>
                  </m:oMath>
                </a14:m>
                <a:r>
                  <a:rPr lang="en-US" sz="1350" dirty="0">
                    <a:solidFill>
                      <a:schemeClr val="tx1"/>
                    </a:solidFill>
                  </a:rPr>
                  <a:t>, along with some transition parameters like </a:t>
                </a:r>
                <a14:m>
                  <m:oMath xmlns:m="http://schemas.openxmlformats.org/officeDocument/2006/math">
                    <m:sSup>
                      <m:sSupPr>
                        <m:ctrlPr>
                          <a:rPr lang="en-US" sz="1350" i="1">
                            <a:solidFill>
                              <a:schemeClr val="tx1"/>
                            </a:solidFill>
                            <a:latin typeface="Cambria Math" panose="02040503050406030204" pitchFamily="18" charset="0"/>
                          </a:rPr>
                        </m:ctrlPr>
                      </m:sSupPr>
                      <m:e>
                        <m:r>
                          <a:rPr lang="en-US" sz="1350" i="1">
                            <a:solidFill>
                              <a:schemeClr val="tx1"/>
                            </a:solidFill>
                            <a:latin typeface="Cambria Math" panose="02040503050406030204" pitchFamily="18" charset="0"/>
                          </a:rPr>
                          <m:t>𝜆</m:t>
                        </m:r>
                      </m:e>
                      <m:sup>
                        <m:r>
                          <a:rPr lang="en-US" sz="1350" i="1">
                            <a:solidFill>
                              <a:schemeClr val="tx1"/>
                            </a:solidFill>
                            <a:latin typeface="Cambria Math" panose="02040503050406030204" pitchFamily="18" charset="0"/>
                          </a:rPr>
                          <m:t>𝐼</m:t>
                        </m:r>
                      </m:sup>
                    </m:sSup>
                    <m:r>
                      <a:rPr lang="en-US" sz="1350" i="1">
                        <a:solidFill>
                          <a:schemeClr val="tx1"/>
                        </a:solidFill>
                        <a:latin typeface="Cambria Math" panose="02040503050406030204" pitchFamily="18" charset="0"/>
                      </a:rPr>
                      <m:t>, </m:t>
                    </m:r>
                    <m:sSup>
                      <m:sSupPr>
                        <m:ctrlPr>
                          <a:rPr lang="en-US" sz="1350" i="1">
                            <a:solidFill>
                              <a:schemeClr val="tx1"/>
                            </a:solidFill>
                            <a:latin typeface="Cambria Math" panose="02040503050406030204" pitchFamily="18" charset="0"/>
                          </a:rPr>
                        </m:ctrlPr>
                      </m:sSupPr>
                      <m:e>
                        <m:r>
                          <a:rPr lang="en-US" sz="1350" i="1">
                            <a:solidFill>
                              <a:schemeClr val="tx1"/>
                            </a:solidFill>
                            <a:latin typeface="Cambria Math" panose="02040503050406030204" pitchFamily="18" charset="0"/>
                          </a:rPr>
                          <m:t>𝜆</m:t>
                        </m:r>
                      </m:e>
                      <m:sup>
                        <m:r>
                          <a:rPr lang="en-US" sz="1350" i="1">
                            <a:solidFill>
                              <a:schemeClr val="tx1"/>
                            </a:solidFill>
                            <a:latin typeface="Cambria Math" panose="02040503050406030204" pitchFamily="18" charset="0"/>
                          </a:rPr>
                          <m:t>𝑅</m:t>
                        </m:r>
                      </m:sup>
                    </m:sSup>
                  </m:oMath>
                </a14:m>
                <a:r>
                  <a:rPr lang="en-US" sz="1350" dirty="0">
                    <a:solidFill>
                      <a:schemeClr val="tx1"/>
                    </a:solidFill>
                  </a:rPr>
                  <a:t> and </a:t>
                </a:r>
                <a14:m>
                  <m:oMath xmlns:m="http://schemas.openxmlformats.org/officeDocument/2006/math">
                    <m:r>
                      <a:rPr lang="en-US" sz="1350" i="1">
                        <a:solidFill>
                          <a:schemeClr val="tx1"/>
                        </a:solidFill>
                        <a:latin typeface="Cambria Math" panose="02040503050406030204" pitchFamily="18" charset="0"/>
                      </a:rPr>
                      <m:t>𝜅</m:t>
                    </m:r>
                  </m:oMath>
                </a14:m>
                <a:r>
                  <a:rPr lang="en-US" sz="1350" dirty="0">
                    <a:solidFill>
                      <a:schemeClr val="tx1"/>
                    </a:solidFill>
                  </a:rPr>
                  <a:t> which control the variability of the observed and latent processes. The table below describes the parameters and their hyperparameter choices in greater detail.   </a:t>
                </a:r>
              </a:p>
            </p:txBody>
          </p:sp>
        </mc:Choice>
        <mc:Fallback xmlns="">
          <p:sp>
            <p:nvSpPr>
              <p:cNvPr id="9" name="Rectangle 8">
                <a:extLst>
                  <a:ext uri="{FF2B5EF4-FFF2-40B4-BE49-F238E27FC236}">
                    <a16:creationId xmlns:a16="http://schemas.microsoft.com/office/drawing/2014/main" id="{4FD26BAC-6E02-BB49-BBFA-671752186ECB}"/>
                  </a:ext>
                </a:extLst>
              </p:cNvPr>
              <p:cNvSpPr>
                <a:spLocks noRot="1" noChangeAspect="1" noMove="1" noResize="1" noEditPoints="1" noAdjustHandles="1" noChangeArrowheads="1" noChangeShapeType="1" noTextEdit="1"/>
              </p:cNvSpPr>
              <p:nvPr/>
            </p:nvSpPr>
            <p:spPr>
              <a:xfrm>
                <a:off x="2305459" y="4437170"/>
                <a:ext cx="8517693" cy="2103121"/>
              </a:xfrm>
              <a:prstGeom prst="rect">
                <a:avLst/>
              </a:prstGeom>
              <a:blipFill>
                <a:blip r:embed="rId3"/>
                <a:stretch>
                  <a:fillRect t="-592" b="-3550"/>
                </a:stretch>
              </a:blipFill>
              <a:ln w="28575">
                <a:solidFill>
                  <a:schemeClr val="tx1"/>
                </a:solidFill>
              </a:ln>
            </p:spPr>
            <p:txBody>
              <a:bodyPr/>
              <a:lstStyle/>
              <a:p>
                <a:r>
                  <a:rPr lang="en-US">
                    <a:noFill/>
                  </a:rPr>
                  <a:t> </a:t>
                </a:r>
              </a:p>
            </p:txBody>
          </p:sp>
        </mc:Fallback>
      </mc:AlternateContent>
      <p:sp>
        <p:nvSpPr>
          <p:cNvPr id="10" name="Oval 9">
            <a:extLst>
              <a:ext uri="{FF2B5EF4-FFF2-40B4-BE49-F238E27FC236}">
                <a16:creationId xmlns:a16="http://schemas.microsoft.com/office/drawing/2014/main" id="{1E5490FD-EF0F-064B-A119-CAFB54739211}"/>
              </a:ext>
            </a:extLst>
          </p:cNvPr>
          <p:cNvSpPr>
            <a:spLocks noChangeAspect="1"/>
          </p:cNvSpPr>
          <p:nvPr/>
        </p:nvSpPr>
        <p:spPr>
          <a:xfrm>
            <a:off x="4314880" y="3143386"/>
            <a:ext cx="631350" cy="636014"/>
          </a:xfrm>
          <a:prstGeom prst="ellipse">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dirty="0"/>
          </a:p>
        </p:txBody>
      </p:sp>
      <p:sp>
        <p:nvSpPr>
          <p:cNvPr id="11" name="Oval 10">
            <a:extLst>
              <a:ext uri="{FF2B5EF4-FFF2-40B4-BE49-F238E27FC236}">
                <a16:creationId xmlns:a16="http://schemas.microsoft.com/office/drawing/2014/main" id="{5D7F2F9B-165F-2340-945F-C2E4941A3146}"/>
              </a:ext>
            </a:extLst>
          </p:cNvPr>
          <p:cNvSpPr>
            <a:spLocks noChangeAspect="1"/>
          </p:cNvSpPr>
          <p:nvPr/>
        </p:nvSpPr>
        <p:spPr>
          <a:xfrm>
            <a:off x="3756176" y="2091832"/>
            <a:ext cx="631350" cy="636014"/>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a:p>
        </p:txBody>
      </p:sp>
      <p:sp>
        <p:nvSpPr>
          <p:cNvPr id="12" name="Oval 11">
            <a:extLst>
              <a:ext uri="{FF2B5EF4-FFF2-40B4-BE49-F238E27FC236}">
                <a16:creationId xmlns:a16="http://schemas.microsoft.com/office/drawing/2014/main" id="{A5925C7D-DED1-C041-B2DA-146DB3B588D2}"/>
              </a:ext>
            </a:extLst>
          </p:cNvPr>
          <p:cNvSpPr>
            <a:spLocks noChangeAspect="1"/>
          </p:cNvSpPr>
          <p:nvPr/>
        </p:nvSpPr>
        <p:spPr>
          <a:xfrm>
            <a:off x="4873585" y="2091908"/>
            <a:ext cx="631350" cy="636014"/>
          </a:xfrm>
          <a:prstGeom prst="ellipse">
            <a:avLst/>
          </a:prstGeom>
          <a:solidFill>
            <a:schemeClr val="accent6">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a:p>
        </p:txBody>
      </p:sp>
      <p:cxnSp>
        <p:nvCxnSpPr>
          <p:cNvPr id="13" name="Straight Arrow Connector 12">
            <a:extLst>
              <a:ext uri="{FF2B5EF4-FFF2-40B4-BE49-F238E27FC236}">
                <a16:creationId xmlns:a16="http://schemas.microsoft.com/office/drawing/2014/main" id="{CA94BE7B-E609-2448-8A15-CB655F8850CF}"/>
              </a:ext>
            </a:extLst>
          </p:cNvPr>
          <p:cNvCxnSpPr>
            <a:cxnSpLocks/>
            <a:stCxn id="10" idx="1"/>
            <a:endCxn id="11" idx="4"/>
          </p:cNvCxnSpPr>
          <p:nvPr/>
        </p:nvCxnSpPr>
        <p:spPr>
          <a:xfrm flipH="1" flipV="1">
            <a:off x="4071850" y="2727846"/>
            <a:ext cx="335489" cy="5086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99AF7A1-DA54-0B48-A2EF-63E021B37153}"/>
              </a:ext>
            </a:extLst>
          </p:cNvPr>
          <p:cNvCxnSpPr>
            <a:cxnSpLocks/>
            <a:stCxn id="11" idx="6"/>
            <a:endCxn id="12" idx="2"/>
          </p:cNvCxnSpPr>
          <p:nvPr/>
        </p:nvCxnSpPr>
        <p:spPr>
          <a:xfrm>
            <a:off x="4387525" y="2409840"/>
            <a:ext cx="486058" cy="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EED3091-1CEC-4348-910E-62E58E17C163}"/>
              </a:ext>
            </a:extLst>
          </p:cNvPr>
          <p:cNvSpPr txBox="1"/>
          <p:nvPr/>
        </p:nvSpPr>
        <p:spPr>
          <a:xfrm>
            <a:off x="5418390" y="2450849"/>
            <a:ext cx="65" cy="207429"/>
          </a:xfrm>
          <a:prstGeom prst="rect">
            <a:avLst/>
          </a:prstGeom>
          <a:noFill/>
        </p:spPr>
        <p:txBody>
          <a:bodyPr wrap="none" lIns="0" tIns="0" rIns="0" bIns="0" rtlCol="0">
            <a:spAutoFit/>
          </a:bodyPr>
          <a:lstStyle/>
          <a:p>
            <a:endParaRPr lang="en-US" sz="1348"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A47E956-CB77-7C4F-A8BE-E0951BF017BB}"/>
                  </a:ext>
                </a:extLst>
              </p:cNvPr>
              <p:cNvSpPr txBox="1"/>
              <p:nvPr/>
            </p:nvSpPr>
            <p:spPr>
              <a:xfrm>
                <a:off x="4450609" y="2051459"/>
                <a:ext cx="359895" cy="299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348" i="1">
                          <a:latin typeface="Cambria Math" panose="02040503050406030204" pitchFamily="18" charset="0"/>
                        </a:rPr>
                        <m:t>γ</m:t>
                      </m:r>
                    </m:oMath>
                  </m:oMathPara>
                </a14:m>
                <a:endParaRPr lang="en-US" sz="1348" dirty="0"/>
              </a:p>
            </p:txBody>
          </p:sp>
        </mc:Choice>
        <mc:Fallback xmlns="">
          <p:sp>
            <p:nvSpPr>
              <p:cNvPr id="16" name="TextBox 15">
                <a:extLst>
                  <a:ext uri="{FF2B5EF4-FFF2-40B4-BE49-F238E27FC236}">
                    <a16:creationId xmlns:a16="http://schemas.microsoft.com/office/drawing/2014/main" id="{6A47E956-CB77-7C4F-A8BE-E0951BF017BB}"/>
                  </a:ext>
                </a:extLst>
              </p:cNvPr>
              <p:cNvSpPr txBox="1">
                <a:spLocks noRot="1" noChangeAspect="1" noMove="1" noResize="1" noEditPoints="1" noAdjustHandles="1" noChangeArrowheads="1" noChangeShapeType="1" noTextEdit="1"/>
              </p:cNvSpPr>
              <p:nvPr/>
            </p:nvSpPr>
            <p:spPr>
              <a:xfrm>
                <a:off x="4450609" y="2051459"/>
                <a:ext cx="359895" cy="29976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A67F0E0-92B9-5A4F-8735-D1E9C58D4BA0}"/>
                  </a:ext>
                </a:extLst>
              </p:cNvPr>
              <p:cNvSpPr txBox="1"/>
              <p:nvPr/>
            </p:nvSpPr>
            <p:spPr>
              <a:xfrm>
                <a:off x="4483993" y="3311512"/>
                <a:ext cx="317908" cy="2997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48" i="1">
                          <a:latin typeface="Cambria Math" panose="02040503050406030204" pitchFamily="18" charset="0"/>
                        </a:rPr>
                        <m:t>𝑆</m:t>
                      </m:r>
                    </m:oMath>
                  </m:oMathPara>
                </a14:m>
                <a:endParaRPr lang="en-US" sz="1348" dirty="0"/>
              </a:p>
            </p:txBody>
          </p:sp>
        </mc:Choice>
        <mc:Fallback xmlns="">
          <p:sp>
            <p:nvSpPr>
              <p:cNvPr id="17" name="TextBox 16">
                <a:extLst>
                  <a:ext uri="{FF2B5EF4-FFF2-40B4-BE49-F238E27FC236}">
                    <a16:creationId xmlns:a16="http://schemas.microsoft.com/office/drawing/2014/main" id="{7A67F0E0-92B9-5A4F-8735-D1E9C58D4BA0}"/>
                  </a:ext>
                </a:extLst>
              </p:cNvPr>
              <p:cNvSpPr txBox="1">
                <a:spLocks noRot="1" noChangeAspect="1" noMove="1" noResize="1" noEditPoints="1" noAdjustHandles="1" noChangeArrowheads="1" noChangeShapeType="1" noTextEdit="1"/>
              </p:cNvSpPr>
              <p:nvPr/>
            </p:nvSpPr>
            <p:spPr>
              <a:xfrm>
                <a:off x="4483993" y="3311512"/>
                <a:ext cx="317908" cy="29976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4959DFE-8532-C847-BA84-21788DB12300}"/>
                  </a:ext>
                </a:extLst>
              </p:cNvPr>
              <p:cNvSpPr txBox="1"/>
              <p:nvPr/>
            </p:nvSpPr>
            <p:spPr>
              <a:xfrm>
                <a:off x="3932837" y="2236206"/>
                <a:ext cx="294375" cy="2997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48" i="1">
                          <a:latin typeface="Cambria Math" panose="02040503050406030204" pitchFamily="18" charset="0"/>
                        </a:rPr>
                        <m:t>𝐼</m:t>
                      </m:r>
                    </m:oMath>
                  </m:oMathPara>
                </a14:m>
                <a:endParaRPr lang="en-US" sz="1348" dirty="0"/>
              </a:p>
            </p:txBody>
          </p:sp>
        </mc:Choice>
        <mc:Fallback xmlns="">
          <p:sp>
            <p:nvSpPr>
              <p:cNvPr id="18" name="TextBox 17">
                <a:extLst>
                  <a:ext uri="{FF2B5EF4-FFF2-40B4-BE49-F238E27FC236}">
                    <a16:creationId xmlns:a16="http://schemas.microsoft.com/office/drawing/2014/main" id="{24959DFE-8532-C847-BA84-21788DB12300}"/>
                  </a:ext>
                </a:extLst>
              </p:cNvPr>
              <p:cNvSpPr txBox="1">
                <a:spLocks noRot="1" noChangeAspect="1" noMove="1" noResize="1" noEditPoints="1" noAdjustHandles="1" noChangeArrowheads="1" noChangeShapeType="1" noTextEdit="1"/>
              </p:cNvSpPr>
              <p:nvPr/>
            </p:nvSpPr>
            <p:spPr>
              <a:xfrm>
                <a:off x="3932837" y="2236206"/>
                <a:ext cx="294375" cy="299762"/>
              </a:xfrm>
              <a:prstGeom prst="rect">
                <a:avLst/>
              </a:prstGeom>
              <a:blipFill>
                <a:blip r:embed="rId6"/>
                <a:stretch>
                  <a:fillRect/>
                </a:stretch>
              </a:blipFill>
            </p:spPr>
            <p:txBody>
              <a:bodyPr/>
              <a:lstStyle/>
              <a:p>
                <a:r>
                  <a:rPr lang="en-US">
                    <a:noFill/>
                  </a:rPr>
                  <a:t> </a:t>
                </a:r>
              </a:p>
            </p:txBody>
          </p:sp>
        </mc:Fallback>
      </mc:AlternateContent>
      <p:cxnSp>
        <p:nvCxnSpPr>
          <p:cNvPr id="20" name="Elbow Connector 19">
            <a:extLst>
              <a:ext uri="{FF2B5EF4-FFF2-40B4-BE49-F238E27FC236}">
                <a16:creationId xmlns:a16="http://schemas.microsoft.com/office/drawing/2014/main" id="{9FE94F5F-3ABD-344F-B102-490E83093DC6}"/>
              </a:ext>
            </a:extLst>
          </p:cNvPr>
          <p:cNvCxnSpPr>
            <a:cxnSpLocks/>
            <a:stCxn id="12" idx="4"/>
            <a:endCxn id="10" idx="6"/>
          </p:cNvCxnSpPr>
          <p:nvPr/>
        </p:nvCxnSpPr>
        <p:spPr>
          <a:xfrm rot="5400000">
            <a:off x="4701013" y="2973144"/>
            <a:ext cx="733471" cy="243031"/>
          </a:xfrm>
          <a:prstGeom prst="bentConnector2">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48FD447-EE8C-8B45-942F-01A44A58DB64}"/>
                  </a:ext>
                </a:extLst>
              </p:cNvPr>
              <p:cNvSpPr txBox="1"/>
              <p:nvPr/>
            </p:nvSpPr>
            <p:spPr>
              <a:xfrm rot="3378307">
                <a:off x="3764739" y="2920105"/>
                <a:ext cx="70111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200" i="1">
                          <a:latin typeface="Cambria Math" panose="02040503050406030204" pitchFamily="18" charset="0"/>
                        </a:rPr>
                        <m:t>β</m:t>
                      </m:r>
                      <m:r>
                        <a:rPr lang="en-US" sz="1200" i="1">
                          <a:latin typeface="Cambria Math" panose="02040503050406030204" pitchFamily="18" charset="0"/>
                        </a:rPr>
                        <m:t>𝜋</m:t>
                      </m:r>
                      <m:d>
                        <m:dPr>
                          <m:ctrlPr>
                            <a:rPr lang="en-US" sz="1200" i="1">
                              <a:latin typeface="Cambria Math" panose="02040503050406030204" pitchFamily="18" charset="0"/>
                            </a:rPr>
                          </m:ctrlPr>
                        </m:dPr>
                        <m:e>
                          <m:r>
                            <a:rPr lang="en-US" sz="1200" i="1">
                              <a:latin typeface="Cambria Math" panose="02040503050406030204" pitchFamily="18" charset="0"/>
                            </a:rPr>
                            <m:t>𝑡</m:t>
                          </m:r>
                        </m:e>
                      </m:d>
                    </m:oMath>
                  </m:oMathPara>
                </a14:m>
                <a:endParaRPr lang="en-US" sz="1200" dirty="0"/>
              </a:p>
            </p:txBody>
          </p:sp>
        </mc:Choice>
        <mc:Fallback xmlns="">
          <p:sp>
            <p:nvSpPr>
              <p:cNvPr id="21" name="TextBox 20">
                <a:extLst>
                  <a:ext uri="{FF2B5EF4-FFF2-40B4-BE49-F238E27FC236}">
                    <a16:creationId xmlns:a16="http://schemas.microsoft.com/office/drawing/2014/main" id="{C48FD447-EE8C-8B45-942F-01A44A58DB64}"/>
                  </a:ext>
                </a:extLst>
              </p:cNvPr>
              <p:cNvSpPr txBox="1">
                <a:spLocks noRot="1" noChangeAspect="1" noMove="1" noResize="1" noEditPoints="1" noAdjustHandles="1" noChangeArrowheads="1" noChangeShapeType="1" noTextEdit="1"/>
              </p:cNvSpPr>
              <p:nvPr/>
            </p:nvSpPr>
            <p:spPr>
              <a:xfrm rot="3378307">
                <a:off x="3764739" y="2920105"/>
                <a:ext cx="701113"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4571690-DD9B-CF43-B805-B5F2FD18C714}"/>
                  </a:ext>
                </a:extLst>
              </p:cNvPr>
              <p:cNvSpPr txBox="1"/>
              <p:nvPr/>
            </p:nvSpPr>
            <p:spPr>
              <a:xfrm rot="5400000">
                <a:off x="4982733" y="2953230"/>
                <a:ext cx="70111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𝛾</m:t>
                          </m:r>
                        </m:e>
                        <m:sub>
                          <m:r>
                            <a:rPr lang="en-US" sz="1200" i="1">
                              <a:latin typeface="Cambria Math" panose="02040503050406030204" pitchFamily="18" charset="0"/>
                            </a:rPr>
                            <m:t>𝑠</m:t>
                          </m:r>
                        </m:sub>
                      </m:sSub>
                      <m:r>
                        <a:rPr lang="en-US" sz="1200" i="1">
                          <a:latin typeface="Cambria Math" panose="02040503050406030204" pitchFamily="18" charset="0"/>
                        </a:rPr>
                        <m:t>𝜔</m:t>
                      </m:r>
                      <m:r>
                        <a:rPr lang="en-US" sz="1200" i="1">
                          <a:latin typeface="Cambria Math" panose="02040503050406030204" pitchFamily="18" charset="0"/>
                        </a:rPr>
                        <m:t>(</m:t>
                      </m:r>
                      <m:r>
                        <a:rPr lang="en-US" sz="1200" i="1">
                          <a:latin typeface="Cambria Math" panose="02040503050406030204" pitchFamily="18" charset="0"/>
                        </a:rPr>
                        <m:t>𝑡</m:t>
                      </m:r>
                      <m:r>
                        <a:rPr lang="en-US" sz="1200" i="1">
                          <a:latin typeface="Cambria Math" panose="02040503050406030204" pitchFamily="18" charset="0"/>
                        </a:rPr>
                        <m:t>)</m:t>
                      </m:r>
                    </m:oMath>
                  </m:oMathPara>
                </a14:m>
                <a:endParaRPr lang="en-US" sz="1200" dirty="0"/>
              </a:p>
            </p:txBody>
          </p:sp>
        </mc:Choice>
        <mc:Fallback xmlns="">
          <p:sp>
            <p:nvSpPr>
              <p:cNvPr id="22" name="TextBox 21">
                <a:extLst>
                  <a:ext uri="{FF2B5EF4-FFF2-40B4-BE49-F238E27FC236}">
                    <a16:creationId xmlns:a16="http://schemas.microsoft.com/office/drawing/2014/main" id="{B4571690-DD9B-CF43-B805-B5F2FD18C714}"/>
                  </a:ext>
                </a:extLst>
              </p:cNvPr>
              <p:cNvSpPr txBox="1">
                <a:spLocks noRot="1" noChangeAspect="1" noMove="1" noResize="1" noEditPoints="1" noAdjustHandles="1" noChangeArrowheads="1" noChangeShapeType="1" noTextEdit="1"/>
              </p:cNvSpPr>
              <p:nvPr/>
            </p:nvSpPr>
            <p:spPr>
              <a:xfrm rot="5400000">
                <a:off x="4982733" y="2953230"/>
                <a:ext cx="701113" cy="276999"/>
              </a:xfrm>
              <a:prstGeom prst="rect">
                <a:avLst/>
              </a:prstGeom>
              <a:blipFill>
                <a:blip r:embed="rId8"/>
                <a:stretch>
                  <a:fillRect l="-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C36E205-B0E2-6E43-B074-E1D736E1BE58}"/>
                  </a:ext>
                </a:extLst>
              </p:cNvPr>
              <p:cNvSpPr txBox="1"/>
              <p:nvPr/>
            </p:nvSpPr>
            <p:spPr>
              <a:xfrm>
                <a:off x="5028408" y="2240132"/>
                <a:ext cx="338811" cy="2997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48" i="1">
                          <a:latin typeface="Cambria Math" panose="02040503050406030204" pitchFamily="18" charset="0"/>
                        </a:rPr>
                        <m:t>𝑅</m:t>
                      </m:r>
                    </m:oMath>
                  </m:oMathPara>
                </a14:m>
                <a:endParaRPr lang="en-US" sz="1348" dirty="0"/>
              </a:p>
            </p:txBody>
          </p:sp>
        </mc:Choice>
        <mc:Fallback xmlns="">
          <p:sp>
            <p:nvSpPr>
              <p:cNvPr id="23" name="TextBox 22">
                <a:extLst>
                  <a:ext uri="{FF2B5EF4-FFF2-40B4-BE49-F238E27FC236}">
                    <a16:creationId xmlns:a16="http://schemas.microsoft.com/office/drawing/2014/main" id="{2C36E205-B0E2-6E43-B074-E1D736E1BE58}"/>
                  </a:ext>
                </a:extLst>
              </p:cNvPr>
              <p:cNvSpPr txBox="1">
                <a:spLocks noRot="1" noChangeAspect="1" noMove="1" noResize="1" noEditPoints="1" noAdjustHandles="1" noChangeArrowheads="1" noChangeShapeType="1" noTextEdit="1"/>
              </p:cNvSpPr>
              <p:nvPr/>
            </p:nvSpPr>
            <p:spPr>
              <a:xfrm>
                <a:off x="5028408" y="2240132"/>
                <a:ext cx="338811" cy="299762"/>
              </a:xfrm>
              <a:prstGeom prst="rect">
                <a:avLst/>
              </a:prstGeom>
              <a:blipFill>
                <a:blip r:embed="rId9"/>
                <a:stretch>
                  <a:fillRect/>
                </a:stretch>
              </a:blipFill>
            </p:spPr>
            <p:txBody>
              <a:bodyPr/>
              <a:lstStyle/>
              <a:p>
                <a:r>
                  <a:rPr lang="en-US">
                    <a:noFill/>
                  </a:rPr>
                  <a:t> </a:t>
                </a:r>
              </a:p>
            </p:txBody>
          </p:sp>
        </mc:Fallback>
      </mc:AlternateContent>
      <p:sp>
        <p:nvSpPr>
          <p:cNvPr id="24" name="Rounded Rectangle 23">
            <a:extLst>
              <a:ext uri="{FF2B5EF4-FFF2-40B4-BE49-F238E27FC236}">
                <a16:creationId xmlns:a16="http://schemas.microsoft.com/office/drawing/2014/main" id="{3B28A78A-18FE-7D4E-8DB3-1F8AB0A460DA}"/>
              </a:ext>
            </a:extLst>
          </p:cNvPr>
          <p:cNvSpPr/>
          <p:nvPr/>
        </p:nvSpPr>
        <p:spPr>
          <a:xfrm>
            <a:off x="3376193" y="1967719"/>
            <a:ext cx="2190082" cy="1874904"/>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a:p>
        </p:txBody>
      </p:sp>
      <p:sp>
        <p:nvSpPr>
          <p:cNvPr id="25" name="Oval 24">
            <a:extLst>
              <a:ext uri="{FF2B5EF4-FFF2-40B4-BE49-F238E27FC236}">
                <a16:creationId xmlns:a16="http://schemas.microsoft.com/office/drawing/2014/main" id="{92093321-1FB5-B846-BED9-2C6C1C1B5ED2}"/>
              </a:ext>
            </a:extLst>
          </p:cNvPr>
          <p:cNvSpPr>
            <a:spLocks noChangeAspect="1"/>
          </p:cNvSpPr>
          <p:nvPr/>
        </p:nvSpPr>
        <p:spPr>
          <a:xfrm>
            <a:off x="9362412" y="3130606"/>
            <a:ext cx="631350" cy="636014"/>
          </a:xfrm>
          <a:prstGeom prst="ellipse">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dirty="0"/>
          </a:p>
        </p:txBody>
      </p:sp>
      <p:sp>
        <p:nvSpPr>
          <p:cNvPr id="26" name="Oval 25">
            <a:extLst>
              <a:ext uri="{FF2B5EF4-FFF2-40B4-BE49-F238E27FC236}">
                <a16:creationId xmlns:a16="http://schemas.microsoft.com/office/drawing/2014/main" id="{4C2F4919-589F-C048-AD77-D51A436D0196}"/>
              </a:ext>
            </a:extLst>
          </p:cNvPr>
          <p:cNvSpPr>
            <a:spLocks noChangeAspect="1"/>
          </p:cNvSpPr>
          <p:nvPr/>
        </p:nvSpPr>
        <p:spPr>
          <a:xfrm>
            <a:off x="8803708" y="2079052"/>
            <a:ext cx="631350" cy="636014"/>
          </a:xfrm>
          <a:prstGeom prst="ellipse">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a:p>
        </p:txBody>
      </p:sp>
      <p:sp>
        <p:nvSpPr>
          <p:cNvPr id="27" name="Oval 26">
            <a:extLst>
              <a:ext uri="{FF2B5EF4-FFF2-40B4-BE49-F238E27FC236}">
                <a16:creationId xmlns:a16="http://schemas.microsoft.com/office/drawing/2014/main" id="{68483463-8F9C-E54B-962E-368FE0EE6F7F}"/>
              </a:ext>
            </a:extLst>
          </p:cNvPr>
          <p:cNvSpPr>
            <a:spLocks noChangeAspect="1"/>
          </p:cNvSpPr>
          <p:nvPr/>
        </p:nvSpPr>
        <p:spPr>
          <a:xfrm>
            <a:off x="9921117" y="2079127"/>
            <a:ext cx="631350" cy="636014"/>
          </a:xfrm>
          <a:prstGeom prst="ellipse">
            <a:avLst/>
          </a:prstGeom>
          <a:solidFill>
            <a:schemeClr val="accent6">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a:p>
        </p:txBody>
      </p:sp>
      <p:cxnSp>
        <p:nvCxnSpPr>
          <p:cNvPr id="28" name="Straight Arrow Connector 27">
            <a:extLst>
              <a:ext uri="{FF2B5EF4-FFF2-40B4-BE49-F238E27FC236}">
                <a16:creationId xmlns:a16="http://schemas.microsoft.com/office/drawing/2014/main" id="{56CD97E3-C66E-D34F-AF85-C7DE454BC5D6}"/>
              </a:ext>
            </a:extLst>
          </p:cNvPr>
          <p:cNvCxnSpPr>
            <a:cxnSpLocks/>
            <a:stCxn id="25" idx="1"/>
            <a:endCxn id="26" idx="4"/>
          </p:cNvCxnSpPr>
          <p:nvPr/>
        </p:nvCxnSpPr>
        <p:spPr>
          <a:xfrm flipH="1" flipV="1">
            <a:off x="9119382" y="2715066"/>
            <a:ext cx="335489" cy="5086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12A0986-1B90-1D43-A301-CAA8557474D5}"/>
              </a:ext>
            </a:extLst>
          </p:cNvPr>
          <p:cNvCxnSpPr>
            <a:cxnSpLocks/>
            <a:stCxn id="26" idx="6"/>
            <a:endCxn id="27" idx="2"/>
          </p:cNvCxnSpPr>
          <p:nvPr/>
        </p:nvCxnSpPr>
        <p:spPr>
          <a:xfrm>
            <a:off x="9435057" y="2397060"/>
            <a:ext cx="486058" cy="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B1BCDD-2499-9B4C-80B8-8F5082CFD452}"/>
              </a:ext>
            </a:extLst>
          </p:cNvPr>
          <p:cNvSpPr txBox="1"/>
          <p:nvPr/>
        </p:nvSpPr>
        <p:spPr>
          <a:xfrm>
            <a:off x="10465919" y="2438070"/>
            <a:ext cx="63" cy="207429"/>
          </a:xfrm>
          <a:prstGeom prst="rect">
            <a:avLst/>
          </a:prstGeom>
          <a:noFill/>
        </p:spPr>
        <p:txBody>
          <a:bodyPr wrap="square" lIns="0" tIns="0" rIns="0" bIns="0" rtlCol="0">
            <a:spAutoFit/>
          </a:bodyPr>
          <a:lstStyle/>
          <a:p>
            <a:endParaRPr lang="en-US" sz="1348"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F82C44D-4362-6E43-A1E9-0BA4D83C8409}"/>
                  </a:ext>
                </a:extLst>
              </p:cNvPr>
              <p:cNvSpPr txBox="1"/>
              <p:nvPr/>
            </p:nvSpPr>
            <p:spPr>
              <a:xfrm>
                <a:off x="9498141" y="2038678"/>
                <a:ext cx="359895" cy="299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348" i="1">
                          <a:latin typeface="Cambria Math" panose="02040503050406030204" pitchFamily="18" charset="0"/>
                        </a:rPr>
                        <m:t>γ</m:t>
                      </m:r>
                    </m:oMath>
                  </m:oMathPara>
                </a14:m>
                <a:endParaRPr lang="en-US" sz="1348" dirty="0"/>
              </a:p>
            </p:txBody>
          </p:sp>
        </mc:Choice>
        <mc:Fallback xmlns="">
          <p:sp>
            <p:nvSpPr>
              <p:cNvPr id="31" name="TextBox 30">
                <a:extLst>
                  <a:ext uri="{FF2B5EF4-FFF2-40B4-BE49-F238E27FC236}">
                    <a16:creationId xmlns:a16="http://schemas.microsoft.com/office/drawing/2014/main" id="{BF82C44D-4362-6E43-A1E9-0BA4D83C8409}"/>
                  </a:ext>
                </a:extLst>
              </p:cNvPr>
              <p:cNvSpPr txBox="1">
                <a:spLocks noRot="1" noChangeAspect="1" noMove="1" noResize="1" noEditPoints="1" noAdjustHandles="1" noChangeArrowheads="1" noChangeShapeType="1" noTextEdit="1"/>
              </p:cNvSpPr>
              <p:nvPr/>
            </p:nvSpPr>
            <p:spPr>
              <a:xfrm>
                <a:off x="9498141" y="2038678"/>
                <a:ext cx="359895" cy="29976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7E633E4-0B74-ED4E-959C-834ECD71F927}"/>
                  </a:ext>
                </a:extLst>
              </p:cNvPr>
              <p:cNvSpPr txBox="1"/>
              <p:nvPr/>
            </p:nvSpPr>
            <p:spPr>
              <a:xfrm>
                <a:off x="9498141" y="3302972"/>
                <a:ext cx="363881" cy="299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48" i="1">
                          <a:latin typeface="Cambria Math" panose="02040503050406030204" pitchFamily="18" charset="0"/>
                        </a:rPr>
                        <m:t>𝑆</m:t>
                      </m:r>
                    </m:oMath>
                  </m:oMathPara>
                </a14:m>
                <a:endParaRPr lang="en-US" sz="1348" dirty="0"/>
              </a:p>
            </p:txBody>
          </p:sp>
        </mc:Choice>
        <mc:Fallback xmlns="">
          <p:sp>
            <p:nvSpPr>
              <p:cNvPr id="32" name="TextBox 31">
                <a:extLst>
                  <a:ext uri="{FF2B5EF4-FFF2-40B4-BE49-F238E27FC236}">
                    <a16:creationId xmlns:a16="http://schemas.microsoft.com/office/drawing/2014/main" id="{D7E633E4-0B74-ED4E-959C-834ECD71F927}"/>
                  </a:ext>
                </a:extLst>
              </p:cNvPr>
              <p:cNvSpPr txBox="1">
                <a:spLocks noRot="1" noChangeAspect="1" noMove="1" noResize="1" noEditPoints="1" noAdjustHandles="1" noChangeArrowheads="1" noChangeShapeType="1" noTextEdit="1"/>
              </p:cNvSpPr>
              <p:nvPr/>
            </p:nvSpPr>
            <p:spPr>
              <a:xfrm>
                <a:off x="9498141" y="3302972"/>
                <a:ext cx="363881" cy="29976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B8A8851-53B5-F24E-9259-BFE284F3870C}"/>
                  </a:ext>
                </a:extLst>
              </p:cNvPr>
              <p:cNvSpPr txBox="1"/>
              <p:nvPr/>
            </p:nvSpPr>
            <p:spPr>
              <a:xfrm>
                <a:off x="8966319" y="2239052"/>
                <a:ext cx="333039" cy="299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48" i="1">
                          <a:latin typeface="Cambria Math" panose="02040503050406030204" pitchFamily="18" charset="0"/>
                        </a:rPr>
                        <m:t>𝐼</m:t>
                      </m:r>
                    </m:oMath>
                  </m:oMathPara>
                </a14:m>
                <a:endParaRPr lang="en-US" sz="1348" dirty="0"/>
              </a:p>
            </p:txBody>
          </p:sp>
        </mc:Choice>
        <mc:Fallback xmlns="">
          <p:sp>
            <p:nvSpPr>
              <p:cNvPr id="33" name="TextBox 32">
                <a:extLst>
                  <a:ext uri="{FF2B5EF4-FFF2-40B4-BE49-F238E27FC236}">
                    <a16:creationId xmlns:a16="http://schemas.microsoft.com/office/drawing/2014/main" id="{DB8A8851-53B5-F24E-9259-BFE284F3870C}"/>
                  </a:ext>
                </a:extLst>
              </p:cNvPr>
              <p:cNvSpPr txBox="1">
                <a:spLocks noRot="1" noChangeAspect="1" noMove="1" noResize="1" noEditPoints="1" noAdjustHandles="1" noChangeArrowheads="1" noChangeShapeType="1" noTextEdit="1"/>
              </p:cNvSpPr>
              <p:nvPr/>
            </p:nvSpPr>
            <p:spPr>
              <a:xfrm>
                <a:off x="8966319" y="2239052"/>
                <a:ext cx="333039" cy="299762"/>
              </a:xfrm>
              <a:prstGeom prst="rect">
                <a:avLst/>
              </a:prstGeom>
              <a:blipFill>
                <a:blip r:embed="rId12"/>
                <a:stretch>
                  <a:fillRect/>
                </a:stretch>
              </a:blipFill>
            </p:spPr>
            <p:txBody>
              <a:bodyPr/>
              <a:lstStyle/>
              <a:p>
                <a:r>
                  <a:rPr lang="en-US">
                    <a:noFill/>
                  </a:rPr>
                  <a:t> </a:t>
                </a:r>
              </a:p>
            </p:txBody>
          </p:sp>
        </mc:Fallback>
      </mc:AlternateContent>
      <p:cxnSp>
        <p:nvCxnSpPr>
          <p:cNvPr id="35" name="Elbow Connector 34">
            <a:extLst>
              <a:ext uri="{FF2B5EF4-FFF2-40B4-BE49-F238E27FC236}">
                <a16:creationId xmlns:a16="http://schemas.microsoft.com/office/drawing/2014/main" id="{54F0C480-8FAF-524D-B33A-622519464B1A}"/>
              </a:ext>
            </a:extLst>
          </p:cNvPr>
          <p:cNvCxnSpPr>
            <a:cxnSpLocks/>
            <a:stCxn id="27" idx="4"/>
            <a:endCxn id="25" idx="6"/>
          </p:cNvCxnSpPr>
          <p:nvPr/>
        </p:nvCxnSpPr>
        <p:spPr>
          <a:xfrm rot="5400000">
            <a:off x="9748545" y="2960363"/>
            <a:ext cx="733471" cy="243031"/>
          </a:xfrm>
          <a:prstGeom prst="bentConnector2">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6BBD6CA-926A-0745-9E59-461AE9FAFA8E}"/>
                  </a:ext>
                </a:extLst>
              </p:cNvPr>
              <p:cNvSpPr txBox="1"/>
              <p:nvPr/>
            </p:nvSpPr>
            <p:spPr>
              <a:xfrm>
                <a:off x="10051173" y="2257469"/>
                <a:ext cx="391774" cy="299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348" i="1">
                          <a:latin typeface="Cambria Math" panose="02040503050406030204" pitchFamily="18" charset="0"/>
                        </a:rPr>
                        <m:t>𝑅</m:t>
                      </m:r>
                    </m:oMath>
                  </m:oMathPara>
                </a14:m>
                <a:endParaRPr lang="en-US" sz="1348" dirty="0"/>
              </a:p>
            </p:txBody>
          </p:sp>
        </mc:Choice>
        <mc:Fallback xmlns="">
          <p:sp>
            <p:nvSpPr>
              <p:cNvPr id="36" name="TextBox 35">
                <a:extLst>
                  <a:ext uri="{FF2B5EF4-FFF2-40B4-BE49-F238E27FC236}">
                    <a16:creationId xmlns:a16="http://schemas.microsoft.com/office/drawing/2014/main" id="{D6BBD6CA-926A-0745-9E59-461AE9FAFA8E}"/>
                  </a:ext>
                </a:extLst>
              </p:cNvPr>
              <p:cNvSpPr txBox="1">
                <a:spLocks noRot="1" noChangeAspect="1" noMove="1" noResize="1" noEditPoints="1" noAdjustHandles="1" noChangeArrowheads="1" noChangeShapeType="1" noTextEdit="1"/>
              </p:cNvSpPr>
              <p:nvPr/>
            </p:nvSpPr>
            <p:spPr>
              <a:xfrm>
                <a:off x="10051173" y="2257469"/>
                <a:ext cx="391774" cy="299762"/>
              </a:xfrm>
              <a:prstGeom prst="rect">
                <a:avLst/>
              </a:prstGeom>
              <a:blipFill>
                <a:blip r:embed="rId13"/>
                <a:stretch>
                  <a:fillRect/>
                </a:stretch>
              </a:blipFill>
            </p:spPr>
            <p:txBody>
              <a:bodyPr/>
              <a:lstStyle/>
              <a:p>
                <a:r>
                  <a:rPr lang="en-US">
                    <a:noFill/>
                  </a:rPr>
                  <a:t> </a:t>
                </a:r>
              </a:p>
            </p:txBody>
          </p:sp>
        </mc:Fallback>
      </mc:AlternateContent>
      <p:sp>
        <p:nvSpPr>
          <p:cNvPr id="37" name="Rounded Rectangle 36">
            <a:extLst>
              <a:ext uri="{FF2B5EF4-FFF2-40B4-BE49-F238E27FC236}">
                <a16:creationId xmlns:a16="http://schemas.microsoft.com/office/drawing/2014/main" id="{013EA722-FF29-8944-92E0-4E53C8114D24}"/>
              </a:ext>
            </a:extLst>
          </p:cNvPr>
          <p:cNvSpPr/>
          <p:nvPr/>
        </p:nvSpPr>
        <p:spPr>
          <a:xfrm>
            <a:off x="8453375" y="1964273"/>
            <a:ext cx="2190082" cy="1874904"/>
          </a:xfrm>
          <a:prstGeom prst="round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12D2467-3C19-F143-A4FD-B3E4C17BB332}"/>
                  </a:ext>
                </a:extLst>
              </p:cNvPr>
              <p:cNvSpPr txBox="1"/>
              <p:nvPr/>
            </p:nvSpPr>
            <p:spPr>
              <a:xfrm rot="3452497">
                <a:off x="8676064" y="2891371"/>
                <a:ext cx="97135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200" i="1">
                          <a:latin typeface="Cambria Math" panose="02040503050406030204" pitchFamily="18" charset="0"/>
                        </a:rPr>
                        <m:t>β</m:t>
                      </m:r>
                      <m:r>
                        <a:rPr lang="en-US" sz="1200" i="1">
                          <a:latin typeface="Cambria Math" panose="02040503050406030204" pitchFamily="18" charset="0"/>
                        </a:rPr>
                        <m:t> </m:t>
                      </m:r>
                      <m:r>
                        <a:rPr lang="en-US" sz="1200" i="1">
                          <a:latin typeface="Cambria Math" panose="02040503050406030204" pitchFamily="18" charset="0"/>
                        </a:rPr>
                        <m:t>𝜋</m:t>
                      </m:r>
                      <m:d>
                        <m:dPr>
                          <m:ctrlPr>
                            <a:rPr lang="en-US" sz="1200" i="1">
                              <a:latin typeface="Cambria Math" panose="02040503050406030204" pitchFamily="18" charset="0"/>
                            </a:rPr>
                          </m:ctrlPr>
                        </m:dPr>
                        <m:e>
                          <m:r>
                            <a:rPr lang="en-US" sz="1200" i="1">
                              <a:latin typeface="Cambria Math" panose="02040503050406030204" pitchFamily="18" charset="0"/>
                            </a:rPr>
                            <m:t>𝑡</m:t>
                          </m:r>
                          <m:r>
                            <a:rPr lang="en-US" sz="1200" i="1">
                              <a:latin typeface="Cambria Math" panose="02040503050406030204" pitchFamily="18" charset="0"/>
                            </a:rPr>
                            <m:t>+1</m:t>
                          </m:r>
                        </m:e>
                      </m:d>
                    </m:oMath>
                  </m:oMathPara>
                </a14:m>
                <a:endParaRPr lang="en-US" sz="1200" dirty="0"/>
              </a:p>
            </p:txBody>
          </p:sp>
        </mc:Choice>
        <mc:Fallback xmlns="">
          <p:sp>
            <p:nvSpPr>
              <p:cNvPr id="38" name="TextBox 37">
                <a:extLst>
                  <a:ext uri="{FF2B5EF4-FFF2-40B4-BE49-F238E27FC236}">
                    <a16:creationId xmlns:a16="http://schemas.microsoft.com/office/drawing/2014/main" id="{F12D2467-3C19-F143-A4FD-B3E4C17BB332}"/>
                  </a:ext>
                </a:extLst>
              </p:cNvPr>
              <p:cNvSpPr txBox="1">
                <a:spLocks noRot="1" noChangeAspect="1" noMove="1" noResize="1" noEditPoints="1" noAdjustHandles="1" noChangeArrowheads="1" noChangeShapeType="1" noTextEdit="1"/>
              </p:cNvSpPr>
              <p:nvPr/>
            </p:nvSpPr>
            <p:spPr>
              <a:xfrm rot="3452497">
                <a:off x="8676064" y="2891371"/>
                <a:ext cx="971355" cy="27699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9B89D73-1709-B145-8C1D-9D49FB080C1C}"/>
                  </a:ext>
                </a:extLst>
              </p:cNvPr>
              <p:cNvSpPr txBox="1"/>
              <p:nvPr/>
            </p:nvSpPr>
            <p:spPr>
              <a:xfrm rot="5400000">
                <a:off x="9870094" y="2977608"/>
                <a:ext cx="101426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𝛾</m:t>
                          </m:r>
                        </m:e>
                        <m:sub>
                          <m:r>
                            <a:rPr lang="en-US" sz="1200" i="1">
                              <a:latin typeface="Cambria Math" panose="02040503050406030204" pitchFamily="18" charset="0"/>
                            </a:rPr>
                            <m:t>𝑠</m:t>
                          </m:r>
                        </m:sub>
                      </m:sSub>
                      <m:r>
                        <a:rPr lang="en-US" sz="1200" i="1">
                          <a:latin typeface="Cambria Math" panose="02040503050406030204" pitchFamily="18" charset="0"/>
                        </a:rPr>
                        <m:t>𝜔</m:t>
                      </m:r>
                      <m:r>
                        <a:rPr lang="en-US" sz="1200" i="1">
                          <a:latin typeface="Cambria Math" panose="02040503050406030204" pitchFamily="18" charset="0"/>
                        </a:rPr>
                        <m:t>(</m:t>
                      </m:r>
                      <m:r>
                        <a:rPr lang="en-US" sz="1200" i="1">
                          <a:latin typeface="Cambria Math" panose="02040503050406030204" pitchFamily="18" charset="0"/>
                        </a:rPr>
                        <m:t>𝑡</m:t>
                      </m:r>
                      <m:r>
                        <a:rPr lang="en-US" sz="1200" i="1">
                          <a:latin typeface="Cambria Math" panose="02040503050406030204" pitchFamily="18" charset="0"/>
                        </a:rPr>
                        <m:t>+1)</m:t>
                      </m:r>
                    </m:oMath>
                  </m:oMathPara>
                </a14:m>
                <a:endParaRPr lang="en-US" sz="1200" dirty="0"/>
              </a:p>
            </p:txBody>
          </p:sp>
        </mc:Choice>
        <mc:Fallback xmlns="">
          <p:sp>
            <p:nvSpPr>
              <p:cNvPr id="39" name="TextBox 38">
                <a:extLst>
                  <a:ext uri="{FF2B5EF4-FFF2-40B4-BE49-F238E27FC236}">
                    <a16:creationId xmlns:a16="http://schemas.microsoft.com/office/drawing/2014/main" id="{A9B89D73-1709-B145-8C1D-9D49FB080C1C}"/>
                  </a:ext>
                </a:extLst>
              </p:cNvPr>
              <p:cNvSpPr txBox="1">
                <a:spLocks noRot="1" noChangeAspect="1" noMove="1" noResize="1" noEditPoints="1" noAdjustHandles="1" noChangeArrowheads="1" noChangeShapeType="1" noTextEdit="1"/>
              </p:cNvSpPr>
              <p:nvPr/>
            </p:nvSpPr>
            <p:spPr>
              <a:xfrm rot="5400000">
                <a:off x="9870094" y="2977608"/>
                <a:ext cx="1014266" cy="276999"/>
              </a:xfrm>
              <a:prstGeom prst="rect">
                <a:avLst/>
              </a:prstGeom>
              <a:blipFill>
                <a:blip r:embed="rId15"/>
                <a:stretch>
                  <a:fillRect l="-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3FE97CD-AD2A-CD43-8D56-1F0300C8144E}"/>
                  </a:ext>
                </a:extLst>
              </p:cNvPr>
              <p:cNvSpPr txBox="1"/>
              <p:nvPr/>
            </p:nvSpPr>
            <p:spPr>
              <a:xfrm>
                <a:off x="4026047" y="3840026"/>
                <a:ext cx="616900" cy="2997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1348">
                          <a:latin typeface="Cambria Math" panose="02040503050406030204" pitchFamily="18" charset="0"/>
                        </a:rPr>
                        <m:t>Day</m:t>
                      </m:r>
                      <m:r>
                        <a:rPr lang="en-US" sz="1348" i="1">
                          <a:latin typeface="Cambria Math" panose="02040503050406030204" pitchFamily="18" charset="0"/>
                        </a:rPr>
                        <m:t> </m:t>
                      </m:r>
                      <m:r>
                        <a:rPr lang="en-US" sz="1348" i="1">
                          <a:latin typeface="Cambria Math" panose="02040503050406030204" pitchFamily="18" charset="0"/>
                        </a:rPr>
                        <m:t>𝑡</m:t>
                      </m:r>
                    </m:oMath>
                  </m:oMathPara>
                </a14:m>
                <a:endParaRPr lang="en-US" sz="1348" dirty="0"/>
              </a:p>
            </p:txBody>
          </p:sp>
        </mc:Choice>
        <mc:Fallback xmlns="">
          <p:sp>
            <p:nvSpPr>
              <p:cNvPr id="40" name="TextBox 39">
                <a:extLst>
                  <a:ext uri="{FF2B5EF4-FFF2-40B4-BE49-F238E27FC236}">
                    <a16:creationId xmlns:a16="http://schemas.microsoft.com/office/drawing/2014/main" id="{F3FE97CD-AD2A-CD43-8D56-1F0300C8144E}"/>
                  </a:ext>
                </a:extLst>
              </p:cNvPr>
              <p:cNvSpPr txBox="1">
                <a:spLocks noRot="1" noChangeAspect="1" noMove="1" noResize="1" noEditPoints="1" noAdjustHandles="1" noChangeArrowheads="1" noChangeShapeType="1" noTextEdit="1"/>
              </p:cNvSpPr>
              <p:nvPr/>
            </p:nvSpPr>
            <p:spPr>
              <a:xfrm>
                <a:off x="4026047" y="3840026"/>
                <a:ext cx="616900" cy="299762"/>
              </a:xfrm>
              <a:prstGeom prst="rect">
                <a:avLst/>
              </a:prstGeom>
              <a:blipFill>
                <a:blip r:embed="rId16"/>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DD3539F-29C8-E245-8087-D7A3A0414106}"/>
                  </a:ext>
                </a:extLst>
              </p:cNvPr>
              <p:cNvSpPr txBox="1"/>
              <p:nvPr/>
            </p:nvSpPr>
            <p:spPr>
              <a:xfrm>
                <a:off x="8998640" y="3847303"/>
                <a:ext cx="1358898" cy="2997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348">
                          <a:latin typeface="Cambria Math" panose="02040503050406030204" pitchFamily="18" charset="0"/>
                        </a:rPr>
                        <m:t>Day</m:t>
                      </m:r>
                      <m:r>
                        <a:rPr lang="en-US" sz="1348" i="1">
                          <a:latin typeface="Cambria Math" panose="02040503050406030204" pitchFamily="18" charset="0"/>
                        </a:rPr>
                        <m:t> (</m:t>
                      </m:r>
                      <m:r>
                        <a:rPr lang="en-US" sz="1348" i="1">
                          <a:latin typeface="Cambria Math" panose="02040503050406030204" pitchFamily="18" charset="0"/>
                        </a:rPr>
                        <m:t>𝑡</m:t>
                      </m:r>
                      <m:r>
                        <a:rPr lang="en-US" sz="1348" i="1">
                          <a:latin typeface="Cambria Math" panose="02040503050406030204" pitchFamily="18" charset="0"/>
                        </a:rPr>
                        <m:t>+1)</m:t>
                      </m:r>
                    </m:oMath>
                  </m:oMathPara>
                </a14:m>
                <a:endParaRPr lang="en-US" sz="1348" dirty="0"/>
              </a:p>
            </p:txBody>
          </p:sp>
        </mc:Choice>
        <mc:Fallback xmlns="">
          <p:sp>
            <p:nvSpPr>
              <p:cNvPr id="41" name="TextBox 40">
                <a:extLst>
                  <a:ext uri="{FF2B5EF4-FFF2-40B4-BE49-F238E27FC236}">
                    <a16:creationId xmlns:a16="http://schemas.microsoft.com/office/drawing/2014/main" id="{FDD3539F-29C8-E245-8087-D7A3A0414106}"/>
                  </a:ext>
                </a:extLst>
              </p:cNvPr>
              <p:cNvSpPr txBox="1">
                <a:spLocks noRot="1" noChangeAspect="1" noMove="1" noResize="1" noEditPoints="1" noAdjustHandles="1" noChangeArrowheads="1" noChangeShapeType="1" noTextEdit="1"/>
              </p:cNvSpPr>
              <p:nvPr/>
            </p:nvSpPr>
            <p:spPr>
              <a:xfrm>
                <a:off x="8998640" y="3847303"/>
                <a:ext cx="1358898" cy="299762"/>
              </a:xfrm>
              <a:prstGeom prst="rect">
                <a:avLst/>
              </a:prstGeom>
              <a:blipFill>
                <a:blip r:embed="rId17"/>
                <a:stretch>
                  <a:fillRect b="-12000"/>
                </a:stretch>
              </a:blipFill>
            </p:spPr>
            <p:txBody>
              <a:bodyPr/>
              <a:lstStyle/>
              <a:p>
                <a:r>
                  <a:rPr lang="en-US">
                    <a:noFill/>
                  </a:rPr>
                  <a:t> </a:t>
                </a:r>
              </a:p>
            </p:txBody>
          </p:sp>
        </mc:Fallback>
      </mc:AlternateContent>
      <p:sp>
        <p:nvSpPr>
          <p:cNvPr id="42" name="Right Arrow 41">
            <a:extLst>
              <a:ext uri="{FF2B5EF4-FFF2-40B4-BE49-F238E27FC236}">
                <a16:creationId xmlns:a16="http://schemas.microsoft.com/office/drawing/2014/main" id="{C1D5C5BE-707B-2C42-A4DE-5CD180A91FC9}"/>
              </a:ext>
            </a:extLst>
          </p:cNvPr>
          <p:cNvSpPr/>
          <p:nvPr/>
        </p:nvSpPr>
        <p:spPr>
          <a:xfrm>
            <a:off x="5626087" y="2113112"/>
            <a:ext cx="2781346" cy="296729"/>
          </a:xfrm>
          <a:prstGeom prst="rightArrow">
            <a:avLst>
              <a:gd name="adj1" fmla="val 24631"/>
              <a:gd name="adj2" fmla="val 7230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dirty="0"/>
          </a:p>
        </p:txBody>
      </p:sp>
      <mc:AlternateContent xmlns:mc="http://schemas.openxmlformats.org/markup-compatibility/2006" xmlns:a14="http://schemas.microsoft.com/office/drawing/2010/main">
        <mc:Choice Requires="a14">
          <p:sp>
            <p:nvSpPr>
              <p:cNvPr id="43" name="Content Placeholder 3">
                <a:extLst>
                  <a:ext uri="{FF2B5EF4-FFF2-40B4-BE49-F238E27FC236}">
                    <a16:creationId xmlns:a16="http://schemas.microsoft.com/office/drawing/2014/main" id="{622DD5FE-FA01-8A41-8598-A330C06A8747}"/>
                  </a:ext>
                </a:extLst>
              </p:cNvPr>
              <p:cNvSpPr txBox="1">
                <a:spLocks/>
              </p:cNvSpPr>
              <p:nvPr/>
            </p:nvSpPr>
            <p:spPr>
              <a:xfrm>
                <a:off x="5640409" y="2818944"/>
                <a:ext cx="2717482" cy="1397690"/>
              </a:xfrm>
              <a:prstGeom prst="rect">
                <a:avLst/>
              </a:prstGeom>
              <a:noFill/>
              <a:ln>
                <a:solidFill>
                  <a:schemeClr val="tx1"/>
                </a:solidFill>
              </a:ln>
            </p:spPr>
            <p:txBody>
              <a:bodyPr vert="horz" wrap="square" lIns="91441" tIns="45720" rIns="91441" bIns="45720" rtlCol="0">
                <a:sp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just">
                  <a:lnSpc>
                    <a:spcPct val="100000"/>
                  </a:lnSpc>
                  <a:spcBef>
                    <a:spcPts val="0"/>
                  </a:spcBef>
                </a:pPr>
                <a14:m>
                  <m:oMathPara xmlns:m="http://schemas.openxmlformats.org/officeDocument/2006/math">
                    <m:oMathParaPr>
                      <m:jc m:val="left"/>
                    </m:oMathParaPr>
                    <m:oMath xmlns:m="http://schemas.openxmlformats.org/officeDocument/2006/math">
                      <m:f>
                        <m:fPr>
                          <m:ctrlPr>
                            <a:rPr lang="en-US" sz="1400" i="1">
                              <a:solidFill>
                                <a:srgbClr val="836967"/>
                              </a:solidFill>
                              <a:latin typeface="Cambria Math" panose="02040503050406030204" pitchFamily="18" charset="0"/>
                            </a:rPr>
                          </m:ctrlPr>
                        </m:fPr>
                        <m:num>
                          <m:r>
                            <a:rPr lang="en-US" sz="1400" i="1">
                              <a:latin typeface="Cambria Math" panose="02040503050406030204" pitchFamily="18" charset="0"/>
                            </a:rPr>
                            <m:t>𝑑</m:t>
                          </m:r>
                          <m:sSubSup>
                            <m:sSubSupPr>
                              <m:ctrlPr>
                                <a:rPr lang="en-US" sz="1400" i="1">
                                  <a:solidFill>
                                    <a:srgbClr val="836967"/>
                                  </a:solidFill>
                                  <a:latin typeface="Cambria Math" panose="02040503050406030204" pitchFamily="18" charset="0"/>
                                </a:rPr>
                              </m:ctrlPr>
                            </m:sSubSupPr>
                            <m:e>
                              <m:r>
                                <a:rPr lang="en-US" sz="1400" i="1">
                                  <a:latin typeface="Cambria Math" panose="02040503050406030204" pitchFamily="18" charset="0"/>
                                </a:rPr>
                                <m:t>𝜃</m:t>
                              </m:r>
                            </m:e>
                            <m:sub>
                              <m:r>
                                <a:rPr lang="en-US" sz="1400" i="1">
                                  <a:latin typeface="Cambria Math" panose="02040503050406030204" pitchFamily="18" charset="0"/>
                                </a:rPr>
                                <m:t>𝑡</m:t>
                              </m:r>
                            </m:sub>
                            <m:sup>
                              <m:r>
                                <a:rPr lang="en-US" sz="1400" i="1">
                                  <a:latin typeface="Cambria Math" panose="02040503050406030204" pitchFamily="18" charset="0"/>
                                </a:rPr>
                                <m:t>𝑆</m:t>
                              </m:r>
                            </m:sup>
                          </m:sSubSup>
                        </m:num>
                        <m:den>
                          <m:r>
                            <a:rPr lang="en-US" sz="1400" i="1">
                              <a:latin typeface="Cambria Math" panose="02040503050406030204" pitchFamily="18" charset="0"/>
                            </a:rPr>
                            <m:t>𝑑𝑡</m:t>
                          </m:r>
                        </m:den>
                      </m:f>
                      <m:r>
                        <a:rPr lang="en-US" sz="1400" i="1">
                          <a:latin typeface="Cambria Math" panose="02040503050406030204" pitchFamily="18" charset="0"/>
                        </a:rPr>
                        <m:t>=−</m:t>
                      </m:r>
                      <m:r>
                        <a:rPr lang="en-US" sz="1400" i="1">
                          <a:latin typeface="Cambria Math" panose="02040503050406030204" pitchFamily="18" charset="0"/>
                        </a:rPr>
                        <m:t>𝛽𝜋</m:t>
                      </m:r>
                      <m:d>
                        <m:dPr>
                          <m:ctrlPr>
                            <a:rPr lang="en-US" sz="1400" i="1">
                              <a:solidFill>
                                <a:srgbClr val="836967"/>
                              </a:solidFill>
                              <a:latin typeface="Cambria Math" panose="02040503050406030204" pitchFamily="18" charset="0"/>
                            </a:rPr>
                          </m:ctrlPr>
                        </m:dPr>
                        <m:e>
                          <m:r>
                            <a:rPr lang="en-US" sz="1400" i="1">
                              <a:latin typeface="Cambria Math" panose="02040503050406030204" pitchFamily="18" charset="0"/>
                            </a:rPr>
                            <m:t>𝑡</m:t>
                          </m:r>
                        </m:e>
                      </m:d>
                      <m:sSubSup>
                        <m:sSubSupPr>
                          <m:ctrlPr>
                            <a:rPr lang="en-US" sz="1400" i="1">
                              <a:solidFill>
                                <a:srgbClr val="836967"/>
                              </a:solidFill>
                              <a:latin typeface="Cambria Math" panose="02040503050406030204" pitchFamily="18" charset="0"/>
                            </a:rPr>
                          </m:ctrlPr>
                        </m:sSubSupPr>
                        <m:e>
                          <m:r>
                            <a:rPr lang="en-US" sz="1400" i="1">
                              <a:latin typeface="Cambria Math" panose="02040503050406030204" pitchFamily="18" charset="0"/>
                            </a:rPr>
                            <m:t>𝜃</m:t>
                          </m:r>
                        </m:e>
                        <m:sub>
                          <m:r>
                            <a:rPr lang="en-US" sz="1400" i="1">
                              <a:latin typeface="Cambria Math" panose="02040503050406030204" pitchFamily="18" charset="0"/>
                            </a:rPr>
                            <m:t>𝑡</m:t>
                          </m:r>
                        </m:sub>
                        <m:sup>
                          <m:r>
                            <a:rPr lang="en-US" sz="1400" i="1">
                              <a:latin typeface="Cambria Math" panose="02040503050406030204" pitchFamily="18" charset="0"/>
                            </a:rPr>
                            <m:t>𝑆</m:t>
                          </m:r>
                        </m:sup>
                      </m:sSubSup>
                      <m:sSubSup>
                        <m:sSubSupPr>
                          <m:ctrlPr>
                            <a:rPr lang="en-US" sz="1400" i="1">
                              <a:solidFill>
                                <a:srgbClr val="836967"/>
                              </a:solidFill>
                              <a:latin typeface="Cambria Math" panose="02040503050406030204" pitchFamily="18" charset="0"/>
                            </a:rPr>
                          </m:ctrlPr>
                        </m:sSubSupPr>
                        <m:e>
                          <m:r>
                            <a:rPr lang="en-US" sz="1400" i="1">
                              <a:latin typeface="Cambria Math" panose="02040503050406030204" pitchFamily="18" charset="0"/>
                            </a:rPr>
                            <m:t>𝜃</m:t>
                          </m:r>
                        </m:e>
                        <m:sub>
                          <m:r>
                            <a:rPr lang="en-US" sz="1400" i="1">
                              <a:latin typeface="Cambria Math" panose="02040503050406030204" pitchFamily="18" charset="0"/>
                            </a:rPr>
                            <m:t>𝑡</m:t>
                          </m:r>
                        </m:sub>
                        <m:sup>
                          <m:r>
                            <a:rPr lang="en-US" sz="1400" i="1">
                              <a:latin typeface="Cambria Math" panose="02040503050406030204" pitchFamily="18" charset="0"/>
                            </a:rPr>
                            <m:t>𝐼</m:t>
                          </m:r>
                        </m:sup>
                      </m:sSubSup>
                      <m:r>
                        <a:rPr lang="en-US" sz="1400" i="1">
                          <a:latin typeface="Cambria Math" panose="02040503050406030204" pitchFamily="18" charset="0"/>
                        </a:rPr>
                        <m:t>+</m:t>
                      </m:r>
                      <m:r>
                        <a:rPr lang="en-US" sz="1400" b="1" i="1">
                          <a:latin typeface="Cambria Math" panose="02040503050406030204" pitchFamily="18" charset="0"/>
                        </a:rPr>
                        <m:t>𝒘</m:t>
                      </m:r>
                      <m:d>
                        <m:dPr>
                          <m:ctrlPr>
                            <a:rPr lang="en-US" sz="1400" b="1" i="1">
                              <a:latin typeface="Cambria Math" panose="02040503050406030204" pitchFamily="18" charset="0"/>
                            </a:rPr>
                          </m:ctrlPr>
                        </m:dPr>
                        <m:e>
                          <m:r>
                            <a:rPr lang="en-US" sz="1400" b="1" i="1">
                              <a:latin typeface="Cambria Math" panose="02040503050406030204" pitchFamily="18" charset="0"/>
                            </a:rPr>
                            <m:t>𝒕</m:t>
                          </m:r>
                        </m:e>
                      </m:d>
                      <m:sSub>
                        <m:sSubPr>
                          <m:ctrlPr>
                            <a:rPr lang="en-US" sz="1400" b="1" i="1">
                              <a:solidFill>
                                <a:srgbClr val="836967"/>
                              </a:solidFill>
                              <a:latin typeface="Cambria Math" panose="02040503050406030204" pitchFamily="18" charset="0"/>
                            </a:rPr>
                          </m:ctrlPr>
                        </m:sSubPr>
                        <m:e>
                          <m:r>
                            <a:rPr lang="en-US" sz="1400" b="1" i="1">
                              <a:latin typeface="Cambria Math" panose="02040503050406030204" pitchFamily="18" charset="0"/>
                            </a:rPr>
                            <m:t>𝜸</m:t>
                          </m:r>
                        </m:e>
                        <m:sub>
                          <m:r>
                            <a:rPr lang="en-US" sz="1400" b="1" i="1">
                              <a:latin typeface="Cambria Math" panose="02040503050406030204" pitchFamily="18" charset="0"/>
                            </a:rPr>
                            <m:t>𝒔</m:t>
                          </m:r>
                        </m:sub>
                      </m:sSub>
                      <m:sSubSup>
                        <m:sSubSupPr>
                          <m:ctrlPr>
                            <a:rPr lang="en-US" sz="1400" b="1" i="1">
                              <a:solidFill>
                                <a:srgbClr val="836967"/>
                              </a:solidFill>
                              <a:latin typeface="Cambria Math" panose="02040503050406030204" pitchFamily="18" charset="0"/>
                            </a:rPr>
                          </m:ctrlPr>
                        </m:sSubSupPr>
                        <m:e>
                          <m:r>
                            <a:rPr lang="en-US" sz="1400" b="1" i="1">
                              <a:latin typeface="Cambria Math" panose="02040503050406030204" pitchFamily="18" charset="0"/>
                            </a:rPr>
                            <m:t>𝜽</m:t>
                          </m:r>
                        </m:e>
                        <m:sub>
                          <m:r>
                            <a:rPr lang="en-US" sz="1400" b="1" i="1">
                              <a:latin typeface="Cambria Math" panose="02040503050406030204" pitchFamily="18" charset="0"/>
                            </a:rPr>
                            <m:t>𝒕</m:t>
                          </m:r>
                        </m:sub>
                        <m:sup>
                          <m:r>
                            <a:rPr lang="en-US" sz="1400" b="1" i="1">
                              <a:latin typeface="Cambria Math" panose="02040503050406030204" pitchFamily="18" charset="0"/>
                            </a:rPr>
                            <m:t>𝑹</m:t>
                          </m:r>
                        </m:sup>
                      </m:sSubSup>
                    </m:oMath>
                  </m:oMathPara>
                </a14:m>
                <a:endParaRPr lang="en-US" sz="1400" i="1" dirty="0"/>
              </a:p>
              <a:p>
                <a:pPr algn="just">
                  <a:lnSpc>
                    <a:spcPct val="100000"/>
                  </a:lnSpc>
                  <a:spcBef>
                    <a:spcPts val="0"/>
                  </a:spcBef>
                </a:pPr>
                <a14:m>
                  <m:oMathPara xmlns:m="http://schemas.openxmlformats.org/officeDocument/2006/math">
                    <m:oMathParaPr>
                      <m:jc m:val="left"/>
                    </m:oMathParaPr>
                    <m:oMath xmlns:m="http://schemas.openxmlformats.org/officeDocument/2006/math">
                      <m:f>
                        <m:fPr>
                          <m:ctrlPr>
                            <a:rPr lang="en-US" sz="1400" i="1">
                              <a:solidFill>
                                <a:srgbClr val="836967"/>
                              </a:solidFill>
                              <a:latin typeface="Cambria Math" panose="02040503050406030204" pitchFamily="18" charset="0"/>
                            </a:rPr>
                          </m:ctrlPr>
                        </m:fPr>
                        <m:num>
                          <m:r>
                            <a:rPr lang="en-US" sz="1400" i="1">
                              <a:latin typeface="Cambria Math" panose="02040503050406030204" pitchFamily="18" charset="0"/>
                            </a:rPr>
                            <m:t>𝑑</m:t>
                          </m:r>
                          <m:sSubSup>
                            <m:sSubSupPr>
                              <m:ctrlPr>
                                <a:rPr lang="en-US" sz="1400" i="1">
                                  <a:solidFill>
                                    <a:srgbClr val="836967"/>
                                  </a:solidFill>
                                  <a:latin typeface="Cambria Math" panose="02040503050406030204" pitchFamily="18" charset="0"/>
                                </a:rPr>
                              </m:ctrlPr>
                            </m:sSubSupPr>
                            <m:e>
                              <m:r>
                                <a:rPr lang="en-US" sz="1400" i="1">
                                  <a:latin typeface="Cambria Math" panose="02040503050406030204" pitchFamily="18" charset="0"/>
                                </a:rPr>
                                <m:t>𝜃</m:t>
                              </m:r>
                            </m:e>
                            <m:sub>
                              <m:r>
                                <a:rPr lang="en-US" sz="1400" i="1">
                                  <a:latin typeface="Cambria Math" panose="02040503050406030204" pitchFamily="18" charset="0"/>
                                </a:rPr>
                                <m:t>𝑡</m:t>
                              </m:r>
                            </m:sub>
                            <m:sup>
                              <m:r>
                                <a:rPr lang="en-US" sz="1400" i="1">
                                  <a:latin typeface="Cambria Math" panose="02040503050406030204" pitchFamily="18" charset="0"/>
                                </a:rPr>
                                <m:t>𝐼</m:t>
                              </m:r>
                            </m:sup>
                          </m:sSubSup>
                        </m:num>
                        <m:den>
                          <m:r>
                            <a:rPr lang="en-US" sz="1400" i="1">
                              <a:latin typeface="Cambria Math" panose="02040503050406030204" pitchFamily="18" charset="0"/>
                            </a:rPr>
                            <m:t>𝑑𝑡</m:t>
                          </m:r>
                        </m:den>
                      </m:f>
                      <m:r>
                        <a:rPr lang="en-US" sz="1400" i="1">
                          <a:latin typeface="Cambria Math" panose="02040503050406030204" pitchFamily="18" charset="0"/>
                        </a:rPr>
                        <m:t>=</m:t>
                      </m:r>
                      <m:r>
                        <a:rPr lang="en-US" sz="1400" i="1">
                          <a:latin typeface="Cambria Math" panose="02040503050406030204" pitchFamily="18" charset="0"/>
                        </a:rPr>
                        <m:t>𝛽𝜋</m:t>
                      </m:r>
                      <m:d>
                        <m:dPr>
                          <m:ctrlPr>
                            <a:rPr lang="en-US" sz="1400" i="1">
                              <a:solidFill>
                                <a:srgbClr val="836967"/>
                              </a:solidFill>
                              <a:latin typeface="Cambria Math" panose="02040503050406030204" pitchFamily="18" charset="0"/>
                            </a:rPr>
                          </m:ctrlPr>
                        </m:dPr>
                        <m:e>
                          <m:r>
                            <a:rPr lang="en-US" sz="1400" i="1">
                              <a:latin typeface="Cambria Math" panose="02040503050406030204" pitchFamily="18" charset="0"/>
                            </a:rPr>
                            <m:t>𝑡</m:t>
                          </m:r>
                        </m:e>
                      </m:d>
                      <m:sSubSup>
                        <m:sSubSupPr>
                          <m:ctrlPr>
                            <a:rPr lang="en-US" sz="1400" i="1">
                              <a:solidFill>
                                <a:srgbClr val="836967"/>
                              </a:solidFill>
                              <a:latin typeface="Cambria Math" panose="02040503050406030204" pitchFamily="18" charset="0"/>
                            </a:rPr>
                          </m:ctrlPr>
                        </m:sSubSupPr>
                        <m:e>
                          <m:r>
                            <a:rPr lang="en-US" sz="1400" i="1">
                              <a:latin typeface="Cambria Math" panose="02040503050406030204" pitchFamily="18" charset="0"/>
                            </a:rPr>
                            <m:t>𝜃</m:t>
                          </m:r>
                        </m:e>
                        <m:sub>
                          <m:r>
                            <a:rPr lang="en-US" sz="1400" i="1">
                              <a:latin typeface="Cambria Math" panose="02040503050406030204" pitchFamily="18" charset="0"/>
                            </a:rPr>
                            <m:t>𝑡</m:t>
                          </m:r>
                        </m:sub>
                        <m:sup>
                          <m:r>
                            <a:rPr lang="en-US" sz="1400" i="1">
                              <a:latin typeface="Cambria Math" panose="02040503050406030204" pitchFamily="18" charset="0"/>
                            </a:rPr>
                            <m:t>𝑆</m:t>
                          </m:r>
                        </m:sup>
                      </m:sSubSup>
                      <m:sSubSup>
                        <m:sSubSupPr>
                          <m:ctrlPr>
                            <a:rPr lang="en-US" sz="1400" i="1">
                              <a:solidFill>
                                <a:srgbClr val="836967"/>
                              </a:solidFill>
                              <a:latin typeface="Cambria Math" panose="02040503050406030204" pitchFamily="18" charset="0"/>
                            </a:rPr>
                          </m:ctrlPr>
                        </m:sSubSupPr>
                        <m:e>
                          <m:r>
                            <a:rPr lang="en-US" sz="1400" i="1">
                              <a:latin typeface="Cambria Math" panose="02040503050406030204" pitchFamily="18" charset="0"/>
                            </a:rPr>
                            <m:t>𝜃</m:t>
                          </m:r>
                        </m:e>
                        <m:sub>
                          <m:r>
                            <a:rPr lang="en-US" sz="1400" i="1">
                              <a:latin typeface="Cambria Math" panose="02040503050406030204" pitchFamily="18" charset="0"/>
                            </a:rPr>
                            <m:t>𝑡</m:t>
                          </m:r>
                        </m:sub>
                        <m:sup>
                          <m:r>
                            <a:rPr lang="en-US" sz="1400" i="1">
                              <a:latin typeface="Cambria Math" panose="02040503050406030204" pitchFamily="18" charset="0"/>
                            </a:rPr>
                            <m:t>𝐼</m:t>
                          </m:r>
                        </m:sup>
                      </m:sSubSup>
                      <m:r>
                        <a:rPr lang="en-US" sz="1400" i="1">
                          <a:latin typeface="Cambria Math" panose="02040503050406030204" pitchFamily="18" charset="0"/>
                        </a:rPr>
                        <m:t>−</m:t>
                      </m:r>
                      <m:r>
                        <a:rPr lang="en-US" sz="1400" i="1">
                          <a:latin typeface="Cambria Math" panose="02040503050406030204" pitchFamily="18" charset="0"/>
                        </a:rPr>
                        <m:t>𝛾</m:t>
                      </m:r>
                      <m:sSubSup>
                        <m:sSubSupPr>
                          <m:ctrlPr>
                            <a:rPr lang="en-US" sz="1400" i="1">
                              <a:solidFill>
                                <a:srgbClr val="836967"/>
                              </a:solidFill>
                              <a:latin typeface="Cambria Math" panose="02040503050406030204" pitchFamily="18" charset="0"/>
                            </a:rPr>
                          </m:ctrlPr>
                        </m:sSubSupPr>
                        <m:e>
                          <m:r>
                            <a:rPr lang="en-US" sz="1400" i="1">
                              <a:latin typeface="Cambria Math" panose="02040503050406030204" pitchFamily="18" charset="0"/>
                            </a:rPr>
                            <m:t>𝜃</m:t>
                          </m:r>
                        </m:e>
                        <m:sub>
                          <m:r>
                            <a:rPr lang="en-US" sz="1400" i="1">
                              <a:latin typeface="Cambria Math" panose="02040503050406030204" pitchFamily="18" charset="0"/>
                            </a:rPr>
                            <m:t>𝑡</m:t>
                          </m:r>
                        </m:sub>
                        <m:sup>
                          <m:r>
                            <a:rPr lang="en-US" sz="1400" i="1">
                              <a:latin typeface="Cambria Math" panose="02040503050406030204" pitchFamily="18" charset="0"/>
                            </a:rPr>
                            <m:t>𝐼</m:t>
                          </m:r>
                        </m:sup>
                      </m:sSubSup>
                    </m:oMath>
                  </m:oMathPara>
                </a14:m>
                <a:endParaRPr lang="en-US" sz="1400" i="1" dirty="0"/>
              </a:p>
              <a:p>
                <a:pPr algn="just">
                  <a:lnSpc>
                    <a:spcPct val="100000"/>
                  </a:lnSpc>
                  <a:spcBef>
                    <a:spcPts val="0"/>
                  </a:spcBef>
                </a:pPr>
                <a14:m>
                  <m:oMathPara xmlns:m="http://schemas.openxmlformats.org/officeDocument/2006/math">
                    <m:oMathParaPr>
                      <m:jc m:val="left"/>
                    </m:oMathParaPr>
                    <m:oMath xmlns:m="http://schemas.openxmlformats.org/officeDocument/2006/math">
                      <m:f>
                        <m:fPr>
                          <m:ctrlPr>
                            <a:rPr lang="en-US" sz="1400" i="1">
                              <a:solidFill>
                                <a:srgbClr val="836967"/>
                              </a:solidFill>
                              <a:latin typeface="Cambria Math" panose="02040503050406030204" pitchFamily="18" charset="0"/>
                            </a:rPr>
                          </m:ctrlPr>
                        </m:fPr>
                        <m:num>
                          <m:r>
                            <a:rPr lang="en-US" sz="1400" i="1">
                              <a:latin typeface="Cambria Math" panose="02040503050406030204" pitchFamily="18" charset="0"/>
                            </a:rPr>
                            <m:t>𝑑</m:t>
                          </m:r>
                          <m:sSubSup>
                            <m:sSubSupPr>
                              <m:ctrlPr>
                                <a:rPr lang="en-US" sz="1400" i="1">
                                  <a:solidFill>
                                    <a:srgbClr val="836967"/>
                                  </a:solidFill>
                                  <a:latin typeface="Cambria Math" panose="02040503050406030204" pitchFamily="18" charset="0"/>
                                </a:rPr>
                              </m:ctrlPr>
                            </m:sSubSupPr>
                            <m:e>
                              <m:r>
                                <a:rPr lang="en-US" sz="1400" i="1">
                                  <a:latin typeface="Cambria Math" panose="02040503050406030204" pitchFamily="18" charset="0"/>
                                </a:rPr>
                                <m:t>𝜃</m:t>
                              </m:r>
                            </m:e>
                            <m:sub>
                              <m:r>
                                <a:rPr lang="en-US" sz="1400" i="1">
                                  <a:latin typeface="Cambria Math" panose="02040503050406030204" pitchFamily="18" charset="0"/>
                                </a:rPr>
                                <m:t>𝑡</m:t>
                              </m:r>
                            </m:sub>
                            <m:sup>
                              <m:r>
                                <a:rPr lang="en-US" sz="1400" i="1">
                                  <a:latin typeface="Cambria Math" panose="02040503050406030204" pitchFamily="18" charset="0"/>
                                </a:rPr>
                                <m:t>𝑅</m:t>
                              </m:r>
                            </m:sup>
                          </m:sSubSup>
                        </m:num>
                        <m:den>
                          <m:r>
                            <a:rPr lang="en-US" sz="1400" i="1">
                              <a:latin typeface="Cambria Math" panose="02040503050406030204" pitchFamily="18" charset="0"/>
                            </a:rPr>
                            <m:t>𝑑𝑡</m:t>
                          </m:r>
                        </m:den>
                      </m:f>
                      <m:r>
                        <a:rPr lang="en-US" sz="1400" i="1">
                          <a:latin typeface="Cambria Math" panose="02040503050406030204" pitchFamily="18" charset="0"/>
                        </a:rPr>
                        <m:t>=</m:t>
                      </m:r>
                      <m:r>
                        <a:rPr lang="en-US" sz="1400" i="1">
                          <a:latin typeface="Cambria Math" panose="02040503050406030204" pitchFamily="18" charset="0"/>
                        </a:rPr>
                        <m:t>𝛾</m:t>
                      </m:r>
                      <m:sSubSup>
                        <m:sSubSupPr>
                          <m:ctrlPr>
                            <a:rPr lang="en-US" sz="1400" i="1">
                              <a:solidFill>
                                <a:srgbClr val="836967"/>
                              </a:solidFill>
                              <a:latin typeface="Cambria Math" panose="02040503050406030204" pitchFamily="18" charset="0"/>
                            </a:rPr>
                          </m:ctrlPr>
                        </m:sSubSupPr>
                        <m:e>
                          <m:r>
                            <a:rPr lang="en-US" sz="1400" i="1">
                              <a:latin typeface="Cambria Math" panose="02040503050406030204" pitchFamily="18" charset="0"/>
                            </a:rPr>
                            <m:t>𝜃</m:t>
                          </m:r>
                        </m:e>
                        <m:sub>
                          <m:r>
                            <a:rPr lang="en-US" sz="1400" i="1">
                              <a:latin typeface="Cambria Math" panose="02040503050406030204" pitchFamily="18" charset="0"/>
                            </a:rPr>
                            <m:t>𝑡</m:t>
                          </m:r>
                        </m:sub>
                        <m:sup>
                          <m:r>
                            <a:rPr lang="en-US" sz="1400" i="1">
                              <a:latin typeface="Cambria Math" panose="02040503050406030204" pitchFamily="18" charset="0"/>
                            </a:rPr>
                            <m:t>𝐼</m:t>
                          </m:r>
                        </m:sup>
                      </m:sSubSup>
                      <m:r>
                        <a:rPr lang="en-US" sz="1400" i="1">
                          <a:latin typeface="Cambria Math" panose="02040503050406030204" pitchFamily="18" charset="0"/>
                        </a:rPr>
                        <m:t>−</m:t>
                      </m:r>
                      <m:r>
                        <a:rPr lang="en-US" sz="1400" b="1" i="1">
                          <a:latin typeface="Cambria Math" panose="02040503050406030204" pitchFamily="18" charset="0"/>
                        </a:rPr>
                        <m:t>𝒘</m:t>
                      </m:r>
                      <m:d>
                        <m:dPr>
                          <m:ctrlPr>
                            <a:rPr lang="en-US" sz="1400" b="1" i="1">
                              <a:latin typeface="Cambria Math" panose="02040503050406030204" pitchFamily="18" charset="0"/>
                            </a:rPr>
                          </m:ctrlPr>
                        </m:dPr>
                        <m:e>
                          <m:r>
                            <a:rPr lang="en-US" sz="1400" b="1" i="1">
                              <a:latin typeface="Cambria Math" panose="02040503050406030204" pitchFamily="18" charset="0"/>
                            </a:rPr>
                            <m:t>𝒕</m:t>
                          </m:r>
                        </m:e>
                      </m:d>
                      <m:sSub>
                        <m:sSubPr>
                          <m:ctrlPr>
                            <a:rPr lang="en-US" sz="1400" b="1" i="1">
                              <a:solidFill>
                                <a:srgbClr val="836967"/>
                              </a:solidFill>
                              <a:latin typeface="Cambria Math" panose="02040503050406030204" pitchFamily="18" charset="0"/>
                            </a:rPr>
                          </m:ctrlPr>
                        </m:sSubPr>
                        <m:e>
                          <m:r>
                            <a:rPr lang="en-US" sz="1400" b="1" i="1">
                              <a:latin typeface="Cambria Math" panose="02040503050406030204" pitchFamily="18" charset="0"/>
                            </a:rPr>
                            <m:t>𝜸</m:t>
                          </m:r>
                        </m:e>
                        <m:sub>
                          <m:r>
                            <a:rPr lang="en-US" sz="1400" b="1" i="1">
                              <a:latin typeface="Cambria Math" panose="02040503050406030204" pitchFamily="18" charset="0"/>
                            </a:rPr>
                            <m:t>𝒔</m:t>
                          </m:r>
                        </m:sub>
                      </m:sSub>
                      <m:sSubSup>
                        <m:sSubSupPr>
                          <m:ctrlPr>
                            <a:rPr lang="en-US" sz="1400" b="1" i="1">
                              <a:solidFill>
                                <a:srgbClr val="836967"/>
                              </a:solidFill>
                              <a:latin typeface="Cambria Math" panose="02040503050406030204" pitchFamily="18" charset="0"/>
                            </a:rPr>
                          </m:ctrlPr>
                        </m:sSubSupPr>
                        <m:e>
                          <m:r>
                            <a:rPr lang="en-US" sz="1400" b="1" i="1">
                              <a:latin typeface="Cambria Math" panose="02040503050406030204" pitchFamily="18" charset="0"/>
                            </a:rPr>
                            <m:t>𝜽</m:t>
                          </m:r>
                        </m:e>
                        <m:sub>
                          <m:r>
                            <a:rPr lang="en-US" sz="1400" b="1" i="1">
                              <a:latin typeface="Cambria Math" panose="02040503050406030204" pitchFamily="18" charset="0"/>
                            </a:rPr>
                            <m:t>𝒕</m:t>
                          </m:r>
                        </m:sub>
                        <m:sup>
                          <m:r>
                            <a:rPr lang="en-US" sz="1400" b="1" i="1">
                              <a:latin typeface="Cambria Math" panose="02040503050406030204" pitchFamily="18" charset="0"/>
                            </a:rPr>
                            <m:t>𝑹</m:t>
                          </m:r>
                        </m:sup>
                      </m:sSubSup>
                    </m:oMath>
                  </m:oMathPara>
                </a14:m>
                <a:endParaRPr lang="en-US" sz="1400" i="1" dirty="0"/>
              </a:p>
            </p:txBody>
          </p:sp>
        </mc:Choice>
        <mc:Fallback xmlns="">
          <p:sp>
            <p:nvSpPr>
              <p:cNvPr id="43" name="Content Placeholder 3">
                <a:extLst>
                  <a:ext uri="{FF2B5EF4-FFF2-40B4-BE49-F238E27FC236}">
                    <a16:creationId xmlns:a16="http://schemas.microsoft.com/office/drawing/2014/main" id="{622DD5FE-FA01-8A41-8598-A330C06A8747}"/>
                  </a:ext>
                </a:extLst>
              </p:cNvPr>
              <p:cNvSpPr txBox="1">
                <a:spLocks noRot="1" noChangeAspect="1" noMove="1" noResize="1" noEditPoints="1" noAdjustHandles="1" noChangeArrowheads="1" noChangeShapeType="1" noTextEdit="1"/>
              </p:cNvSpPr>
              <p:nvPr/>
            </p:nvSpPr>
            <p:spPr>
              <a:xfrm>
                <a:off x="5640409" y="2818944"/>
                <a:ext cx="2717482" cy="1397690"/>
              </a:xfrm>
              <a:prstGeom prst="rect">
                <a:avLst/>
              </a:prstGeom>
              <a:blipFill>
                <a:blip r:embed="rId18"/>
                <a:stretch>
                  <a:fillRect/>
                </a:stretch>
              </a:blipFill>
              <a:ln>
                <a:solidFill>
                  <a:schemeClr val="tx1"/>
                </a:solidFill>
              </a:ln>
            </p:spPr>
            <p:txBody>
              <a:bodyPr/>
              <a:lstStyle/>
              <a:p>
                <a:r>
                  <a:rPr lang="en-US">
                    <a:noFill/>
                  </a:rPr>
                  <a:t> </a:t>
                </a:r>
              </a:p>
            </p:txBody>
          </p:sp>
        </mc:Fallback>
      </mc:AlternateContent>
      <p:sp>
        <p:nvSpPr>
          <p:cNvPr id="44" name="Rectangle 43">
            <a:extLst>
              <a:ext uri="{FF2B5EF4-FFF2-40B4-BE49-F238E27FC236}">
                <a16:creationId xmlns:a16="http://schemas.microsoft.com/office/drawing/2014/main" id="{52913957-1400-D242-A412-EC600E89EB94}"/>
              </a:ext>
            </a:extLst>
          </p:cNvPr>
          <p:cNvSpPr>
            <a:spLocks noChangeAspect="1"/>
          </p:cNvSpPr>
          <p:nvPr/>
        </p:nvSpPr>
        <p:spPr>
          <a:xfrm>
            <a:off x="3756171" y="608781"/>
            <a:ext cx="640080" cy="640080"/>
          </a:xfrm>
          <a:prstGeom prst="rect">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a:p>
        </p:txBody>
      </p:sp>
      <p:sp>
        <p:nvSpPr>
          <p:cNvPr id="45" name="Rectangle 44">
            <a:extLst>
              <a:ext uri="{FF2B5EF4-FFF2-40B4-BE49-F238E27FC236}">
                <a16:creationId xmlns:a16="http://schemas.microsoft.com/office/drawing/2014/main" id="{E1A96204-64FB-EA43-A612-6D7044EC61A8}"/>
              </a:ext>
            </a:extLst>
          </p:cNvPr>
          <p:cNvSpPr>
            <a:spLocks noChangeAspect="1"/>
          </p:cNvSpPr>
          <p:nvPr/>
        </p:nvSpPr>
        <p:spPr>
          <a:xfrm>
            <a:off x="4864169" y="608489"/>
            <a:ext cx="640080" cy="640080"/>
          </a:xfrm>
          <a:prstGeom prst="rect">
            <a:avLst/>
          </a:prstGeom>
          <a:solidFill>
            <a:schemeClr val="accent6">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a:p>
        </p:txBody>
      </p:sp>
      <p:cxnSp>
        <p:nvCxnSpPr>
          <p:cNvPr id="46" name="Straight Arrow Connector 45">
            <a:extLst>
              <a:ext uri="{FF2B5EF4-FFF2-40B4-BE49-F238E27FC236}">
                <a16:creationId xmlns:a16="http://schemas.microsoft.com/office/drawing/2014/main" id="{79FE63A2-42A0-DE49-8699-4CB497203F92}"/>
              </a:ext>
            </a:extLst>
          </p:cNvPr>
          <p:cNvCxnSpPr>
            <a:cxnSpLocks/>
            <a:stCxn id="11" idx="0"/>
            <a:endCxn id="44" idx="2"/>
          </p:cNvCxnSpPr>
          <p:nvPr/>
        </p:nvCxnSpPr>
        <p:spPr>
          <a:xfrm flipV="1">
            <a:off x="4071852" y="1248864"/>
            <a:ext cx="4362" cy="8429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C353FAB-558A-9949-913D-F387AE747082}"/>
              </a:ext>
            </a:extLst>
          </p:cNvPr>
          <p:cNvCxnSpPr>
            <a:cxnSpLocks/>
          </p:cNvCxnSpPr>
          <p:nvPr/>
        </p:nvCxnSpPr>
        <p:spPr>
          <a:xfrm flipV="1">
            <a:off x="5192623" y="1242316"/>
            <a:ext cx="4362" cy="8429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9826EC8-18C7-1747-9A68-5281D2FD61A0}"/>
              </a:ext>
            </a:extLst>
          </p:cNvPr>
          <p:cNvCxnSpPr>
            <a:cxnSpLocks/>
          </p:cNvCxnSpPr>
          <p:nvPr/>
        </p:nvCxnSpPr>
        <p:spPr>
          <a:xfrm flipV="1">
            <a:off x="9119387" y="1241444"/>
            <a:ext cx="1413" cy="8229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E253BC7-F8F9-9849-9F23-845853326B23}"/>
              </a:ext>
            </a:extLst>
          </p:cNvPr>
          <p:cNvCxnSpPr>
            <a:cxnSpLocks/>
          </p:cNvCxnSpPr>
          <p:nvPr/>
        </p:nvCxnSpPr>
        <p:spPr>
          <a:xfrm flipV="1">
            <a:off x="10248017" y="1246788"/>
            <a:ext cx="5456" cy="8301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BFC50AB-5F64-474C-992E-2BDFD86B7FB9}"/>
                  </a:ext>
                </a:extLst>
              </p:cNvPr>
              <p:cNvSpPr txBox="1"/>
              <p:nvPr/>
            </p:nvSpPr>
            <p:spPr>
              <a:xfrm>
                <a:off x="3841214" y="745452"/>
                <a:ext cx="395428" cy="3014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348" i="1">
                              <a:latin typeface="Cambria Math" panose="02040503050406030204" pitchFamily="18" charset="0"/>
                            </a:rPr>
                          </m:ctrlPr>
                        </m:sSubSupPr>
                        <m:e>
                          <m:r>
                            <a:rPr lang="en-US" sz="1348" i="1">
                              <a:latin typeface="Cambria Math" panose="02040503050406030204" pitchFamily="18" charset="0"/>
                            </a:rPr>
                            <m:t>𝑌</m:t>
                          </m:r>
                        </m:e>
                        <m:sub>
                          <m:r>
                            <a:rPr lang="en-US" sz="1348" i="1">
                              <a:latin typeface="Cambria Math" panose="02040503050406030204" pitchFamily="18" charset="0"/>
                            </a:rPr>
                            <m:t>𝑡</m:t>
                          </m:r>
                        </m:sub>
                        <m:sup>
                          <m:r>
                            <a:rPr lang="en-US" sz="1348" i="1">
                              <a:latin typeface="Cambria Math" panose="02040503050406030204" pitchFamily="18" charset="0"/>
                            </a:rPr>
                            <m:t>𝐼</m:t>
                          </m:r>
                        </m:sup>
                      </m:sSubSup>
                    </m:oMath>
                  </m:oMathPara>
                </a14:m>
                <a:endParaRPr lang="en-US" sz="1348" dirty="0"/>
              </a:p>
            </p:txBody>
          </p:sp>
        </mc:Choice>
        <mc:Fallback xmlns="">
          <p:sp>
            <p:nvSpPr>
              <p:cNvPr id="50" name="TextBox 49">
                <a:extLst>
                  <a:ext uri="{FF2B5EF4-FFF2-40B4-BE49-F238E27FC236}">
                    <a16:creationId xmlns:a16="http://schemas.microsoft.com/office/drawing/2014/main" id="{CBFC50AB-5F64-474C-992E-2BDFD86B7FB9}"/>
                  </a:ext>
                </a:extLst>
              </p:cNvPr>
              <p:cNvSpPr txBox="1">
                <a:spLocks noRot="1" noChangeAspect="1" noMove="1" noResize="1" noEditPoints="1" noAdjustHandles="1" noChangeArrowheads="1" noChangeShapeType="1" noTextEdit="1"/>
              </p:cNvSpPr>
              <p:nvPr/>
            </p:nvSpPr>
            <p:spPr>
              <a:xfrm>
                <a:off x="3841214" y="745452"/>
                <a:ext cx="395428" cy="301429"/>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28026A0-20C5-9040-B197-992D80E9DBE9}"/>
                  </a:ext>
                </a:extLst>
              </p:cNvPr>
              <p:cNvSpPr txBox="1"/>
              <p:nvPr/>
            </p:nvSpPr>
            <p:spPr>
              <a:xfrm>
                <a:off x="4967454" y="752833"/>
                <a:ext cx="428900" cy="3014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1348" i="1">
                              <a:latin typeface="Cambria Math" panose="02040503050406030204" pitchFamily="18" charset="0"/>
                            </a:rPr>
                          </m:ctrlPr>
                        </m:sSubSupPr>
                        <m:e>
                          <m:r>
                            <a:rPr lang="en-US" sz="1348" i="1">
                              <a:latin typeface="Cambria Math" panose="02040503050406030204" pitchFamily="18" charset="0"/>
                            </a:rPr>
                            <m:t>𝑌</m:t>
                          </m:r>
                        </m:e>
                        <m:sub>
                          <m:r>
                            <a:rPr lang="en-US" sz="1348" i="1">
                              <a:latin typeface="Cambria Math" panose="02040503050406030204" pitchFamily="18" charset="0"/>
                            </a:rPr>
                            <m:t>𝑡</m:t>
                          </m:r>
                        </m:sub>
                        <m:sup>
                          <m:r>
                            <a:rPr lang="en-US" sz="1348" i="1">
                              <a:latin typeface="Cambria Math" panose="02040503050406030204" pitchFamily="18" charset="0"/>
                            </a:rPr>
                            <m:t>𝑅</m:t>
                          </m:r>
                        </m:sup>
                      </m:sSubSup>
                    </m:oMath>
                  </m:oMathPara>
                </a14:m>
                <a:endParaRPr lang="en-US" sz="1348" dirty="0"/>
              </a:p>
            </p:txBody>
          </p:sp>
        </mc:Choice>
        <mc:Fallback xmlns="">
          <p:sp>
            <p:nvSpPr>
              <p:cNvPr id="51" name="TextBox 50">
                <a:extLst>
                  <a:ext uri="{FF2B5EF4-FFF2-40B4-BE49-F238E27FC236}">
                    <a16:creationId xmlns:a16="http://schemas.microsoft.com/office/drawing/2014/main" id="{C28026A0-20C5-9040-B197-992D80E9DBE9}"/>
                  </a:ext>
                </a:extLst>
              </p:cNvPr>
              <p:cNvSpPr txBox="1">
                <a:spLocks noRot="1" noChangeAspect="1" noMove="1" noResize="1" noEditPoints="1" noAdjustHandles="1" noChangeArrowheads="1" noChangeShapeType="1" noTextEdit="1"/>
              </p:cNvSpPr>
              <p:nvPr/>
            </p:nvSpPr>
            <p:spPr>
              <a:xfrm>
                <a:off x="4967454" y="752833"/>
                <a:ext cx="428900" cy="301429"/>
              </a:xfrm>
              <a:prstGeom prst="rect">
                <a:avLst/>
              </a:prstGeom>
              <a:blipFill>
                <a:blip r:embed="rId20"/>
                <a:stretch>
                  <a:fillRect/>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B2AEB247-AFC2-1048-9A4D-EDB26D8BFB1E}"/>
              </a:ext>
            </a:extLst>
          </p:cNvPr>
          <p:cNvSpPr>
            <a:spLocks noChangeAspect="1"/>
          </p:cNvSpPr>
          <p:nvPr/>
        </p:nvSpPr>
        <p:spPr>
          <a:xfrm>
            <a:off x="8800754" y="593680"/>
            <a:ext cx="640080" cy="640080"/>
          </a:xfrm>
          <a:prstGeom prst="rect">
            <a:avLst/>
          </a:prstGeom>
          <a:solidFill>
            <a:schemeClr val="accent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a:p>
        </p:txBody>
      </p:sp>
      <p:sp>
        <p:nvSpPr>
          <p:cNvPr id="53" name="Rectangle 52">
            <a:extLst>
              <a:ext uri="{FF2B5EF4-FFF2-40B4-BE49-F238E27FC236}">
                <a16:creationId xmlns:a16="http://schemas.microsoft.com/office/drawing/2014/main" id="{3C62C4F0-EDFB-2F40-8317-BF14345C0E82}"/>
              </a:ext>
            </a:extLst>
          </p:cNvPr>
          <p:cNvSpPr>
            <a:spLocks noChangeAspect="1"/>
          </p:cNvSpPr>
          <p:nvPr/>
        </p:nvSpPr>
        <p:spPr>
          <a:xfrm>
            <a:off x="9908750" y="593386"/>
            <a:ext cx="640080" cy="640080"/>
          </a:xfrm>
          <a:prstGeom prst="rect">
            <a:avLst/>
          </a:prstGeom>
          <a:solidFill>
            <a:schemeClr val="accent6">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66D19B6-7CF3-4348-87EA-24EE372B5F58}"/>
                  </a:ext>
                </a:extLst>
              </p:cNvPr>
              <p:cNvSpPr txBox="1"/>
              <p:nvPr/>
            </p:nvSpPr>
            <p:spPr>
              <a:xfrm>
                <a:off x="8800804" y="716957"/>
                <a:ext cx="634258" cy="3034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348" i="1">
                              <a:latin typeface="Cambria Math" panose="02040503050406030204" pitchFamily="18" charset="0"/>
                            </a:rPr>
                          </m:ctrlPr>
                        </m:sSubSupPr>
                        <m:e>
                          <m:r>
                            <a:rPr lang="en-US" sz="1348" i="1">
                              <a:latin typeface="Cambria Math" panose="02040503050406030204" pitchFamily="18" charset="0"/>
                            </a:rPr>
                            <m:t>𝑌</m:t>
                          </m:r>
                        </m:e>
                        <m:sub>
                          <m:r>
                            <a:rPr lang="en-US" sz="1348" i="1">
                              <a:latin typeface="Cambria Math" panose="02040503050406030204" pitchFamily="18" charset="0"/>
                            </a:rPr>
                            <m:t>𝑡</m:t>
                          </m:r>
                          <m:r>
                            <a:rPr lang="en-US" sz="1348" i="1">
                              <a:latin typeface="Cambria Math" panose="02040503050406030204" pitchFamily="18" charset="0"/>
                            </a:rPr>
                            <m:t>+1</m:t>
                          </m:r>
                        </m:sub>
                        <m:sup>
                          <m:r>
                            <a:rPr lang="en-US" sz="1348" i="1">
                              <a:latin typeface="Cambria Math" panose="02040503050406030204" pitchFamily="18" charset="0"/>
                            </a:rPr>
                            <m:t>𝐼</m:t>
                          </m:r>
                        </m:sup>
                      </m:sSubSup>
                    </m:oMath>
                  </m:oMathPara>
                </a14:m>
                <a:endParaRPr lang="en-US" sz="1348" dirty="0"/>
              </a:p>
            </p:txBody>
          </p:sp>
        </mc:Choice>
        <mc:Fallback xmlns="">
          <p:sp>
            <p:nvSpPr>
              <p:cNvPr id="54" name="TextBox 53">
                <a:extLst>
                  <a:ext uri="{FF2B5EF4-FFF2-40B4-BE49-F238E27FC236}">
                    <a16:creationId xmlns:a16="http://schemas.microsoft.com/office/drawing/2014/main" id="{866D19B6-7CF3-4348-87EA-24EE372B5F58}"/>
                  </a:ext>
                </a:extLst>
              </p:cNvPr>
              <p:cNvSpPr txBox="1">
                <a:spLocks noRot="1" noChangeAspect="1" noMove="1" noResize="1" noEditPoints="1" noAdjustHandles="1" noChangeArrowheads="1" noChangeShapeType="1" noTextEdit="1"/>
              </p:cNvSpPr>
              <p:nvPr/>
            </p:nvSpPr>
            <p:spPr>
              <a:xfrm>
                <a:off x="8800804" y="716957"/>
                <a:ext cx="634258" cy="30348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EB8C162-3AE4-794F-A1F6-EA59ACC80941}"/>
                  </a:ext>
                </a:extLst>
              </p:cNvPr>
              <p:cNvSpPr txBox="1"/>
              <p:nvPr/>
            </p:nvSpPr>
            <p:spPr>
              <a:xfrm>
                <a:off x="9921115" y="742632"/>
                <a:ext cx="627585" cy="3034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1348" i="1">
                              <a:latin typeface="Cambria Math" panose="02040503050406030204" pitchFamily="18" charset="0"/>
                            </a:rPr>
                          </m:ctrlPr>
                        </m:sSubSupPr>
                        <m:e>
                          <m:r>
                            <a:rPr lang="en-US" sz="1348" i="1">
                              <a:latin typeface="Cambria Math" panose="02040503050406030204" pitchFamily="18" charset="0"/>
                            </a:rPr>
                            <m:t>𝑌</m:t>
                          </m:r>
                        </m:e>
                        <m:sub>
                          <m:r>
                            <a:rPr lang="en-US" sz="1348" i="1">
                              <a:latin typeface="Cambria Math" panose="02040503050406030204" pitchFamily="18" charset="0"/>
                            </a:rPr>
                            <m:t>𝑡</m:t>
                          </m:r>
                          <m:r>
                            <a:rPr lang="en-US" sz="1348" i="1">
                              <a:latin typeface="Cambria Math" panose="02040503050406030204" pitchFamily="18" charset="0"/>
                            </a:rPr>
                            <m:t>+1</m:t>
                          </m:r>
                        </m:sub>
                        <m:sup>
                          <m:r>
                            <a:rPr lang="en-US" sz="1348" i="1">
                              <a:latin typeface="Cambria Math" panose="02040503050406030204" pitchFamily="18" charset="0"/>
                            </a:rPr>
                            <m:t>𝑅</m:t>
                          </m:r>
                        </m:sup>
                      </m:sSubSup>
                    </m:oMath>
                  </m:oMathPara>
                </a14:m>
                <a:endParaRPr lang="en-US" sz="1348" dirty="0"/>
              </a:p>
            </p:txBody>
          </p:sp>
        </mc:Choice>
        <mc:Fallback xmlns="">
          <p:sp>
            <p:nvSpPr>
              <p:cNvPr id="55" name="TextBox 54">
                <a:extLst>
                  <a:ext uri="{FF2B5EF4-FFF2-40B4-BE49-F238E27FC236}">
                    <a16:creationId xmlns:a16="http://schemas.microsoft.com/office/drawing/2014/main" id="{AEB8C162-3AE4-794F-A1F6-EA59ACC80941}"/>
                  </a:ext>
                </a:extLst>
              </p:cNvPr>
              <p:cNvSpPr txBox="1">
                <a:spLocks noRot="1" noChangeAspect="1" noMove="1" noResize="1" noEditPoints="1" noAdjustHandles="1" noChangeArrowheads="1" noChangeShapeType="1" noTextEdit="1"/>
              </p:cNvSpPr>
              <p:nvPr/>
            </p:nvSpPr>
            <p:spPr>
              <a:xfrm>
                <a:off x="9921115" y="742632"/>
                <a:ext cx="627585" cy="30348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Content Placeholder 3">
                <a:extLst>
                  <a:ext uri="{FF2B5EF4-FFF2-40B4-BE49-F238E27FC236}">
                    <a16:creationId xmlns:a16="http://schemas.microsoft.com/office/drawing/2014/main" id="{767A5968-E8C9-594C-88B4-520DA219A728}"/>
                  </a:ext>
                </a:extLst>
              </p:cNvPr>
              <p:cNvSpPr txBox="1">
                <a:spLocks/>
              </p:cNvSpPr>
              <p:nvPr/>
            </p:nvSpPr>
            <p:spPr>
              <a:xfrm>
                <a:off x="5694022" y="736318"/>
                <a:ext cx="2916963" cy="737125"/>
              </a:xfrm>
              <a:prstGeom prst="rect">
                <a:avLst/>
              </a:prstGeom>
              <a:noFill/>
              <a:ln>
                <a:solidFill>
                  <a:schemeClr val="tx1"/>
                </a:solidFill>
              </a:ln>
            </p:spPr>
            <p:txBody>
              <a:bodyPr vert="horz" wrap="square" lIns="91441" tIns="45720" rIns="91441"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14:m>
                  <m:oMathPara xmlns:m="http://schemas.openxmlformats.org/officeDocument/2006/math">
                    <m:oMathParaPr>
                      <m:jc m:val="left"/>
                    </m:oMathParaPr>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𝑌</m:t>
                          </m:r>
                        </m:e>
                        <m:sub>
                          <m:r>
                            <a:rPr lang="en-US" sz="1400" i="1">
                              <a:latin typeface="Cambria Math" panose="02040503050406030204" pitchFamily="18" charset="0"/>
                            </a:rPr>
                            <m:t>𝑡</m:t>
                          </m:r>
                        </m:sub>
                        <m:sup>
                          <m:r>
                            <a:rPr lang="en-US" sz="1400" i="1">
                              <a:latin typeface="Cambria Math" panose="02040503050406030204" pitchFamily="18" charset="0"/>
                            </a:rPr>
                            <m:t>𝐼</m:t>
                          </m:r>
                        </m:sup>
                      </m:sSubSup>
                      <m:r>
                        <a:rPr lang="en-US" sz="1400"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𝜽</m:t>
                          </m:r>
                        </m:e>
                        <m:sub>
                          <m:r>
                            <a:rPr lang="en-US" sz="1400" b="1" i="1">
                              <a:latin typeface="Cambria Math" panose="02040503050406030204" pitchFamily="18" charset="0"/>
                            </a:rPr>
                            <m:t>𝒕</m:t>
                          </m:r>
                        </m:sub>
                      </m:sSub>
                      <m:r>
                        <a:rPr lang="en-US" sz="1400" b="1" i="1">
                          <a:latin typeface="Cambria Math" panose="02040503050406030204" pitchFamily="18" charset="0"/>
                        </a:rPr>
                        <m:t>,</m:t>
                      </m:r>
                      <m:r>
                        <a:rPr lang="en-US" sz="1400" b="1" i="1">
                          <a:latin typeface="Cambria Math" panose="02040503050406030204" pitchFamily="18" charset="0"/>
                        </a:rPr>
                        <m:t>𝝉</m:t>
                      </m:r>
                      <m:r>
                        <a:rPr lang="en-US" sz="1400" i="1">
                          <a:latin typeface="Cambria Math" panose="02040503050406030204" pitchFamily="18" charset="0"/>
                        </a:rPr>
                        <m:t>∼</m:t>
                      </m:r>
                      <m:r>
                        <a:rPr lang="en-US" sz="1400" i="1">
                          <a:latin typeface="Cambria Math" panose="02040503050406030204" pitchFamily="18" charset="0"/>
                        </a:rPr>
                        <m:t>𝐵𝑒𝑡𝑎</m:t>
                      </m:r>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𝜆</m:t>
                              </m:r>
                            </m:e>
                            <m:sup>
                              <m:r>
                                <a:rPr lang="en-US" sz="1400" i="1">
                                  <a:latin typeface="Cambria Math" panose="02040503050406030204" pitchFamily="18" charset="0"/>
                                </a:rPr>
                                <m:t>𝐼</m:t>
                              </m:r>
                            </m:sup>
                          </m:sSup>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i="1">
                                  <a:latin typeface="Cambria Math" panose="02040503050406030204" pitchFamily="18" charset="0"/>
                                </a:rPr>
                                <m:t>𝑡</m:t>
                              </m:r>
                            </m:sub>
                            <m:sup>
                              <m:r>
                                <a:rPr lang="en-US" sz="1400" i="1">
                                  <a:latin typeface="Cambria Math" panose="02040503050406030204" pitchFamily="18" charset="0"/>
                                </a:rPr>
                                <m:t>𝐼</m:t>
                              </m:r>
                            </m:sup>
                          </m:sSubSup>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𝜆</m:t>
                              </m:r>
                            </m:e>
                            <m:sup>
                              <m:r>
                                <a:rPr lang="en-US" sz="1400" i="1">
                                  <a:latin typeface="Cambria Math" panose="02040503050406030204" pitchFamily="18" charset="0"/>
                                </a:rPr>
                                <m:t>𝐼</m:t>
                              </m:r>
                            </m:sup>
                          </m:sSup>
                          <m:d>
                            <m:dPr>
                              <m:ctrlPr>
                                <a:rPr lang="en-US" sz="1400" i="1">
                                  <a:latin typeface="Cambria Math" panose="02040503050406030204" pitchFamily="18" charset="0"/>
                                </a:rPr>
                              </m:ctrlPr>
                            </m:dPr>
                            <m:e>
                              <m:r>
                                <a:rPr lang="en-US" sz="1400" i="1">
                                  <a:latin typeface="Cambria Math" panose="02040503050406030204" pitchFamily="18" charset="0"/>
                                </a:rPr>
                                <m:t>1−</m:t>
                              </m:r>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i="1">
                                      <a:latin typeface="Cambria Math" panose="02040503050406030204" pitchFamily="18" charset="0"/>
                                    </a:rPr>
                                    <m:t>𝑡</m:t>
                                  </m:r>
                                </m:sub>
                                <m:sup>
                                  <m:r>
                                    <a:rPr lang="en-US" sz="1400" i="1">
                                      <a:latin typeface="Cambria Math" panose="02040503050406030204" pitchFamily="18" charset="0"/>
                                    </a:rPr>
                                    <m:t>𝐼</m:t>
                                  </m:r>
                                </m:sup>
                              </m:sSubSup>
                            </m:e>
                          </m:d>
                        </m:e>
                      </m:d>
                    </m:oMath>
                  </m:oMathPara>
                </a14:m>
                <a:endParaRPr lang="en-US" sz="1400" dirty="0"/>
              </a:p>
              <a:p>
                <a:pPr marL="0" indent="0" algn="ctr">
                  <a:lnSpc>
                    <a:spcPct val="100000"/>
                  </a:lnSpc>
                  <a:spcBef>
                    <a:spcPts val="0"/>
                  </a:spcBef>
                  <a:buNone/>
                </a:pPr>
                <a14:m>
                  <m:oMathPara xmlns:m="http://schemas.openxmlformats.org/officeDocument/2006/math">
                    <m:oMathParaPr>
                      <m:jc m:val="left"/>
                    </m:oMathParaPr>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𝑌</m:t>
                          </m:r>
                        </m:e>
                        <m:sub>
                          <m:r>
                            <a:rPr lang="en-US" sz="1400" i="1">
                              <a:latin typeface="Cambria Math" panose="02040503050406030204" pitchFamily="18" charset="0"/>
                            </a:rPr>
                            <m:t>𝑡</m:t>
                          </m:r>
                        </m:sub>
                        <m:sup>
                          <m:r>
                            <a:rPr lang="en-US" sz="1400" i="1">
                              <a:latin typeface="Cambria Math" panose="02040503050406030204" pitchFamily="18" charset="0"/>
                            </a:rPr>
                            <m:t>𝑅</m:t>
                          </m:r>
                        </m:sup>
                      </m:sSubSup>
                      <m:r>
                        <a:rPr lang="en-US" sz="1400"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𝜽</m:t>
                          </m:r>
                        </m:e>
                        <m:sub>
                          <m:r>
                            <a:rPr lang="en-US" sz="1400" b="1" i="1">
                              <a:latin typeface="Cambria Math" panose="02040503050406030204" pitchFamily="18" charset="0"/>
                            </a:rPr>
                            <m:t>𝒕</m:t>
                          </m:r>
                        </m:sub>
                      </m:sSub>
                      <m:r>
                        <a:rPr lang="en-US" sz="1400" b="1" i="1">
                          <a:latin typeface="Cambria Math" panose="02040503050406030204" pitchFamily="18" charset="0"/>
                        </a:rPr>
                        <m:t>,</m:t>
                      </m:r>
                      <m:r>
                        <a:rPr lang="en-US" sz="1400" b="1" i="1">
                          <a:latin typeface="Cambria Math" panose="02040503050406030204" pitchFamily="18" charset="0"/>
                        </a:rPr>
                        <m:t>𝝉</m:t>
                      </m:r>
                      <m:r>
                        <a:rPr lang="en-US" sz="1400" i="1">
                          <a:latin typeface="Cambria Math" panose="02040503050406030204" pitchFamily="18" charset="0"/>
                        </a:rPr>
                        <m:t>∼</m:t>
                      </m:r>
                      <m:r>
                        <a:rPr lang="en-US" sz="1400" i="1">
                          <a:latin typeface="Cambria Math" panose="02040503050406030204" pitchFamily="18" charset="0"/>
                        </a:rPr>
                        <m:t>𝐵𝑒𝑡𝑎</m:t>
                      </m:r>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𝜆</m:t>
                              </m:r>
                            </m:e>
                            <m:sup>
                              <m:r>
                                <a:rPr lang="en-US" sz="1400" i="1">
                                  <a:latin typeface="Cambria Math" panose="02040503050406030204" pitchFamily="18" charset="0"/>
                                </a:rPr>
                                <m:t>𝑅</m:t>
                              </m:r>
                            </m:sup>
                          </m:sSup>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i="1">
                                  <a:latin typeface="Cambria Math" panose="02040503050406030204" pitchFamily="18" charset="0"/>
                                </a:rPr>
                                <m:t>𝑡</m:t>
                              </m:r>
                            </m:sub>
                            <m:sup>
                              <m:r>
                                <a:rPr lang="en-US" sz="1400" i="1">
                                  <a:latin typeface="Cambria Math" panose="02040503050406030204" pitchFamily="18" charset="0"/>
                                </a:rPr>
                                <m:t>𝑅</m:t>
                              </m:r>
                            </m:sup>
                          </m:sSubSup>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𝜆</m:t>
                              </m:r>
                            </m:e>
                            <m:sup>
                              <m:r>
                                <a:rPr lang="en-US" sz="1400" i="1">
                                  <a:latin typeface="Cambria Math" panose="02040503050406030204" pitchFamily="18" charset="0"/>
                                </a:rPr>
                                <m:t>𝑅</m:t>
                              </m:r>
                            </m:sup>
                          </m:sSup>
                          <m:d>
                            <m:dPr>
                              <m:ctrlPr>
                                <a:rPr lang="en-US" sz="1400" i="1">
                                  <a:latin typeface="Cambria Math" panose="02040503050406030204" pitchFamily="18" charset="0"/>
                                </a:rPr>
                              </m:ctrlPr>
                            </m:dPr>
                            <m:e>
                              <m:r>
                                <a:rPr lang="en-US" sz="1400" i="1">
                                  <a:latin typeface="Cambria Math" panose="02040503050406030204" pitchFamily="18" charset="0"/>
                                </a:rPr>
                                <m:t>1−</m:t>
                              </m:r>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i="1">
                                      <a:latin typeface="Cambria Math" panose="02040503050406030204" pitchFamily="18" charset="0"/>
                                    </a:rPr>
                                    <m:t>𝑡</m:t>
                                  </m:r>
                                </m:sub>
                                <m:sup>
                                  <m:r>
                                    <a:rPr lang="en-US" sz="1400" i="1">
                                      <a:latin typeface="Cambria Math" panose="02040503050406030204" pitchFamily="18" charset="0"/>
                                    </a:rPr>
                                    <m:t>𝑅</m:t>
                                  </m:r>
                                </m:sup>
                              </m:sSubSup>
                            </m:e>
                          </m:d>
                        </m:e>
                      </m:d>
                    </m:oMath>
                  </m:oMathPara>
                </a14:m>
                <a:endParaRPr lang="en-US" sz="1400" dirty="0"/>
              </a:p>
            </p:txBody>
          </p:sp>
        </mc:Choice>
        <mc:Fallback xmlns="">
          <p:sp>
            <p:nvSpPr>
              <p:cNvPr id="56" name="Content Placeholder 3">
                <a:extLst>
                  <a:ext uri="{FF2B5EF4-FFF2-40B4-BE49-F238E27FC236}">
                    <a16:creationId xmlns:a16="http://schemas.microsoft.com/office/drawing/2014/main" id="{767A5968-E8C9-594C-88B4-520DA219A728}"/>
                  </a:ext>
                </a:extLst>
              </p:cNvPr>
              <p:cNvSpPr txBox="1">
                <a:spLocks noRot="1" noChangeAspect="1" noMove="1" noResize="1" noEditPoints="1" noAdjustHandles="1" noChangeArrowheads="1" noChangeShapeType="1" noTextEdit="1"/>
              </p:cNvSpPr>
              <p:nvPr/>
            </p:nvSpPr>
            <p:spPr>
              <a:xfrm>
                <a:off x="5694022" y="736318"/>
                <a:ext cx="2916963" cy="737125"/>
              </a:xfrm>
              <a:prstGeom prst="rect">
                <a:avLst/>
              </a:prstGeom>
              <a:blipFill>
                <a:blip r:embed="rId2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173FD8C-EDEE-5642-9DF3-FCD1128B9758}"/>
                  </a:ext>
                </a:extLst>
              </p:cNvPr>
              <p:cNvSpPr txBox="1"/>
              <p:nvPr/>
            </p:nvSpPr>
            <p:spPr>
              <a:xfrm>
                <a:off x="5639893" y="2513881"/>
                <a:ext cx="2724799" cy="307777"/>
              </a:xfrm>
              <a:prstGeom prst="rect">
                <a:avLst/>
              </a:prstGeom>
              <a:noFill/>
              <a:ln>
                <a:solidFill>
                  <a:schemeClr val="tx1"/>
                </a:solidFill>
              </a:ln>
            </p:spPr>
            <p:txBody>
              <a:bodyPr wrap="square" rtlCol="0">
                <a:spAutoFit/>
              </a:bodyPr>
              <a:lstStyle/>
              <a:p>
                <a:pPr algn="ctr"/>
                <a:r>
                  <a:rPr lang="en-US" sz="1400" dirty="0"/>
                  <a:t>Set of equations: </a:t>
                </a:r>
                <a14:m>
                  <m:oMath xmlns:m="http://schemas.openxmlformats.org/officeDocument/2006/math">
                    <m:r>
                      <a:rPr lang="en-US" sz="1400" i="1">
                        <a:latin typeface="Cambria Math" panose="02040503050406030204" pitchFamily="18" charset="0"/>
                      </a:rPr>
                      <m:t>𝑓</m:t>
                    </m:r>
                    <m:r>
                      <a:rPr lang="en-US" sz="1400"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𝜽</m:t>
                        </m:r>
                      </m:e>
                      <m:sub>
                        <m:r>
                          <a:rPr lang="en-US" sz="1400" b="1" i="1">
                            <a:latin typeface="Cambria Math" panose="02040503050406030204" pitchFamily="18" charset="0"/>
                          </a:rPr>
                          <m:t>𝒕</m:t>
                        </m:r>
                      </m:sub>
                    </m:sSub>
                    <m:r>
                      <a:rPr lang="en-US" sz="1400" i="1">
                        <a:latin typeface="Cambria Math" panose="02040503050406030204" pitchFamily="18" charset="0"/>
                      </a:rPr>
                      <m:t>, </m:t>
                    </m:r>
                    <m:r>
                      <a:rPr lang="en-US" sz="1400" i="1">
                        <a:latin typeface="Cambria Math" panose="02040503050406030204" pitchFamily="18" charset="0"/>
                      </a:rPr>
                      <m:t>𝛽</m:t>
                    </m:r>
                    <m:r>
                      <a:rPr lang="en-US" sz="1400" i="1">
                        <a:latin typeface="Cambria Math" panose="02040503050406030204" pitchFamily="18" charset="0"/>
                      </a:rPr>
                      <m:t>, </m:t>
                    </m:r>
                    <m:r>
                      <a:rPr lang="en-US" sz="1400" i="1">
                        <a:latin typeface="Cambria Math" panose="02040503050406030204" pitchFamily="18" charset="0"/>
                      </a:rPr>
                      <m:t>𝛾</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𝛾</m:t>
                        </m:r>
                      </m:e>
                      <m:sub>
                        <m:r>
                          <a:rPr lang="en-US" sz="1400" i="1">
                            <a:latin typeface="Cambria Math" panose="02040503050406030204" pitchFamily="18" charset="0"/>
                          </a:rPr>
                          <m:t>𝑠</m:t>
                        </m:r>
                      </m:sub>
                    </m:sSub>
                    <m:r>
                      <a:rPr lang="en-US" sz="1400" i="1">
                        <a:latin typeface="Cambria Math" panose="02040503050406030204" pitchFamily="18" charset="0"/>
                      </a:rPr>
                      <m:t>)</m:t>
                    </m:r>
                  </m:oMath>
                </a14:m>
                <a:endParaRPr lang="en-US" sz="1400" i="1" dirty="0"/>
              </a:p>
            </p:txBody>
          </p:sp>
        </mc:Choice>
        <mc:Fallback xmlns="">
          <p:sp>
            <p:nvSpPr>
              <p:cNvPr id="57" name="TextBox 56">
                <a:extLst>
                  <a:ext uri="{FF2B5EF4-FFF2-40B4-BE49-F238E27FC236}">
                    <a16:creationId xmlns:a16="http://schemas.microsoft.com/office/drawing/2014/main" id="{B173FD8C-EDEE-5642-9DF3-FCD1128B9758}"/>
                  </a:ext>
                </a:extLst>
              </p:cNvPr>
              <p:cNvSpPr txBox="1">
                <a:spLocks noRot="1" noChangeAspect="1" noMove="1" noResize="1" noEditPoints="1" noAdjustHandles="1" noChangeArrowheads="1" noChangeShapeType="1" noTextEdit="1"/>
              </p:cNvSpPr>
              <p:nvPr/>
            </p:nvSpPr>
            <p:spPr>
              <a:xfrm>
                <a:off x="5639893" y="2513881"/>
                <a:ext cx="2724799" cy="307777"/>
              </a:xfrm>
              <a:prstGeom prst="rect">
                <a:avLst/>
              </a:prstGeom>
              <a:blipFill>
                <a:blip r:embed="rId24"/>
                <a:stretch>
                  <a:fillRect b="-19231"/>
                </a:stretch>
              </a:blipFill>
              <a:ln>
                <a:solidFill>
                  <a:schemeClr val="tx1"/>
                </a:solidFill>
              </a:ln>
            </p:spPr>
            <p:txBody>
              <a:bodyPr/>
              <a:lstStyle/>
              <a:p>
                <a:r>
                  <a:rPr lang="en-US">
                    <a:noFill/>
                  </a:rPr>
                  <a:t> </a:t>
                </a:r>
              </a:p>
            </p:txBody>
          </p:sp>
        </mc:Fallback>
      </mc:AlternateContent>
      <p:sp>
        <p:nvSpPr>
          <p:cNvPr id="58" name="TextBox 57">
            <a:extLst>
              <a:ext uri="{FF2B5EF4-FFF2-40B4-BE49-F238E27FC236}">
                <a16:creationId xmlns:a16="http://schemas.microsoft.com/office/drawing/2014/main" id="{DD797FE1-F741-0443-A295-D950C455ED73}"/>
              </a:ext>
            </a:extLst>
          </p:cNvPr>
          <p:cNvSpPr txBox="1"/>
          <p:nvPr/>
        </p:nvSpPr>
        <p:spPr>
          <a:xfrm>
            <a:off x="5694024" y="427534"/>
            <a:ext cx="2916963" cy="307777"/>
          </a:xfrm>
          <a:prstGeom prst="rect">
            <a:avLst/>
          </a:prstGeom>
          <a:noFill/>
          <a:ln>
            <a:solidFill>
              <a:schemeClr val="tx1"/>
            </a:solidFill>
          </a:ln>
        </p:spPr>
        <p:txBody>
          <a:bodyPr wrap="square" rtlCol="0">
            <a:spAutoFit/>
          </a:bodyPr>
          <a:lstStyle/>
          <a:p>
            <a:pPr algn="ctr"/>
            <a:r>
              <a:rPr lang="en-US" sz="1400" dirty="0"/>
              <a:t>Model for observed proportions: </a:t>
            </a:r>
            <a:endParaRPr lang="en-US" sz="1400" i="1" dirty="0"/>
          </a:p>
        </p:txBody>
      </p:sp>
      <p:sp>
        <p:nvSpPr>
          <p:cNvPr id="59" name="Rectangle 58">
            <a:extLst>
              <a:ext uri="{FF2B5EF4-FFF2-40B4-BE49-F238E27FC236}">
                <a16:creationId xmlns:a16="http://schemas.microsoft.com/office/drawing/2014/main" id="{4EDB4BBA-FDA1-5045-A60A-C2E3C5BBEEA2}"/>
              </a:ext>
            </a:extLst>
          </p:cNvPr>
          <p:cNvSpPr>
            <a:spLocks noChangeAspect="1"/>
          </p:cNvSpPr>
          <p:nvPr/>
        </p:nvSpPr>
        <p:spPr>
          <a:xfrm>
            <a:off x="1391057" y="230939"/>
            <a:ext cx="9432095" cy="630935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8" dirty="0">
              <a:solidFill>
                <a:schemeClr val="tx1"/>
              </a:solidFill>
            </a:endParaRPr>
          </a:p>
        </p:txBody>
      </p:sp>
      <p:sp>
        <p:nvSpPr>
          <p:cNvPr id="2" name="Rectangle 1">
            <a:extLst>
              <a:ext uri="{FF2B5EF4-FFF2-40B4-BE49-F238E27FC236}">
                <a16:creationId xmlns:a16="http://schemas.microsoft.com/office/drawing/2014/main" id="{D812DFC8-3EEF-834D-B774-2AF20A106748}"/>
              </a:ext>
            </a:extLst>
          </p:cNvPr>
          <p:cNvSpPr/>
          <p:nvPr/>
        </p:nvSpPr>
        <p:spPr>
          <a:xfrm rot="19398907">
            <a:off x="-195400" y="1617150"/>
            <a:ext cx="5791200" cy="1172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rial" panose="020B0604020202020204" pitchFamily="34" charset="0"/>
                <a:cs typeface="Arial" panose="020B0604020202020204" pitchFamily="34" charset="0"/>
              </a:rPr>
              <a:t>EXAMPLE</a:t>
            </a:r>
          </a:p>
        </p:txBody>
      </p:sp>
    </p:spTree>
    <p:extLst>
      <p:ext uri="{BB962C8B-B14F-4D97-AF65-F5344CB8AC3E}">
        <p14:creationId xmlns:p14="http://schemas.microsoft.com/office/powerpoint/2010/main" val="319554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2">
                <a:extLst>
                  <a:ext uri="{FF2B5EF4-FFF2-40B4-BE49-F238E27FC236}">
                    <a16:creationId xmlns:a16="http://schemas.microsoft.com/office/drawing/2014/main" id="{C5DCD4A1-387D-D24F-AFB1-252DB085A5EC}"/>
                  </a:ext>
                </a:extLst>
              </p:cNvPr>
              <p:cNvGraphicFramePr>
                <a:graphicFrameLocks noGrp="1"/>
              </p:cNvGraphicFramePr>
              <p:nvPr>
                <p:extLst>
                  <p:ext uri="{D42A27DB-BD31-4B8C-83A1-F6EECF244321}">
                    <p14:modId xmlns:p14="http://schemas.microsoft.com/office/powerpoint/2010/main" val="4238842520"/>
                  </p:ext>
                </p:extLst>
              </p:nvPr>
            </p:nvGraphicFramePr>
            <p:xfrm>
              <a:off x="1377696" y="281367"/>
              <a:ext cx="9436608" cy="6295266"/>
            </p:xfrm>
            <a:graphic>
              <a:graphicData uri="http://schemas.openxmlformats.org/drawingml/2006/table">
                <a:tbl>
                  <a:tblPr firstRow="1" bandRow="1">
                    <a:tableStyleId>{2D5ABB26-0587-4C30-8999-92F81FD0307C}</a:tableStyleId>
                  </a:tblPr>
                  <a:tblGrid>
                    <a:gridCol w="9436608">
                      <a:extLst>
                        <a:ext uri="{9D8B030D-6E8A-4147-A177-3AD203B41FA5}">
                          <a16:colId xmlns:a16="http://schemas.microsoft.com/office/drawing/2014/main" val="1757769350"/>
                        </a:ext>
                      </a:extLst>
                    </a:gridCol>
                  </a:tblGrid>
                  <a:tr h="370840">
                    <a:tc>
                      <a:txBody>
                        <a:bodyPr/>
                        <a:lstStyle/>
                        <a:p>
                          <a:pPr algn="ctr"/>
                          <a:r>
                            <a:rPr lang="en-US" b="1" dirty="0">
                              <a:latin typeface="Arial" panose="020B0604020202020204" pitchFamily="34" charset="0"/>
                              <a:cs typeface="Arial" panose="020B0604020202020204" pitchFamily="34" charset="0"/>
                            </a:rPr>
                            <a:t>Series of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1123279"/>
                      </a:ext>
                    </a:extLst>
                  </a:tr>
                  <a:tr h="370840">
                    <a:tc>
                      <a:txBody>
                        <a:bodyPr/>
                        <a:lstStyle/>
                        <a:p>
                          <a:pPr algn="l"/>
                          <a14:m>
                            <m:oMathPara xmlns:m="http://schemas.openxmlformats.org/officeDocument/2006/math">
                              <m:oMathParaPr>
                                <m:jc m:val="center"/>
                              </m:oMathParaPr>
                              <m:oMath xmlns:m="http://schemas.openxmlformats.org/officeDocument/2006/math">
                                <m:f>
                                  <m:fPr>
                                    <m:ctrlPr>
                                      <a:rPr lang="en-US" b="0" i="1" smtClean="0">
                                        <a:latin typeface="Cambria Math" panose="02040503050406030204" pitchFamily="18" charset="0"/>
                                      </a:rPr>
                                    </m:ctrlPr>
                                  </m:fPr>
                                  <m:num>
                                    <m:r>
                                      <a:rPr lang="en-US" b="0" smtClean="0">
                                        <a:latin typeface="Cambria Math" panose="02040503050406030204" pitchFamily="18" charset="0"/>
                                      </a:rPr>
                                      <m:t>𝛿</m:t>
                                    </m:r>
                                    <m:r>
                                      <a:rPr lang="en-US" b="0" smtClean="0">
                                        <a:latin typeface="Cambria Math" panose="02040503050406030204" pitchFamily="18" charset="0"/>
                                      </a:rPr>
                                      <m:t>𝑆</m:t>
                                    </m:r>
                                  </m:num>
                                  <m:den>
                                    <m:r>
                                      <a:rPr lang="en-US" b="0" smtClean="0">
                                        <a:latin typeface="Cambria Math" panose="02040503050406030204" pitchFamily="18" charset="0"/>
                                      </a:rPr>
                                      <m:t>𝛿</m:t>
                                    </m:r>
                                    <m:r>
                                      <a:rPr lang="en-US" b="0" smtClean="0">
                                        <a:latin typeface="Cambria Math" panose="02040503050406030204" pitchFamily="18" charset="0"/>
                                      </a:rPr>
                                      <m:t>𝑡</m:t>
                                    </m:r>
                                  </m:den>
                                </m:f>
                                <m:r>
                                  <a:rPr lang="en-US" b="0" smtClean="0">
                                    <a:latin typeface="Cambria Math" panose="02040503050406030204" pitchFamily="18" charset="0"/>
                                  </a:rPr>
                                  <m:t>=−</m:t>
                                </m:r>
                                <m:f>
                                  <m:fPr>
                                    <m:ctrlPr>
                                      <a:rPr lang="en-US" b="0" i="1" smtClean="0">
                                        <a:latin typeface="Cambria Math" panose="02040503050406030204" pitchFamily="18" charset="0"/>
                                      </a:rPr>
                                    </m:ctrlPr>
                                  </m:fPr>
                                  <m:num>
                                    <m:r>
                                      <a:rPr lang="en-US" b="0" smtClean="0">
                                        <a:latin typeface="Cambria Math" panose="02040503050406030204" pitchFamily="18" charset="0"/>
                                      </a:rPr>
                                      <m:t>𝛽</m:t>
                                    </m:r>
                                    <m:r>
                                      <a:rPr lang="en-US" b="0" i="1" smtClean="0">
                                        <a:solidFill>
                                          <a:schemeClr val="accent1">
                                            <a:lumMod val="75000"/>
                                          </a:schemeClr>
                                        </a:solidFill>
                                        <a:latin typeface="Cambria Math" panose="02040503050406030204" pitchFamily="18" charset="0"/>
                                      </a:rPr>
                                      <m:t>𝜋</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𝑡</m:t>
                                        </m:r>
                                      </m:e>
                                    </m:d>
                                    <m:r>
                                      <a:rPr lang="en-US" b="0" smtClean="0">
                                        <a:latin typeface="Cambria Math" panose="02040503050406030204" pitchFamily="18" charset="0"/>
                                      </a:rPr>
                                      <m:t>𝑆</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r>
                                      <a:rPr lang="en-US" b="0" smtClean="0">
                                        <a:latin typeface="Cambria Math" panose="02040503050406030204" pitchFamily="18" charset="0"/>
                                      </a:rPr>
                                      <m:t>𝑁</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smtClean="0">
                                            <a:latin typeface="Cambria Math" panose="02040503050406030204" pitchFamily="18" charset="0"/>
                                          </a:rPr>
                                          <m:t>𝛼</m:t>
                                        </m:r>
                                      </m:e>
                                      <m:sub>
                                        <m:r>
                                          <a:rPr lang="en-US" b="0" smtClean="0">
                                            <a:latin typeface="Cambria Math" panose="02040503050406030204" pitchFamily="18" charset="0"/>
                                          </a:rPr>
                                          <m:t>𝑃</m:t>
                                        </m:r>
                                      </m:sub>
                                    </m:sSub>
                                    <m:r>
                                      <a:rPr lang="en-US" b="0" smtClean="0">
                                        <a:latin typeface="Cambria Math" panose="02040503050406030204" pitchFamily="18" charset="0"/>
                                      </a:rPr>
                                      <m:t>𝑃</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r>
                                      <a:rPr lang="en-US" b="0" smtClean="0">
                                        <a:latin typeface="Cambria Math" panose="02040503050406030204" pitchFamily="18" charset="0"/>
                                      </a:rPr>
                                      <m:t>+</m:t>
                                    </m:r>
                                    <m:sSub>
                                      <m:sSubPr>
                                        <m:ctrlPr>
                                          <a:rPr lang="en-US" b="0" i="1" smtClean="0">
                                            <a:latin typeface="Cambria Math" panose="02040503050406030204" pitchFamily="18" charset="0"/>
                                          </a:rPr>
                                        </m:ctrlPr>
                                      </m:sSubPr>
                                      <m:e>
                                        <m:r>
                                          <a:rPr lang="en-US" b="0" smtClean="0">
                                            <a:latin typeface="Cambria Math" panose="02040503050406030204" pitchFamily="18" charset="0"/>
                                          </a:rPr>
                                          <m:t>𝛼</m:t>
                                        </m:r>
                                      </m:e>
                                      <m:sub>
                                        <m:r>
                                          <a:rPr lang="en-US" b="0" smtClean="0">
                                            <a:latin typeface="Cambria Math" panose="02040503050406030204" pitchFamily="18" charset="0"/>
                                          </a:rPr>
                                          <m:t>𝑈</m:t>
                                        </m:r>
                                      </m:sub>
                                    </m:sSub>
                                    <m:r>
                                      <a:rPr lang="en-US" b="0" smtClean="0">
                                        <a:latin typeface="Cambria Math" panose="02040503050406030204" pitchFamily="18" charset="0"/>
                                      </a:rPr>
                                      <m:t>𝑈</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r>
                                      <a:rPr lang="en-US" b="0" smtClean="0">
                                        <a:latin typeface="Cambria Math" panose="02040503050406030204" pitchFamily="18" charset="0"/>
                                      </a:rPr>
                                      <m:t>+</m:t>
                                    </m:r>
                                    <m:r>
                                      <a:rPr lang="en-US" b="0" smtClean="0">
                                        <a:latin typeface="Cambria Math" panose="02040503050406030204" pitchFamily="18" charset="0"/>
                                      </a:rPr>
                                      <m:t>𝐹</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e>
                                </m:d>
                                <m:r>
                                  <a:rPr lang="en-US" b="0" smtClean="0">
                                    <a:latin typeface="Cambria Math" panose="02040503050406030204" pitchFamily="18" charset="0"/>
                                  </a:rPr>
                                  <m:t>+</m:t>
                                </m:r>
                                <m:r>
                                  <a:rPr lang="en-US" b="0" smtClean="0">
                                    <a:latin typeface="Cambria Math" panose="02040503050406030204" pitchFamily="18" charset="0"/>
                                  </a:rPr>
                                  <m:t>𝜆</m:t>
                                </m:r>
                                <m:r>
                                  <a:rPr lang="en-US" b="0" smtClean="0">
                                    <a:latin typeface="Cambria Math" panose="02040503050406030204" pitchFamily="18" charset="0"/>
                                  </a:rPr>
                                  <m:t>𝑁</m:t>
                                </m:r>
                                <m:r>
                                  <a:rPr lang="en-US" b="0" smtClean="0">
                                    <a:latin typeface="Cambria Math" panose="02040503050406030204" pitchFamily="18" charset="0"/>
                                  </a:rPr>
                                  <m:t>−</m:t>
                                </m:r>
                                <m:r>
                                  <a:rPr lang="en-US" b="0" smtClean="0">
                                    <a:latin typeface="Cambria Math" panose="02040503050406030204" pitchFamily="18" charset="0"/>
                                  </a:rPr>
                                  <m:t>𝜇</m:t>
                                </m:r>
                                <m:r>
                                  <a:rPr lang="en-US" b="0" smtClean="0">
                                    <a:latin typeface="Cambria Math" panose="02040503050406030204" pitchFamily="18" charset="0"/>
                                  </a:rPr>
                                  <m:t>𝑆</m:t>
                                </m:r>
                                <m:r>
                                  <a:rPr lang="en-US" b="0" smtClean="0">
                                    <a:latin typeface="Cambria Math" panose="02040503050406030204" pitchFamily="18" charset="0"/>
                                  </a:rPr>
                                  <m:t>(</m:t>
                                </m:r>
                                <m:r>
                                  <a:rPr lang="en-US" b="0" smtClean="0">
                                    <a:latin typeface="Cambria Math" panose="02040503050406030204" pitchFamily="18" charset="0"/>
                                  </a:rPr>
                                  <m:t>𝑡</m:t>
                                </m:r>
                                <m:r>
                                  <a:rPr lang="en-US" b="0" smtClean="0">
                                    <a:latin typeface="Cambria Math" panose="02040503050406030204" pitchFamily="18" charset="0"/>
                                  </a:rPr>
                                  <m:t>)</m:t>
                                </m:r>
                              </m:oMath>
                            </m:oMathPara>
                          </a14:m>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756492799"/>
                      </a:ext>
                    </a:extLst>
                  </a:tr>
                  <a:tr h="370840">
                    <a:tc>
                      <a:txBody>
                        <a:bodyPr/>
                        <a:lstStyle/>
                        <a:p>
                          <a:pPr algn="l"/>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smtClean="0">
                                        <a:latin typeface="Cambria Math" panose="02040503050406030204" pitchFamily="18" charset="0"/>
                                      </a:rPr>
                                      <m:t>𝛿</m:t>
                                    </m:r>
                                    <m:r>
                                      <a:rPr lang="en-US" b="0" smtClean="0">
                                        <a:latin typeface="Cambria Math" panose="02040503050406030204" pitchFamily="18" charset="0"/>
                                      </a:rPr>
                                      <m:t>𝐸</m:t>
                                    </m:r>
                                  </m:num>
                                  <m:den>
                                    <m:r>
                                      <a:rPr lang="en-US" b="0" smtClean="0">
                                        <a:latin typeface="Cambria Math" panose="02040503050406030204" pitchFamily="18" charset="0"/>
                                      </a:rPr>
                                      <m:t>𝛿</m:t>
                                    </m:r>
                                    <m:r>
                                      <a:rPr lang="en-US" b="0" smtClean="0">
                                        <a:latin typeface="Cambria Math" panose="02040503050406030204" pitchFamily="18" charset="0"/>
                                      </a:rPr>
                                      <m:t>𝑡</m:t>
                                    </m:r>
                                  </m:den>
                                </m:f>
                                <m:r>
                                  <a:rPr lang="en-US" b="0" smtClean="0">
                                    <a:latin typeface="Cambria Math" panose="02040503050406030204" pitchFamily="18" charset="0"/>
                                  </a:rPr>
                                  <m:t>=</m:t>
                                </m:r>
                                <m:f>
                                  <m:fPr>
                                    <m:ctrlPr>
                                      <a:rPr lang="en-US" b="0" i="1" smtClean="0">
                                        <a:latin typeface="Cambria Math" panose="02040503050406030204" pitchFamily="18" charset="0"/>
                                      </a:rPr>
                                    </m:ctrlPr>
                                  </m:fPr>
                                  <m:num>
                                    <m:r>
                                      <a:rPr lang="en-US" b="0" smtClean="0">
                                        <a:latin typeface="Cambria Math" panose="02040503050406030204" pitchFamily="18" charset="0"/>
                                      </a:rPr>
                                      <m:t>𝛽</m:t>
                                    </m:r>
                                    <m:r>
                                      <a:rPr lang="en-US" b="0" i="1" smtClean="0">
                                        <a:solidFill>
                                          <a:schemeClr val="accent1">
                                            <a:lumMod val="75000"/>
                                          </a:schemeClr>
                                        </a:solidFill>
                                        <a:latin typeface="Cambria Math" panose="02040503050406030204" pitchFamily="18" charset="0"/>
                                      </a:rPr>
                                      <m:t>𝜋</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𝑡</m:t>
                                        </m:r>
                                      </m:e>
                                    </m:d>
                                    <m:r>
                                      <a:rPr lang="en-US" b="0" smtClean="0">
                                        <a:latin typeface="Cambria Math" panose="02040503050406030204" pitchFamily="18" charset="0"/>
                                      </a:rPr>
                                      <m:t>𝑆</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r>
                                      <a:rPr lang="en-US" b="0" smtClean="0">
                                        <a:latin typeface="Cambria Math" panose="02040503050406030204" pitchFamily="18" charset="0"/>
                                      </a:rPr>
                                      <m:t>𝑁</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smtClean="0">
                                            <a:latin typeface="Cambria Math" panose="02040503050406030204" pitchFamily="18" charset="0"/>
                                          </a:rPr>
                                          <m:t>𝛼</m:t>
                                        </m:r>
                                      </m:e>
                                      <m:sub>
                                        <m:r>
                                          <a:rPr lang="en-US" b="0" smtClean="0">
                                            <a:latin typeface="Cambria Math" panose="02040503050406030204" pitchFamily="18" charset="0"/>
                                          </a:rPr>
                                          <m:t>𝑃</m:t>
                                        </m:r>
                                      </m:sub>
                                    </m:sSub>
                                    <m:r>
                                      <a:rPr lang="en-US" b="0" smtClean="0">
                                        <a:latin typeface="Cambria Math" panose="02040503050406030204" pitchFamily="18" charset="0"/>
                                      </a:rPr>
                                      <m:t>𝑃</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r>
                                      <a:rPr lang="en-US" b="0" smtClean="0">
                                        <a:latin typeface="Cambria Math" panose="02040503050406030204" pitchFamily="18" charset="0"/>
                                      </a:rPr>
                                      <m:t>+</m:t>
                                    </m:r>
                                    <m:sSub>
                                      <m:sSubPr>
                                        <m:ctrlPr>
                                          <a:rPr lang="en-US" b="0" i="1" smtClean="0">
                                            <a:latin typeface="Cambria Math" panose="02040503050406030204" pitchFamily="18" charset="0"/>
                                          </a:rPr>
                                        </m:ctrlPr>
                                      </m:sSubPr>
                                      <m:e>
                                        <m:r>
                                          <a:rPr lang="en-US" b="0" smtClean="0">
                                            <a:latin typeface="Cambria Math" panose="02040503050406030204" pitchFamily="18" charset="0"/>
                                          </a:rPr>
                                          <m:t>𝛼</m:t>
                                        </m:r>
                                      </m:e>
                                      <m:sub>
                                        <m:r>
                                          <a:rPr lang="en-US" b="0" smtClean="0">
                                            <a:latin typeface="Cambria Math" panose="02040503050406030204" pitchFamily="18" charset="0"/>
                                          </a:rPr>
                                          <m:t>𝑈</m:t>
                                        </m:r>
                                      </m:sub>
                                    </m:sSub>
                                    <m:r>
                                      <a:rPr lang="en-US" b="0" smtClean="0">
                                        <a:latin typeface="Cambria Math" panose="02040503050406030204" pitchFamily="18" charset="0"/>
                                      </a:rPr>
                                      <m:t>𝑈</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r>
                                      <a:rPr lang="en-US" b="0" smtClean="0">
                                        <a:latin typeface="Cambria Math" panose="02040503050406030204" pitchFamily="18" charset="0"/>
                                      </a:rPr>
                                      <m:t>+</m:t>
                                    </m:r>
                                    <m:r>
                                      <a:rPr lang="en-US" b="0" smtClean="0">
                                        <a:latin typeface="Cambria Math" panose="02040503050406030204" pitchFamily="18" charset="0"/>
                                      </a:rPr>
                                      <m:t>𝐹</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e>
                                </m:d>
                                <m:r>
                                  <a:rPr lang="en-US" b="0" smtClean="0">
                                    <a:latin typeface="Cambria Math" panose="02040503050406030204" pitchFamily="18" charset="0"/>
                                  </a:rPr>
                                  <m:t>−</m:t>
                                </m:r>
                                <m:f>
                                  <m:fPr>
                                    <m:ctrlPr>
                                      <a:rPr lang="en-US" b="0" i="1" smtClean="0">
                                        <a:latin typeface="Cambria Math" panose="02040503050406030204" pitchFamily="18" charset="0"/>
                                      </a:rPr>
                                    </m:ctrlPr>
                                  </m:fPr>
                                  <m:num>
                                    <m:r>
                                      <a:rPr lang="en-US" b="0" smtClean="0">
                                        <a:latin typeface="Cambria Math" panose="02040503050406030204" pitchFamily="18" charset="0"/>
                                      </a:rPr>
                                      <m:t>𝐸</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sSub>
                                      <m:sSubPr>
                                        <m:ctrlPr>
                                          <a:rPr lang="en-US" b="0" i="1" smtClean="0">
                                            <a:latin typeface="Cambria Math" panose="02040503050406030204" pitchFamily="18" charset="0"/>
                                          </a:rPr>
                                        </m:ctrlPr>
                                      </m:sSubPr>
                                      <m:e>
                                        <m:r>
                                          <a:rPr lang="en-US" b="0" smtClean="0">
                                            <a:latin typeface="Cambria Math" panose="02040503050406030204" pitchFamily="18" charset="0"/>
                                          </a:rPr>
                                          <m:t>𝐷</m:t>
                                        </m:r>
                                      </m:e>
                                      <m:sub>
                                        <m:r>
                                          <a:rPr lang="en-US" b="0" smtClean="0">
                                            <a:latin typeface="Cambria Math" panose="02040503050406030204" pitchFamily="18" charset="0"/>
                                          </a:rPr>
                                          <m:t>𝑒</m:t>
                                        </m:r>
                                      </m:sub>
                                    </m:sSub>
                                  </m:den>
                                </m:f>
                                <m:r>
                                  <a:rPr lang="en-US" b="0" smtClean="0">
                                    <a:latin typeface="Cambria Math" panose="02040503050406030204" pitchFamily="18" charset="0"/>
                                  </a:rPr>
                                  <m:t>−</m:t>
                                </m:r>
                                <m:r>
                                  <a:rPr lang="en-US" b="0" smtClean="0">
                                    <a:latin typeface="Cambria Math" panose="02040503050406030204" pitchFamily="18" charset="0"/>
                                  </a:rPr>
                                  <m:t>𝜇</m:t>
                                </m:r>
                                <m:r>
                                  <a:rPr lang="en-US" b="0" smtClean="0">
                                    <a:latin typeface="Cambria Math" panose="02040503050406030204" pitchFamily="18" charset="0"/>
                                  </a:rPr>
                                  <m:t>𝐸</m:t>
                                </m:r>
                                <m:r>
                                  <a:rPr lang="en-US" b="0" smtClean="0">
                                    <a:latin typeface="Cambria Math" panose="02040503050406030204" pitchFamily="18" charset="0"/>
                                  </a:rPr>
                                  <m:t>(</m:t>
                                </m:r>
                                <m:r>
                                  <a:rPr lang="en-US" b="0" smtClean="0">
                                    <a:latin typeface="Cambria Math" panose="02040503050406030204" pitchFamily="18" charset="0"/>
                                  </a:rPr>
                                  <m:t>𝑡</m:t>
                                </m:r>
                                <m:r>
                                  <a:rPr lang="en-US" b="0" smtClean="0">
                                    <a:latin typeface="Cambria Math" panose="02040503050406030204" pitchFamily="18" charset="0"/>
                                  </a:rPr>
                                  <m:t>)</m:t>
                                </m:r>
                              </m:oMath>
                            </m:oMathPara>
                          </a14:m>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31520483"/>
                      </a:ext>
                    </a:extLst>
                  </a:tr>
                  <a:tr h="370840">
                    <a:tc>
                      <a:txBody>
                        <a:bodyPr/>
                        <a:lstStyle/>
                        <a:p>
                          <a:pPr algn="l"/>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smtClean="0">
                                        <a:latin typeface="Cambria Math" panose="02040503050406030204" pitchFamily="18" charset="0"/>
                                      </a:rPr>
                                      <m:t>𝛿</m:t>
                                    </m:r>
                                    <m:r>
                                      <a:rPr lang="en-US" b="0" smtClean="0">
                                        <a:latin typeface="Cambria Math" panose="02040503050406030204" pitchFamily="18" charset="0"/>
                                      </a:rPr>
                                      <m:t>𝑈</m:t>
                                    </m:r>
                                  </m:num>
                                  <m:den>
                                    <m:r>
                                      <a:rPr lang="en-US" b="0" smtClean="0">
                                        <a:latin typeface="Cambria Math" panose="02040503050406030204" pitchFamily="18" charset="0"/>
                                      </a:rPr>
                                      <m:t>𝛿</m:t>
                                    </m:r>
                                    <m:r>
                                      <a:rPr lang="en-US" b="0" smtClean="0">
                                        <a:latin typeface="Cambria Math" panose="02040503050406030204" pitchFamily="18" charset="0"/>
                                      </a:rPr>
                                      <m:t>𝑡</m:t>
                                    </m:r>
                                  </m:den>
                                </m:f>
                                <m:r>
                                  <a:rPr lang="en-US" b="0"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smtClean="0">
                                            <a:latin typeface="Cambria Math" panose="02040503050406030204" pitchFamily="18" charset="0"/>
                                          </a:rPr>
                                          <m:t>1−</m:t>
                                        </m:r>
                                        <m:r>
                                          <a:rPr lang="en-US" b="0" smtClean="0">
                                            <a:latin typeface="Cambria Math" panose="02040503050406030204" pitchFamily="18" charset="0"/>
                                          </a:rPr>
                                          <m:t>𝑟</m:t>
                                        </m:r>
                                      </m:e>
                                    </m:d>
                                    <m:r>
                                      <a:rPr lang="en-US" b="0" smtClean="0">
                                        <a:latin typeface="Cambria Math" panose="02040503050406030204" pitchFamily="18" charset="0"/>
                                      </a:rPr>
                                      <m:t>𝐸</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sSub>
                                      <m:sSubPr>
                                        <m:ctrlPr>
                                          <a:rPr lang="en-US" b="0" i="1" smtClean="0">
                                            <a:latin typeface="Cambria Math" panose="02040503050406030204" pitchFamily="18" charset="0"/>
                                          </a:rPr>
                                        </m:ctrlPr>
                                      </m:sSubPr>
                                      <m:e>
                                        <m:r>
                                          <a:rPr lang="en-US" b="0" smtClean="0">
                                            <a:latin typeface="Cambria Math" panose="02040503050406030204" pitchFamily="18" charset="0"/>
                                          </a:rPr>
                                          <m:t>𝐷</m:t>
                                        </m:r>
                                      </m:e>
                                      <m:sub>
                                        <m:r>
                                          <a:rPr lang="en-US" b="0" smtClean="0">
                                            <a:latin typeface="Cambria Math" panose="02040503050406030204" pitchFamily="18" charset="0"/>
                                          </a:rPr>
                                          <m:t>𝑒</m:t>
                                        </m:r>
                                      </m:sub>
                                    </m:sSub>
                                  </m:den>
                                </m:f>
                                <m:r>
                                  <a:rPr lang="en-US" b="0" smtClean="0">
                                    <a:latin typeface="Cambria Math" panose="02040503050406030204" pitchFamily="18" charset="0"/>
                                  </a:rPr>
                                  <m:t>−</m:t>
                                </m:r>
                                <m:f>
                                  <m:fPr>
                                    <m:ctrlPr>
                                      <a:rPr lang="en-US" b="0" i="1" smtClean="0">
                                        <a:latin typeface="Cambria Math" panose="02040503050406030204" pitchFamily="18" charset="0"/>
                                      </a:rPr>
                                    </m:ctrlPr>
                                  </m:fPr>
                                  <m:num>
                                    <m:r>
                                      <a:rPr lang="en-US" b="0" smtClean="0">
                                        <a:latin typeface="Cambria Math" panose="02040503050406030204" pitchFamily="18" charset="0"/>
                                      </a:rPr>
                                      <m:t>𝑈</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sSub>
                                      <m:sSubPr>
                                        <m:ctrlPr>
                                          <a:rPr lang="en-US" b="0" i="1" smtClean="0">
                                            <a:latin typeface="Cambria Math" panose="02040503050406030204" pitchFamily="18" charset="0"/>
                                          </a:rPr>
                                        </m:ctrlPr>
                                      </m:sSubPr>
                                      <m:e>
                                        <m:r>
                                          <a:rPr lang="en-US" b="0" smtClean="0">
                                            <a:latin typeface="Cambria Math" panose="02040503050406030204" pitchFamily="18" charset="0"/>
                                          </a:rPr>
                                          <m:t>𝛽</m:t>
                                        </m:r>
                                      </m:e>
                                      <m:sub>
                                        <m:r>
                                          <a:rPr lang="en-US" b="0"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smtClean="0">
                                            <a:latin typeface="Cambria Math" panose="02040503050406030204" pitchFamily="18" charset="0"/>
                                          </a:rPr>
                                          <m:t>𝐷</m:t>
                                        </m:r>
                                      </m:e>
                                      <m:sub>
                                        <m:r>
                                          <a:rPr lang="en-US" b="0" smtClean="0">
                                            <a:latin typeface="Cambria Math" panose="02040503050406030204" pitchFamily="18" charset="0"/>
                                          </a:rPr>
                                          <m:t>𝑟</m:t>
                                        </m:r>
                                      </m:sub>
                                    </m:sSub>
                                  </m:den>
                                </m:f>
                                <m:r>
                                  <a:rPr lang="en-US" b="0" smtClean="0">
                                    <a:latin typeface="Cambria Math" panose="02040503050406030204" pitchFamily="18" charset="0"/>
                                  </a:rPr>
                                  <m:t>−</m:t>
                                </m:r>
                                <m:sSub>
                                  <m:sSubPr>
                                    <m:ctrlPr>
                                      <a:rPr lang="en-US" b="0" i="1" smtClean="0">
                                        <a:latin typeface="Cambria Math" panose="02040503050406030204" pitchFamily="18" charset="0"/>
                                      </a:rPr>
                                    </m:ctrlPr>
                                  </m:sSubPr>
                                  <m:e>
                                    <m:r>
                                      <a:rPr lang="en-US" b="0" smtClean="0">
                                        <a:latin typeface="Cambria Math" panose="02040503050406030204" pitchFamily="18" charset="0"/>
                                      </a:rPr>
                                      <m:t>𝛿</m:t>
                                    </m:r>
                                  </m:e>
                                  <m:sub>
                                    <m:r>
                                      <a:rPr lang="en-US" b="0"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smtClean="0">
                                        <a:latin typeface="Cambria Math" panose="02040503050406030204" pitchFamily="18" charset="0"/>
                                      </a:rPr>
                                      <m:t>𝜇</m:t>
                                    </m:r>
                                  </m:e>
                                  <m:sub>
                                    <m:r>
                                      <a:rPr lang="en-US" b="0" smtClean="0">
                                        <a:latin typeface="Cambria Math" panose="02040503050406030204" pitchFamily="18" charset="0"/>
                                      </a:rPr>
                                      <m:t>𝑐</m:t>
                                    </m:r>
                                  </m:sub>
                                </m:sSub>
                                <m:r>
                                  <a:rPr lang="en-US" b="0" smtClean="0">
                                    <a:latin typeface="Cambria Math" panose="02040503050406030204" pitchFamily="18" charset="0"/>
                                  </a:rPr>
                                  <m:t>𝑈</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r>
                                  <a:rPr lang="en-US" b="0" smtClean="0">
                                    <a:latin typeface="Cambria Math" panose="02040503050406030204" pitchFamily="18" charset="0"/>
                                  </a:rPr>
                                  <m:t>−</m:t>
                                </m:r>
                                <m:r>
                                  <a:rPr lang="en-US" b="0" smtClean="0">
                                    <a:latin typeface="Cambria Math" panose="02040503050406030204" pitchFamily="18" charset="0"/>
                                  </a:rPr>
                                  <m:t>𝜇</m:t>
                                </m:r>
                                <m:r>
                                  <a:rPr lang="en-US" b="0" smtClean="0">
                                    <a:latin typeface="Cambria Math" panose="02040503050406030204" pitchFamily="18" charset="0"/>
                                  </a:rPr>
                                  <m:t>𝑈</m:t>
                                </m:r>
                                <m:r>
                                  <a:rPr lang="en-US" b="0" smtClean="0">
                                    <a:latin typeface="Cambria Math" panose="02040503050406030204" pitchFamily="18" charset="0"/>
                                  </a:rPr>
                                  <m:t>(</m:t>
                                </m:r>
                                <m:r>
                                  <a:rPr lang="en-US" b="0" smtClean="0">
                                    <a:latin typeface="Cambria Math" panose="02040503050406030204" pitchFamily="18" charset="0"/>
                                  </a:rPr>
                                  <m:t>𝑡</m:t>
                                </m:r>
                                <m:r>
                                  <a:rPr lang="en-US" b="0" smtClean="0">
                                    <a:latin typeface="Cambria Math" panose="02040503050406030204" pitchFamily="18" charset="0"/>
                                  </a:rPr>
                                  <m:t>)</m:t>
                                </m:r>
                              </m:oMath>
                            </m:oMathPara>
                          </a14:m>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327238894"/>
                      </a:ext>
                    </a:extLst>
                  </a:tr>
                  <a:tr h="370840">
                    <a:tc>
                      <a:txBody>
                        <a:bodyPr/>
                        <a:lstStyle/>
                        <a:p>
                          <a:pPr algn="l"/>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smtClean="0">
                                        <a:latin typeface="Cambria Math" panose="02040503050406030204" pitchFamily="18" charset="0"/>
                                      </a:rPr>
                                      <m:t>𝛿</m:t>
                                    </m:r>
                                    <m:r>
                                      <a:rPr lang="en-US" b="0" smtClean="0">
                                        <a:latin typeface="Cambria Math" panose="02040503050406030204" pitchFamily="18" charset="0"/>
                                      </a:rPr>
                                      <m:t>𝑃</m:t>
                                    </m:r>
                                  </m:num>
                                  <m:den>
                                    <m:r>
                                      <a:rPr lang="en-US" b="0" smtClean="0">
                                        <a:latin typeface="Cambria Math" panose="02040503050406030204" pitchFamily="18" charset="0"/>
                                      </a:rPr>
                                      <m:t>𝛿</m:t>
                                    </m:r>
                                    <m:r>
                                      <a:rPr lang="en-US" b="0" smtClean="0">
                                        <a:latin typeface="Cambria Math" panose="02040503050406030204" pitchFamily="18" charset="0"/>
                                      </a:rPr>
                                      <m:t>𝑡</m:t>
                                    </m:r>
                                  </m:den>
                                </m:f>
                                <m:r>
                                  <a:rPr lang="en-US" b="0"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smtClean="0">
                                            <a:latin typeface="Cambria Math" panose="02040503050406030204" pitchFamily="18" charset="0"/>
                                          </a:rPr>
                                          <m:t>1−</m:t>
                                        </m:r>
                                        <m:r>
                                          <a:rPr lang="en-US" b="0" smtClean="0">
                                            <a:latin typeface="Cambria Math" panose="02040503050406030204" pitchFamily="18" charset="0"/>
                                          </a:rPr>
                                          <m:t>𝑓</m:t>
                                        </m:r>
                                      </m:e>
                                    </m:d>
                                    <m:r>
                                      <a:rPr lang="en-US" b="0" smtClean="0">
                                        <a:latin typeface="Cambria Math" panose="02040503050406030204" pitchFamily="18" charset="0"/>
                                      </a:rPr>
                                      <m:t>𝑟𝐸</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sSub>
                                      <m:sSubPr>
                                        <m:ctrlPr>
                                          <a:rPr lang="en-US" b="0" i="1" smtClean="0">
                                            <a:latin typeface="Cambria Math" panose="02040503050406030204" pitchFamily="18" charset="0"/>
                                          </a:rPr>
                                        </m:ctrlPr>
                                      </m:sSubPr>
                                      <m:e>
                                        <m:r>
                                          <a:rPr lang="en-US" b="0" smtClean="0">
                                            <a:latin typeface="Cambria Math" panose="02040503050406030204" pitchFamily="18" charset="0"/>
                                          </a:rPr>
                                          <m:t>𝐷</m:t>
                                        </m:r>
                                      </m:e>
                                      <m:sub>
                                        <m:r>
                                          <a:rPr lang="en-US" b="0" smtClean="0">
                                            <a:latin typeface="Cambria Math" panose="02040503050406030204" pitchFamily="18" charset="0"/>
                                          </a:rPr>
                                          <m:t>𝑒</m:t>
                                        </m:r>
                                      </m:sub>
                                    </m:sSub>
                                  </m:den>
                                </m:f>
                                <m:r>
                                  <a:rPr lang="en-US" b="0" smtClean="0">
                                    <a:latin typeface="Cambria Math" panose="02040503050406030204" pitchFamily="18" charset="0"/>
                                  </a:rPr>
                                  <m:t>−</m:t>
                                </m:r>
                                <m:f>
                                  <m:fPr>
                                    <m:ctrlPr>
                                      <a:rPr lang="en-US" b="0" i="1" smtClean="0">
                                        <a:latin typeface="Cambria Math" panose="02040503050406030204" pitchFamily="18" charset="0"/>
                                      </a:rPr>
                                    </m:ctrlPr>
                                  </m:fPr>
                                  <m:num>
                                    <m:r>
                                      <a:rPr lang="en-US" b="0" smtClean="0">
                                        <a:latin typeface="Cambria Math" panose="02040503050406030204" pitchFamily="18" charset="0"/>
                                      </a:rPr>
                                      <m:t>𝑃</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sSub>
                                      <m:sSubPr>
                                        <m:ctrlPr>
                                          <a:rPr lang="en-US" b="0" i="1" smtClean="0">
                                            <a:latin typeface="Cambria Math" panose="02040503050406030204" pitchFamily="18" charset="0"/>
                                          </a:rPr>
                                        </m:ctrlPr>
                                      </m:sSubPr>
                                      <m:e>
                                        <m:r>
                                          <a:rPr lang="en-US" b="0" smtClean="0">
                                            <a:latin typeface="Cambria Math" panose="02040503050406030204" pitchFamily="18" charset="0"/>
                                          </a:rPr>
                                          <m:t>𝐷</m:t>
                                        </m:r>
                                      </m:e>
                                      <m:sub>
                                        <m:r>
                                          <a:rPr lang="en-US" b="0" smtClean="0">
                                            <a:latin typeface="Cambria Math" panose="02040503050406030204" pitchFamily="18" charset="0"/>
                                          </a:rPr>
                                          <m:t>𝑟</m:t>
                                        </m:r>
                                      </m:sub>
                                    </m:sSub>
                                  </m:den>
                                </m:f>
                                <m:r>
                                  <a:rPr lang="en-US" b="0" smtClean="0">
                                    <a:latin typeface="Cambria Math" panose="02040503050406030204" pitchFamily="18" charset="0"/>
                                  </a:rPr>
                                  <m:t>−</m:t>
                                </m:r>
                                <m:sSub>
                                  <m:sSubPr>
                                    <m:ctrlPr>
                                      <a:rPr lang="en-US" b="0" i="1" smtClean="0">
                                        <a:latin typeface="Cambria Math" panose="02040503050406030204" pitchFamily="18" charset="0"/>
                                      </a:rPr>
                                    </m:ctrlPr>
                                  </m:sSubPr>
                                  <m:e>
                                    <m:r>
                                      <a:rPr lang="en-US" b="0" smtClean="0">
                                        <a:latin typeface="Cambria Math" panose="02040503050406030204" pitchFamily="18" charset="0"/>
                                      </a:rPr>
                                      <m:t>𝜇</m:t>
                                    </m:r>
                                  </m:e>
                                  <m:sub>
                                    <m:r>
                                      <a:rPr lang="en-US" b="0" smtClean="0">
                                        <a:latin typeface="Cambria Math" panose="02040503050406030204" pitchFamily="18" charset="0"/>
                                      </a:rPr>
                                      <m:t>𝑐</m:t>
                                    </m:r>
                                  </m:sub>
                                </m:sSub>
                                <m:r>
                                  <a:rPr lang="en-US" b="0" smtClean="0">
                                    <a:latin typeface="Cambria Math" panose="02040503050406030204" pitchFamily="18" charset="0"/>
                                  </a:rPr>
                                  <m:t>𝑃</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r>
                                  <a:rPr lang="en-US" b="0" smtClean="0">
                                    <a:latin typeface="Cambria Math" panose="02040503050406030204" pitchFamily="18" charset="0"/>
                                  </a:rPr>
                                  <m:t>−</m:t>
                                </m:r>
                                <m:r>
                                  <a:rPr lang="en-US" b="0" smtClean="0">
                                    <a:latin typeface="Cambria Math" panose="02040503050406030204" pitchFamily="18" charset="0"/>
                                  </a:rPr>
                                  <m:t>𝜇</m:t>
                                </m:r>
                                <m:r>
                                  <a:rPr lang="en-US" b="0" smtClean="0">
                                    <a:latin typeface="Cambria Math" panose="02040503050406030204" pitchFamily="18" charset="0"/>
                                  </a:rPr>
                                  <m:t>𝑃</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oMath>
                            </m:oMathPara>
                          </a14:m>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30018289"/>
                      </a:ext>
                    </a:extLst>
                  </a:tr>
                  <a:tr h="370840">
                    <a:tc>
                      <a:txBody>
                        <a:bodyPr/>
                        <a:lstStyle/>
                        <a:p>
                          <a:pPr algn="l"/>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smtClean="0">
                                        <a:latin typeface="Cambria Math" panose="02040503050406030204" pitchFamily="18" charset="0"/>
                                      </a:rPr>
                                      <m:t>𝛿</m:t>
                                    </m:r>
                                    <m:r>
                                      <a:rPr lang="en-US" b="0" smtClean="0">
                                        <a:latin typeface="Cambria Math" panose="02040503050406030204" pitchFamily="18" charset="0"/>
                                      </a:rPr>
                                      <m:t>𝐹</m:t>
                                    </m:r>
                                  </m:num>
                                  <m:den>
                                    <m:r>
                                      <a:rPr lang="en-US" b="0" smtClean="0">
                                        <a:latin typeface="Cambria Math" panose="02040503050406030204" pitchFamily="18" charset="0"/>
                                      </a:rPr>
                                      <m:t>𝛿</m:t>
                                    </m:r>
                                    <m:r>
                                      <a:rPr lang="en-US" b="0" smtClean="0">
                                        <a:latin typeface="Cambria Math" panose="02040503050406030204" pitchFamily="18" charset="0"/>
                                      </a:rPr>
                                      <m:t>𝑡</m:t>
                                    </m:r>
                                  </m:den>
                                </m:f>
                                <m:r>
                                  <a:rPr lang="en-US" b="0" smtClean="0">
                                    <a:latin typeface="Cambria Math" panose="02040503050406030204" pitchFamily="18" charset="0"/>
                                  </a:rPr>
                                  <m:t>=</m:t>
                                </m:r>
                                <m:f>
                                  <m:fPr>
                                    <m:ctrlPr>
                                      <a:rPr lang="en-US" b="0" i="1" smtClean="0">
                                        <a:latin typeface="Cambria Math" panose="02040503050406030204" pitchFamily="18" charset="0"/>
                                      </a:rPr>
                                    </m:ctrlPr>
                                  </m:fPr>
                                  <m:num>
                                    <m:r>
                                      <a:rPr lang="en-US" b="0" smtClean="0">
                                        <a:latin typeface="Cambria Math" panose="02040503050406030204" pitchFamily="18" charset="0"/>
                                      </a:rPr>
                                      <m:t>𝑓𝑟𝐸</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sSub>
                                      <m:sSubPr>
                                        <m:ctrlPr>
                                          <a:rPr lang="en-US" b="0" i="1" smtClean="0">
                                            <a:latin typeface="Cambria Math" panose="02040503050406030204" pitchFamily="18" charset="0"/>
                                          </a:rPr>
                                        </m:ctrlPr>
                                      </m:sSubPr>
                                      <m:e>
                                        <m:r>
                                          <a:rPr lang="en-US" b="0" smtClean="0">
                                            <a:latin typeface="Cambria Math" panose="02040503050406030204" pitchFamily="18" charset="0"/>
                                          </a:rPr>
                                          <m:t>𝐷</m:t>
                                        </m:r>
                                      </m:e>
                                      <m:sub>
                                        <m:r>
                                          <a:rPr lang="en-US" b="0" smtClean="0">
                                            <a:latin typeface="Cambria Math" panose="02040503050406030204" pitchFamily="18" charset="0"/>
                                          </a:rPr>
                                          <m:t>𝑒</m:t>
                                        </m:r>
                                      </m:sub>
                                    </m:sSub>
                                  </m:den>
                                </m:f>
                                <m:r>
                                  <a:rPr lang="en-US" b="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smtClean="0">
                                            <a:latin typeface="Cambria Math" panose="02040503050406030204" pitchFamily="18" charset="0"/>
                                          </a:rPr>
                                          <m:t>𝛽</m:t>
                                        </m:r>
                                      </m:e>
                                      <m:sub>
                                        <m:r>
                                          <a:rPr lang="en-US" b="0" smtClean="0">
                                            <a:latin typeface="Cambria Math" panose="02040503050406030204" pitchFamily="18" charset="0"/>
                                          </a:rPr>
                                          <m:t>2</m:t>
                                        </m:r>
                                      </m:sub>
                                    </m:sSub>
                                    <m:r>
                                      <a:rPr lang="en-US" b="0" smtClean="0">
                                        <a:latin typeface="Cambria Math" panose="02040503050406030204" pitchFamily="18" charset="0"/>
                                      </a:rPr>
                                      <m:t>𝐹</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sSub>
                                      <m:sSubPr>
                                        <m:ctrlPr>
                                          <a:rPr lang="en-US" b="0" i="1" smtClean="0">
                                            <a:latin typeface="Cambria Math" panose="02040503050406030204" pitchFamily="18" charset="0"/>
                                          </a:rPr>
                                        </m:ctrlPr>
                                      </m:sSubPr>
                                      <m:e>
                                        <m:r>
                                          <a:rPr lang="en-US" b="0" smtClean="0">
                                            <a:latin typeface="Cambria Math" panose="02040503050406030204" pitchFamily="18" charset="0"/>
                                          </a:rPr>
                                          <m:t>𝐷</m:t>
                                        </m:r>
                                      </m:e>
                                      <m:sub>
                                        <m:r>
                                          <a:rPr lang="en-US" b="0" smtClean="0">
                                            <a:latin typeface="Cambria Math" panose="02040503050406030204" pitchFamily="18" charset="0"/>
                                          </a:rPr>
                                          <m:t>𝑟</m:t>
                                        </m:r>
                                      </m:sub>
                                    </m:sSub>
                                  </m:den>
                                </m:f>
                                <m:r>
                                  <a:rPr lang="en-US" b="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smtClean="0">
                                            <a:latin typeface="Cambria Math" panose="02040503050406030204" pitchFamily="18" charset="0"/>
                                          </a:rPr>
                                          <m:t>𝜇</m:t>
                                        </m:r>
                                      </m:e>
                                      <m:sub>
                                        <m:r>
                                          <a:rPr lang="en-US" b="0" smtClean="0">
                                            <a:latin typeface="Cambria Math" panose="02040503050406030204" pitchFamily="18" charset="0"/>
                                          </a:rPr>
                                          <m:t>𝑐</m:t>
                                        </m:r>
                                      </m:sub>
                                    </m:sSub>
                                    <m:r>
                                      <a:rPr lang="en-US" b="0" smtClean="0">
                                        <a:latin typeface="Cambria Math" panose="02040503050406030204" pitchFamily="18" charset="0"/>
                                      </a:rPr>
                                      <m:t>𝐹</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sSub>
                                      <m:sSubPr>
                                        <m:ctrlPr>
                                          <a:rPr lang="en-US" b="0" i="1" smtClean="0">
                                            <a:latin typeface="Cambria Math" panose="02040503050406030204" pitchFamily="18" charset="0"/>
                                          </a:rPr>
                                        </m:ctrlPr>
                                      </m:sSubPr>
                                      <m:e>
                                        <m:r>
                                          <a:rPr lang="en-US" b="0" smtClean="0">
                                            <a:latin typeface="Cambria Math" panose="02040503050406030204" pitchFamily="18" charset="0"/>
                                          </a:rPr>
                                          <m:t>𝛿</m:t>
                                        </m:r>
                                      </m:e>
                                      <m:sub>
                                        <m:r>
                                          <a:rPr lang="en-US" b="0" smtClean="0">
                                            <a:latin typeface="Cambria Math" panose="02040503050406030204" pitchFamily="18" charset="0"/>
                                          </a:rPr>
                                          <m:t>2</m:t>
                                        </m:r>
                                      </m:sub>
                                    </m:sSub>
                                  </m:den>
                                </m:f>
                                <m:r>
                                  <a:rPr lang="en-US" b="0" smtClean="0">
                                    <a:latin typeface="Cambria Math" panose="02040503050406030204" pitchFamily="18" charset="0"/>
                                  </a:rPr>
                                  <m:t>−</m:t>
                                </m:r>
                                <m:r>
                                  <a:rPr lang="en-US" b="0" smtClean="0">
                                    <a:latin typeface="Cambria Math" panose="02040503050406030204" pitchFamily="18" charset="0"/>
                                  </a:rPr>
                                  <m:t>𝜇</m:t>
                                </m:r>
                                <m:r>
                                  <a:rPr lang="en-US" b="0" smtClean="0">
                                    <a:latin typeface="Cambria Math" panose="02040503050406030204" pitchFamily="18" charset="0"/>
                                  </a:rPr>
                                  <m:t>𝐹</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oMath>
                            </m:oMathPara>
                          </a14:m>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508160611"/>
                      </a:ext>
                    </a:extLst>
                  </a:tr>
                  <a:tr h="0">
                    <a:tc>
                      <a:txBody>
                        <a:bodyPr/>
                        <a:lstStyle/>
                        <a:p>
                          <a:pPr algn="l"/>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smtClean="0">
                                        <a:latin typeface="Cambria Math" panose="02040503050406030204" pitchFamily="18" charset="0"/>
                                      </a:rPr>
                                      <m:t>𝛿</m:t>
                                    </m:r>
                                    <m:r>
                                      <a:rPr lang="en-US" b="0" smtClean="0">
                                        <a:latin typeface="Cambria Math" panose="02040503050406030204" pitchFamily="18" charset="0"/>
                                      </a:rPr>
                                      <m:t>𝑅𝑈</m:t>
                                    </m:r>
                                  </m:num>
                                  <m:den>
                                    <m:r>
                                      <a:rPr lang="en-US" b="0" smtClean="0">
                                        <a:latin typeface="Cambria Math" panose="02040503050406030204" pitchFamily="18" charset="0"/>
                                      </a:rPr>
                                      <m:t>𝛿</m:t>
                                    </m:r>
                                    <m:r>
                                      <a:rPr lang="en-US" b="0" smtClean="0">
                                        <a:latin typeface="Cambria Math" panose="02040503050406030204" pitchFamily="18" charset="0"/>
                                      </a:rPr>
                                      <m:t>𝑡</m:t>
                                    </m:r>
                                  </m:den>
                                </m:f>
                                <m:r>
                                  <a:rPr lang="en-US" b="0" smtClean="0">
                                    <a:latin typeface="Cambria Math" panose="02040503050406030204" pitchFamily="18" charset="0"/>
                                  </a:rPr>
                                  <m:t>=</m:t>
                                </m:r>
                                <m:f>
                                  <m:fPr>
                                    <m:ctrlPr>
                                      <a:rPr lang="en-US" b="0" i="1" smtClean="0">
                                        <a:latin typeface="Cambria Math" panose="02040503050406030204" pitchFamily="18" charset="0"/>
                                      </a:rPr>
                                    </m:ctrlPr>
                                  </m:fPr>
                                  <m:num>
                                    <m:r>
                                      <a:rPr lang="en-US" b="0" smtClean="0">
                                        <a:latin typeface="Cambria Math" panose="02040503050406030204" pitchFamily="18" charset="0"/>
                                      </a:rPr>
                                      <m:t>𝑈</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sSub>
                                      <m:sSubPr>
                                        <m:ctrlPr>
                                          <a:rPr lang="en-US" b="0" i="1" smtClean="0">
                                            <a:latin typeface="Cambria Math" panose="02040503050406030204" pitchFamily="18" charset="0"/>
                                          </a:rPr>
                                        </m:ctrlPr>
                                      </m:sSubPr>
                                      <m:e>
                                        <m:r>
                                          <a:rPr lang="en-US" b="0" smtClean="0">
                                            <a:latin typeface="Cambria Math" panose="02040503050406030204" pitchFamily="18" charset="0"/>
                                          </a:rPr>
                                          <m:t>𝛽</m:t>
                                        </m:r>
                                      </m:e>
                                      <m:sub>
                                        <m:r>
                                          <a:rPr lang="en-US" b="0"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smtClean="0">
                                            <a:latin typeface="Cambria Math" panose="02040503050406030204" pitchFamily="18" charset="0"/>
                                          </a:rPr>
                                          <m:t>𝐷</m:t>
                                        </m:r>
                                      </m:e>
                                      <m:sub>
                                        <m:r>
                                          <a:rPr lang="en-US" b="0" smtClean="0">
                                            <a:latin typeface="Cambria Math" panose="02040503050406030204" pitchFamily="18" charset="0"/>
                                          </a:rPr>
                                          <m:t>𝑟</m:t>
                                        </m:r>
                                      </m:sub>
                                    </m:sSub>
                                  </m:den>
                                </m:f>
                                <m:r>
                                  <a:rPr lang="en-US" b="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smtClean="0">
                                            <a:latin typeface="Cambria Math" panose="02040503050406030204" pitchFamily="18" charset="0"/>
                                          </a:rPr>
                                          <m:t>𝛽</m:t>
                                        </m:r>
                                      </m:e>
                                      <m:sub>
                                        <m:r>
                                          <a:rPr lang="en-US" b="0" smtClean="0">
                                            <a:latin typeface="Cambria Math" panose="02040503050406030204" pitchFamily="18" charset="0"/>
                                          </a:rPr>
                                          <m:t>2</m:t>
                                        </m:r>
                                      </m:sub>
                                    </m:sSub>
                                    <m:r>
                                      <a:rPr lang="en-US" b="0" smtClean="0">
                                        <a:latin typeface="Cambria Math" panose="02040503050406030204" pitchFamily="18" charset="0"/>
                                      </a:rPr>
                                      <m:t>𝐹</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sSub>
                                      <m:sSubPr>
                                        <m:ctrlPr>
                                          <a:rPr lang="en-US" b="0" i="1" smtClean="0">
                                            <a:latin typeface="Cambria Math" panose="02040503050406030204" pitchFamily="18" charset="0"/>
                                          </a:rPr>
                                        </m:ctrlPr>
                                      </m:sSubPr>
                                      <m:e>
                                        <m:r>
                                          <a:rPr lang="en-US" b="0" smtClean="0">
                                            <a:latin typeface="Cambria Math" panose="02040503050406030204" pitchFamily="18" charset="0"/>
                                          </a:rPr>
                                          <m:t>𝐷</m:t>
                                        </m:r>
                                      </m:e>
                                      <m:sub>
                                        <m:r>
                                          <a:rPr lang="en-US" b="0" smtClean="0">
                                            <a:latin typeface="Cambria Math" panose="02040503050406030204" pitchFamily="18" charset="0"/>
                                          </a:rPr>
                                          <m:t>𝑟</m:t>
                                        </m:r>
                                      </m:sub>
                                    </m:sSub>
                                  </m:den>
                                </m:f>
                                <m:r>
                                  <a:rPr lang="en-US" b="0" smtClean="0">
                                    <a:latin typeface="Cambria Math" panose="02040503050406030204" pitchFamily="18" charset="0"/>
                                  </a:rPr>
                                  <m:t>−</m:t>
                                </m:r>
                                <m:r>
                                  <a:rPr lang="en-US" b="0" smtClean="0">
                                    <a:latin typeface="Cambria Math" panose="02040503050406030204" pitchFamily="18" charset="0"/>
                                  </a:rPr>
                                  <m:t>𝜇</m:t>
                                </m:r>
                                <m:r>
                                  <a:rPr lang="en-US" b="0" smtClean="0">
                                    <a:latin typeface="Cambria Math" panose="02040503050406030204" pitchFamily="18" charset="0"/>
                                  </a:rPr>
                                  <m:t>𝑅𝑈</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oMath>
                            </m:oMathPara>
                          </a14:m>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29956836"/>
                      </a:ext>
                    </a:extLst>
                  </a:tr>
                  <a:tr h="0">
                    <a:tc>
                      <a:txBody>
                        <a:bodyPr/>
                        <a:lstStyle/>
                        <a:p>
                          <a:pPr algn="l"/>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smtClean="0">
                                        <a:latin typeface="Cambria Math" panose="02040503050406030204" pitchFamily="18" charset="0"/>
                                      </a:rPr>
                                      <m:t>𝛿</m:t>
                                    </m:r>
                                    <m:r>
                                      <a:rPr lang="en-US" b="0" smtClean="0">
                                        <a:latin typeface="Cambria Math" panose="02040503050406030204" pitchFamily="18" charset="0"/>
                                      </a:rPr>
                                      <m:t>𝑅𝑅</m:t>
                                    </m:r>
                                  </m:num>
                                  <m:den>
                                    <m:r>
                                      <a:rPr lang="en-US" b="0" smtClean="0">
                                        <a:latin typeface="Cambria Math" panose="02040503050406030204" pitchFamily="18" charset="0"/>
                                      </a:rPr>
                                      <m:t>𝛿</m:t>
                                    </m:r>
                                    <m:r>
                                      <a:rPr lang="en-US" b="0" smtClean="0">
                                        <a:latin typeface="Cambria Math" panose="02040503050406030204" pitchFamily="18" charset="0"/>
                                      </a:rPr>
                                      <m:t>𝑡</m:t>
                                    </m:r>
                                  </m:den>
                                </m:f>
                                <m:r>
                                  <a:rPr lang="en-US" b="0" smtClean="0">
                                    <a:latin typeface="Cambria Math" panose="02040503050406030204" pitchFamily="18" charset="0"/>
                                  </a:rPr>
                                  <m:t>=</m:t>
                                </m:r>
                                <m:f>
                                  <m:fPr>
                                    <m:ctrlPr>
                                      <a:rPr lang="en-US" b="0" i="1" smtClean="0">
                                        <a:latin typeface="Cambria Math" panose="02040503050406030204" pitchFamily="18" charset="0"/>
                                      </a:rPr>
                                    </m:ctrlPr>
                                  </m:fPr>
                                  <m:num>
                                    <m:r>
                                      <a:rPr lang="en-US" b="0" smtClean="0">
                                        <a:latin typeface="Cambria Math" panose="02040503050406030204" pitchFamily="18" charset="0"/>
                                      </a:rPr>
                                      <m:t>𝑃</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sSub>
                                      <m:sSubPr>
                                        <m:ctrlPr>
                                          <a:rPr lang="en-US" b="0" i="1" smtClean="0">
                                            <a:latin typeface="Cambria Math" panose="02040503050406030204" pitchFamily="18" charset="0"/>
                                          </a:rPr>
                                        </m:ctrlPr>
                                      </m:sSubPr>
                                      <m:e>
                                        <m:r>
                                          <a:rPr lang="en-US" b="0" smtClean="0">
                                            <a:latin typeface="Cambria Math" panose="02040503050406030204" pitchFamily="18" charset="0"/>
                                          </a:rPr>
                                          <m:t>𝐷</m:t>
                                        </m:r>
                                      </m:e>
                                      <m:sub>
                                        <m:r>
                                          <a:rPr lang="en-US" b="0" smtClean="0">
                                            <a:latin typeface="Cambria Math" panose="02040503050406030204" pitchFamily="18" charset="0"/>
                                          </a:rPr>
                                          <m:t>𝑟</m:t>
                                        </m:r>
                                      </m:sub>
                                    </m:sSub>
                                  </m:den>
                                </m:f>
                                <m:r>
                                  <a:rPr lang="en-US" b="0" smtClean="0">
                                    <a:latin typeface="Cambria Math" panose="02040503050406030204" pitchFamily="18" charset="0"/>
                                  </a:rPr>
                                  <m:t>−</m:t>
                                </m:r>
                                <m:r>
                                  <a:rPr lang="en-US" b="0" smtClean="0">
                                    <a:latin typeface="Cambria Math" panose="02040503050406030204" pitchFamily="18" charset="0"/>
                                  </a:rPr>
                                  <m:t>𝜇</m:t>
                                </m:r>
                                <m:r>
                                  <a:rPr lang="en-US" b="0" smtClean="0">
                                    <a:latin typeface="Cambria Math" panose="02040503050406030204" pitchFamily="18" charset="0"/>
                                  </a:rPr>
                                  <m:t>𝑅𝑅</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oMath>
                            </m:oMathPara>
                          </a14:m>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133013653"/>
                      </a:ext>
                    </a:extLst>
                  </a:tr>
                  <a:tr h="0">
                    <a:tc>
                      <a:txBody>
                        <a:bodyPr/>
                        <a:lstStyle/>
                        <a:p>
                          <a:pPr algn="l"/>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smtClean="0">
                                        <a:latin typeface="Cambria Math" panose="02040503050406030204" pitchFamily="18" charset="0"/>
                                      </a:rPr>
                                      <m:t>𝛿</m:t>
                                    </m:r>
                                    <m:r>
                                      <a:rPr lang="en-US" b="0" smtClean="0">
                                        <a:latin typeface="Cambria Math" panose="02040503050406030204" pitchFamily="18" charset="0"/>
                                      </a:rPr>
                                      <m:t>𝐷𝑈</m:t>
                                    </m:r>
                                  </m:num>
                                  <m:den>
                                    <m:r>
                                      <a:rPr lang="en-US" b="0" smtClean="0">
                                        <a:latin typeface="Cambria Math" panose="02040503050406030204" pitchFamily="18" charset="0"/>
                                      </a:rPr>
                                      <m:t>𝛿</m:t>
                                    </m:r>
                                    <m:r>
                                      <a:rPr lang="en-US" b="0" smtClean="0">
                                        <a:latin typeface="Cambria Math" panose="02040503050406030204" pitchFamily="18" charset="0"/>
                                      </a:rPr>
                                      <m:t>𝑡</m:t>
                                    </m:r>
                                  </m:den>
                                </m:f>
                                <m:r>
                                  <a:rPr lang="en-US" b="0" smtClean="0">
                                    <a:latin typeface="Cambria Math" panose="02040503050406030204" pitchFamily="18" charset="0"/>
                                  </a:rPr>
                                  <m:t>=</m:t>
                                </m:r>
                                <m:sSub>
                                  <m:sSubPr>
                                    <m:ctrlPr>
                                      <a:rPr lang="en-US" b="0" i="1" smtClean="0">
                                        <a:latin typeface="Cambria Math" panose="02040503050406030204" pitchFamily="18" charset="0"/>
                                      </a:rPr>
                                    </m:ctrlPr>
                                  </m:sSubPr>
                                  <m:e>
                                    <m:r>
                                      <a:rPr lang="en-US" b="0" smtClean="0">
                                        <a:latin typeface="Cambria Math" panose="02040503050406030204" pitchFamily="18" charset="0"/>
                                      </a:rPr>
                                      <m:t>𝛿</m:t>
                                    </m:r>
                                  </m:e>
                                  <m:sub>
                                    <m:r>
                                      <a:rPr lang="en-US" b="0"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smtClean="0">
                                        <a:latin typeface="Cambria Math" panose="02040503050406030204" pitchFamily="18" charset="0"/>
                                      </a:rPr>
                                      <m:t>𝜇</m:t>
                                    </m:r>
                                  </m:e>
                                  <m:sub>
                                    <m:r>
                                      <a:rPr lang="en-US" b="0" smtClean="0">
                                        <a:latin typeface="Cambria Math" panose="02040503050406030204" pitchFamily="18" charset="0"/>
                                      </a:rPr>
                                      <m:t>𝑐</m:t>
                                    </m:r>
                                  </m:sub>
                                </m:sSub>
                                <m:r>
                                  <a:rPr lang="en-US" b="0" smtClean="0">
                                    <a:latin typeface="Cambria Math" panose="02040503050406030204" pitchFamily="18" charset="0"/>
                                  </a:rPr>
                                  <m:t>𝑈</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r>
                                  <a:rPr lang="en-US" b="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smtClean="0">
                                            <a:latin typeface="Cambria Math" panose="02040503050406030204" pitchFamily="18" charset="0"/>
                                          </a:rPr>
                                          <m:t>𝜇</m:t>
                                        </m:r>
                                      </m:e>
                                      <m:sub>
                                        <m:r>
                                          <a:rPr lang="en-US" b="0" smtClean="0">
                                            <a:latin typeface="Cambria Math" panose="02040503050406030204" pitchFamily="18" charset="0"/>
                                          </a:rPr>
                                          <m:t>𝑐</m:t>
                                        </m:r>
                                      </m:sub>
                                    </m:sSub>
                                    <m:r>
                                      <a:rPr lang="en-US" b="0" smtClean="0">
                                        <a:latin typeface="Cambria Math" panose="02040503050406030204" pitchFamily="18" charset="0"/>
                                      </a:rPr>
                                      <m:t>𝐹</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num>
                                  <m:den>
                                    <m:sSub>
                                      <m:sSubPr>
                                        <m:ctrlPr>
                                          <a:rPr lang="en-US" b="0" i="1" smtClean="0">
                                            <a:latin typeface="Cambria Math" panose="02040503050406030204" pitchFamily="18" charset="0"/>
                                          </a:rPr>
                                        </m:ctrlPr>
                                      </m:sSubPr>
                                      <m:e>
                                        <m:r>
                                          <a:rPr lang="en-US" b="0" smtClean="0">
                                            <a:latin typeface="Cambria Math" panose="02040503050406030204" pitchFamily="18" charset="0"/>
                                          </a:rPr>
                                          <m:t>𝛿</m:t>
                                        </m:r>
                                      </m:e>
                                      <m:sub>
                                        <m:r>
                                          <a:rPr lang="en-US" b="0" smtClean="0">
                                            <a:latin typeface="Cambria Math" panose="02040503050406030204" pitchFamily="18" charset="0"/>
                                          </a:rPr>
                                          <m:t>2</m:t>
                                        </m:r>
                                      </m:sub>
                                    </m:sSub>
                                  </m:den>
                                </m:f>
                              </m:oMath>
                            </m:oMathPara>
                          </a14:m>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21340363"/>
                      </a:ext>
                    </a:extLst>
                  </a:tr>
                  <a:tr h="0">
                    <a:tc>
                      <a:txBody>
                        <a:bodyPr/>
                        <a:lstStyle/>
                        <a:p>
                          <a:pPr algn="l"/>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smtClean="0">
                                        <a:latin typeface="Cambria Math" panose="02040503050406030204" pitchFamily="18" charset="0"/>
                                      </a:rPr>
                                      <m:t>𝛿</m:t>
                                    </m:r>
                                    <m:r>
                                      <a:rPr lang="en-US" b="0" smtClean="0">
                                        <a:latin typeface="Cambria Math" panose="02040503050406030204" pitchFamily="18" charset="0"/>
                                      </a:rPr>
                                      <m:t>𝐷𝑅</m:t>
                                    </m:r>
                                  </m:num>
                                  <m:den>
                                    <m:r>
                                      <a:rPr lang="en-US" b="0" smtClean="0">
                                        <a:latin typeface="Cambria Math" panose="02040503050406030204" pitchFamily="18" charset="0"/>
                                      </a:rPr>
                                      <m:t>𝛿</m:t>
                                    </m:r>
                                    <m:r>
                                      <a:rPr lang="en-US" b="0" smtClean="0">
                                        <a:latin typeface="Cambria Math" panose="02040503050406030204" pitchFamily="18" charset="0"/>
                                      </a:rPr>
                                      <m:t>𝑡</m:t>
                                    </m:r>
                                  </m:den>
                                </m:f>
                                <m:r>
                                  <a:rPr lang="en-US" b="0" smtClean="0">
                                    <a:latin typeface="Cambria Math" panose="02040503050406030204" pitchFamily="18" charset="0"/>
                                  </a:rPr>
                                  <m:t>=</m:t>
                                </m:r>
                                <m:sSub>
                                  <m:sSubPr>
                                    <m:ctrlPr>
                                      <a:rPr lang="en-US" b="0" i="1" smtClean="0">
                                        <a:latin typeface="Cambria Math" panose="02040503050406030204" pitchFamily="18" charset="0"/>
                                      </a:rPr>
                                    </m:ctrlPr>
                                  </m:sSubPr>
                                  <m:e>
                                    <m:r>
                                      <a:rPr lang="en-US" b="0" smtClean="0">
                                        <a:latin typeface="Cambria Math" panose="02040503050406030204" pitchFamily="18" charset="0"/>
                                      </a:rPr>
                                      <m:t>𝜇</m:t>
                                    </m:r>
                                  </m:e>
                                  <m:sub>
                                    <m:r>
                                      <a:rPr lang="en-US" b="0" smtClean="0">
                                        <a:latin typeface="Cambria Math" panose="02040503050406030204" pitchFamily="18" charset="0"/>
                                      </a:rPr>
                                      <m:t>𝑐</m:t>
                                    </m:r>
                                  </m:sub>
                                </m:sSub>
                                <m:r>
                                  <a:rPr lang="en-US" b="0" smtClean="0">
                                    <a:latin typeface="Cambria Math" panose="02040503050406030204" pitchFamily="18" charset="0"/>
                                  </a:rPr>
                                  <m:t>𝑃</m:t>
                                </m:r>
                                <m:d>
                                  <m:dPr>
                                    <m:ctrlPr>
                                      <a:rPr lang="en-US" b="0" i="1" smtClean="0">
                                        <a:latin typeface="Cambria Math" panose="02040503050406030204" pitchFamily="18" charset="0"/>
                                      </a:rPr>
                                    </m:ctrlPr>
                                  </m:dPr>
                                  <m:e>
                                    <m:r>
                                      <a:rPr lang="en-US" b="0" smtClean="0">
                                        <a:latin typeface="Cambria Math" panose="02040503050406030204" pitchFamily="18" charset="0"/>
                                      </a:rPr>
                                      <m:t>𝑡</m:t>
                                    </m:r>
                                  </m:e>
                                </m:d>
                              </m:oMath>
                            </m:oMathPara>
                          </a14:m>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03017022"/>
                      </a:ext>
                    </a:extLst>
                  </a:tr>
                </a:tbl>
              </a:graphicData>
            </a:graphic>
          </p:graphicFrame>
        </mc:Choice>
        <mc:Fallback>
          <p:graphicFrame>
            <p:nvGraphicFramePr>
              <p:cNvPr id="2" name="Table 2">
                <a:extLst>
                  <a:ext uri="{FF2B5EF4-FFF2-40B4-BE49-F238E27FC236}">
                    <a16:creationId xmlns:a16="http://schemas.microsoft.com/office/drawing/2014/main" id="{C5DCD4A1-387D-D24F-AFB1-252DB085A5EC}"/>
                  </a:ext>
                </a:extLst>
              </p:cNvPr>
              <p:cNvGraphicFramePr>
                <a:graphicFrameLocks noGrp="1"/>
              </p:cNvGraphicFramePr>
              <p:nvPr>
                <p:extLst>
                  <p:ext uri="{D42A27DB-BD31-4B8C-83A1-F6EECF244321}">
                    <p14:modId xmlns:p14="http://schemas.microsoft.com/office/powerpoint/2010/main" val="4238842520"/>
                  </p:ext>
                </p:extLst>
              </p:nvPr>
            </p:nvGraphicFramePr>
            <p:xfrm>
              <a:off x="1377696" y="281367"/>
              <a:ext cx="9436608" cy="6295266"/>
            </p:xfrm>
            <a:graphic>
              <a:graphicData uri="http://schemas.openxmlformats.org/drawingml/2006/table">
                <a:tbl>
                  <a:tblPr firstRow="1" bandRow="1">
                    <a:tableStyleId>{2D5ABB26-0587-4C30-8999-92F81FD0307C}</a:tableStyleId>
                  </a:tblPr>
                  <a:tblGrid>
                    <a:gridCol w="9436608">
                      <a:extLst>
                        <a:ext uri="{9D8B030D-6E8A-4147-A177-3AD203B41FA5}">
                          <a16:colId xmlns:a16="http://schemas.microsoft.com/office/drawing/2014/main" val="1757769350"/>
                        </a:ext>
                      </a:extLst>
                    </a:gridCol>
                  </a:tblGrid>
                  <a:tr h="370840">
                    <a:tc>
                      <a:txBody>
                        <a:bodyPr/>
                        <a:lstStyle/>
                        <a:p>
                          <a:pPr algn="ctr"/>
                          <a:r>
                            <a:rPr lang="en-US" b="1" dirty="0">
                              <a:latin typeface="Arial" panose="020B0604020202020204" pitchFamily="34" charset="0"/>
                              <a:cs typeface="Arial" panose="020B0604020202020204" pitchFamily="34" charset="0"/>
                            </a:rPr>
                            <a:t>Series of equations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1123279"/>
                      </a:ext>
                    </a:extLst>
                  </a:tr>
                  <a:tr h="6237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2"/>
                          <a:stretch>
                            <a:fillRect l="-134" t="-63265" r="-134" b="-859184"/>
                          </a:stretch>
                        </a:blipFill>
                      </a:tcPr>
                    </a:tc>
                    <a:extLst>
                      <a:ext uri="{0D108BD9-81ED-4DB2-BD59-A6C34878D82A}">
                        <a16:rowId xmlns:a16="http://schemas.microsoft.com/office/drawing/2014/main" val="1756492799"/>
                      </a:ext>
                    </a:extLst>
                  </a:tr>
                  <a:tr h="67011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34" t="-150943" r="-134" b="-694340"/>
                          </a:stretch>
                        </a:blipFill>
                      </a:tcPr>
                    </a:tc>
                    <a:extLst>
                      <a:ext uri="{0D108BD9-81ED-4DB2-BD59-A6C34878D82A}">
                        <a16:rowId xmlns:a16="http://schemas.microsoft.com/office/drawing/2014/main" val="2531520483"/>
                      </a:ext>
                    </a:extLst>
                  </a:tr>
                  <a:tr h="67011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34" t="-250943" r="-134" b="-594340"/>
                          </a:stretch>
                        </a:blipFill>
                      </a:tcPr>
                    </a:tc>
                    <a:extLst>
                      <a:ext uri="{0D108BD9-81ED-4DB2-BD59-A6C34878D82A}">
                        <a16:rowId xmlns:a16="http://schemas.microsoft.com/office/drawing/2014/main" val="1327238894"/>
                      </a:ext>
                    </a:extLst>
                  </a:tr>
                  <a:tr h="67011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34" t="-350943" r="-134" b="-494340"/>
                          </a:stretch>
                        </a:blipFill>
                      </a:tcPr>
                    </a:tc>
                    <a:extLst>
                      <a:ext uri="{0D108BD9-81ED-4DB2-BD59-A6C34878D82A}">
                        <a16:rowId xmlns:a16="http://schemas.microsoft.com/office/drawing/2014/main" val="2230018289"/>
                      </a:ext>
                    </a:extLst>
                  </a:tr>
                  <a:tr h="67011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34" t="-450943" r="-134" b="-394340"/>
                          </a:stretch>
                        </a:blipFill>
                      </a:tcPr>
                    </a:tc>
                    <a:extLst>
                      <a:ext uri="{0D108BD9-81ED-4DB2-BD59-A6C34878D82A}">
                        <a16:rowId xmlns:a16="http://schemas.microsoft.com/office/drawing/2014/main" val="2508160611"/>
                      </a:ext>
                    </a:extLst>
                  </a:tr>
                  <a:tr h="66998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34" t="-561538" r="-134" b="-301923"/>
                          </a:stretch>
                        </a:blipFill>
                      </a:tcPr>
                    </a:tc>
                    <a:extLst>
                      <a:ext uri="{0D108BD9-81ED-4DB2-BD59-A6C34878D82A}">
                        <a16:rowId xmlns:a16="http://schemas.microsoft.com/office/drawing/2014/main" val="1429956836"/>
                      </a:ext>
                    </a:extLst>
                  </a:tr>
                  <a:tr h="66865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34" t="-649057" r="-134" b="-196226"/>
                          </a:stretch>
                        </a:blipFill>
                      </a:tcPr>
                    </a:tc>
                    <a:extLst>
                      <a:ext uri="{0D108BD9-81ED-4DB2-BD59-A6C34878D82A}">
                        <a16:rowId xmlns:a16="http://schemas.microsoft.com/office/drawing/2014/main" val="3133013653"/>
                      </a:ext>
                    </a:extLst>
                  </a:tr>
                  <a:tr h="66865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134" t="-749057" r="-134" b="-96226"/>
                          </a:stretch>
                        </a:blipFill>
                      </a:tcPr>
                    </a:tc>
                    <a:extLst>
                      <a:ext uri="{0D108BD9-81ED-4DB2-BD59-A6C34878D82A}">
                        <a16:rowId xmlns:a16="http://schemas.microsoft.com/office/drawing/2014/main" val="3821340363"/>
                      </a:ext>
                    </a:extLst>
                  </a:tr>
                  <a:tr h="61290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2"/>
                          <a:stretch>
                            <a:fillRect l="-134" t="-937500" r="-134" b="-6250"/>
                          </a:stretch>
                        </a:blipFill>
                      </a:tcPr>
                    </a:tc>
                    <a:extLst>
                      <a:ext uri="{0D108BD9-81ED-4DB2-BD59-A6C34878D82A}">
                        <a16:rowId xmlns:a16="http://schemas.microsoft.com/office/drawing/2014/main" val="3203017022"/>
                      </a:ext>
                    </a:extLst>
                  </a:tr>
                </a:tbl>
              </a:graphicData>
            </a:graphic>
          </p:graphicFrame>
        </mc:Fallback>
      </mc:AlternateContent>
    </p:spTree>
    <p:extLst>
      <p:ext uri="{BB962C8B-B14F-4D97-AF65-F5344CB8AC3E}">
        <p14:creationId xmlns:p14="http://schemas.microsoft.com/office/powerpoint/2010/main" val="256852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2">
                <a:extLst>
                  <a:ext uri="{FF2B5EF4-FFF2-40B4-BE49-F238E27FC236}">
                    <a16:creationId xmlns:a16="http://schemas.microsoft.com/office/drawing/2014/main" id="{1CFB95FA-C999-494F-AB9B-61DA19848285}"/>
                  </a:ext>
                </a:extLst>
              </p:cNvPr>
              <p:cNvGraphicFramePr>
                <a:graphicFrameLocks noGrp="1"/>
              </p:cNvGraphicFramePr>
              <p:nvPr>
                <p:extLst>
                  <p:ext uri="{D42A27DB-BD31-4B8C-83A1-F6EECF244321}">
                    <p14:modId xmlns:p14="http://schemas.microsoft.com/office/powerpoint/2010/main" val="45630957"/>
                  </p:ext>
                </p:extLst>
              </p:nvPr>
            </p:nvGraphicFramePr>
            <p:xfrm>
              <a:off x="1111025" y="219727"/>
              <a:ext cx="9436608" cy="6128131"/>
            </p:xfrm>
            <a:graphic>
              <a:graphicData uri="http://schemas.openxmlformats.org/drawingml/2006/table">
                <a:tbl>
                  <a:tblPr firstRow="1" bandRow="1">
                    <a:tableStyleId>{2D5ABB26-0587-4C30-8999-92F81FD0307C}</a:tableStyleId>
                  </a:tblPr>
                  <a:tblGrid>
                    <a:gridCol w="3149476">
                      <a:extLst>
                        <a:ext uri="{9D8B030D-6E8A-4147-A177-3AD203B41FA5}">
                          <a16:colId xmlns:a16="http://schemas.microsoft.com/office/drawing/2014/main" val="2342544482"/>
                        </a:ext>
                      </a:extLst>
                    </a:gridCol>
                    <a:gridCol w="6287132">
                      <a:extLst>
                        <a:ext uri="{9D8B030D-6E8A-4147-A177-3AD203B41FA5}">
                          <a16:colId xmlns:a16="http://schemas.microsoft.com/office/drawing/2014/main" val="3817767657"/>
                        </a:ext>
                      </a:extLst>
                    </a:gridCol>
                  </a:tblGrid>
                  <a:tr h="0">
                    <a:tc>
                      <a:txBody>
                        <a:bodyPr/>
                        <a:lstStyle/>
                        <a:p>
                          <a:pPr algn="ctr"/>
                          <a:r>
                            <a:rPr lang="en-US" sz="1000" b="1" dirty="0">
                              <a:latin typeface="Arial" panose="020B0604020202020204" pitchFamily="34" charset="0"/>
                              <a:cs typeface="Arial" panose="020B0604020202020204" pitchFamily="34" charset="0"/>
                            </a:rPr>
                            <a:t>Parameter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a:latin typeface="Arial" panose="020B0604020202020204" pitchFamily="34" charset="0"/>
                              <a:cs typeface="Arial" panose="020B0604020202020204" pitchFamily="34" charset="0"/>
                            </a:rPr>
                            <a:t>Description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6176594"/>
                      </a:ext>
                    </a:extLst>
                  </a:tr>
                  <a:tr h="0">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Arial" panose="020B0604020202020204" pitchFamily="34" charset="0"/>
                                  </a:rPr>
                                  <m:t>𝛽</m:t>
                                </m:r>
                                <m:r>
                                  <a:rPr lang="en-US" sz="1000" b="0" i="1" smtClean="0">
                                    <a:latin typeface="Cambria Math" panose="02040503050406030204" pitchFamily="18" charset="0"/>
                                    <a:cs typeface="Arial" panose="020B0604020202020204" pitchFamily="34" charset="0"/>
                                  </a:rPr>
                                  <m:t>;</m:t>
                                </m:r>
                                <m:r>
                                  <a:rPr lang="en-US" sz="1000" b="0" i="1" smtClean="0">
                                    <a:latin typeface="Cambria Math" panose="02040503050406030204" pitchFamily="18" charset="0"/>
                                    <a:cs typeface="Arial" panose="020B0604020202020204" pitchFamily="34" charset="0"/>
                                  </a:rPr>
                                  <m:t>𝜋</m:t>
                                </m:r>
                                <m:d>
                                  <m:dPr>
                                    <m:ctrlPr>
                                      <a:rPr lang="en-US" sz="1000" b="0" i="1" smtClean="0">
                                        <a:latin typeface="Cambria Math" panose="02040503050406030204" pitchFamily="18" charset="0"/>
                                        <a:cs typeface="Arial" panose="020B0604020202020204" pitchFamily="34" charset="0"/>
                                      </a:rPr>
                                    </m:ctrlPr>
                                  </m:dPr>
                                  <m:e>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𝛽</m:t>
                                        </m:r>
                                      </m:e>
                                      <m:sub>
                                        <m:r>
                                          <a:rPr lang="en-US" sz="1000" b="0" i="1" smtClean="0">
                                            <a:latin typeface="Cambria Math" panose="02040503050406030204" pitchFamily="18" charset="0"/>
                                            <a:cs typeface="Arial" panose="020B0604020202020204" pitchFamily="34" charset="0"/>
                                          </a:rPr>
                                          <m:t>𝑡</m:t>
                                        </m:r>
                                      </m:sub>
                                    </m:sSub>
                                  </m:e>
                                </m:d>
                                <m:r>
                                  <a:rPr lang="en-US" sz="1000" b="0" i="1" smtClean="0">
                                    <a:latin typeface="Cambria Math" panose="02040503050406030204" pitchFamily="18" charset="0"/>
                                    <a:ea typeface="Cambria Math" panose="02040503050406030204" pitchFamily="18" charset="0"/>
                                    <a:cs typeface="Arial" panose="020B0604020202020204" pitchFamily="34" charset="0"/>
                                  </a:rPr>
                                  <m:t>∝</m:t>
                                </m:r>
                                <m:r>
                                  <a:rPr lang="en-US" sz="1000" b="0" i="1" smtClean="0">
                                    <a:latin typeface="Cambria Math" panose="02040503050406030204" pitchFamily="18" charset="0"/>
                                    <a:ea typeface="Cambria Math" panose="02040503050406030204" pitchFamily="18" charset="0"/>
                                    <a:cs typeface="Arial" panose="020B0604020202020204" pitchFamily="34" charset="0"/>
                                  </a:rPr>
                                  <m:t>𝕀</m:t>
                                </m:r>
                                <m:d>
                                  <m:dPr>
                                    <m:ctrlPr>
                                      <a:rPr lang="en-US" sz="10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lang="en-US" sz="1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1000" b="0" i="1" smtClean="0">
                                            <a:latin typeface="Cambria Math" panose="02040503050406030204" pitchFamily="18" charset="0"/>
                                            <a:ea typeface="Cambria Math" panose="02040503050406030204" pitchFamily="18" charset="0"/>
                                            <a:cs typeface="Arial" panose="020B0604020202020204" pitchFamily="34" charset="0"/>
                                          </a:rPr>
                                          <m:t>𝑡</m:t>
                                        </m:r>
                                      </m:sub>
                                    </m:sSub>
                                    <m:r>
                                      <a:rPr lang="en-US" sz="1000" b="0" i="1" smtClean="0">
                                        <a:latin typeface="Cambria Math" panose="02040503050406030204" pitchFamily="18" charset="0"/>
                                        <a:ea typeface="Cambria Math" panose="02040503050406030204" pitchFamily="18" charset="0"/>
                                        <a:cs typeface="Arial" panose="020B0604020202020204" pitchFamily="34" charset="0"/>
                                      </a:rPr>
                                      <m:t>&gt;0</m:t>
                                    </m:r>
                                  </m:e>
                                </m:d>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sz="1000" dirty="0">
                              <a:latin typeface="Arial" panose="020B0604020202020204" pitchFamily="34" charset="0"/>
                              <a:cs typeface="Arial" panose="020B0604020202020204" pitchFamily="34" charset="0"/>
                            </a:rPr>
                            <a:t>Rate of transmission of infection by false-negative individuals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2715205231"/>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𝛼</m:t>
                                    </m:r>
                                  </m:e>
                                  <m:sub>
                                    <m:r>
                                      <a:rPr lang="en-US" sz="1000" b="0" i="1" smtClean="0">
                                        <a:latin typeface="Cambria Math" panose="02040503050406030204" pitchFamily="18" charset="0"/>
                                        <a:cs typeface="Arial" panose="020B0604020202020204" pitchFamily="34" charset="0"/>
                                      </a:rPr>
                                      <m:t>𝑝</m:t>
                                    </m:r>
                                  </m:sub>
                                </m:sSub>
                                <m:r>
                                  <a:rPr lang="en-US" sz="1000" b="0" i="1" smtClean="0">
                                    <a:latin typeface="Cambria Math" panose="02040503050406030204" pitchFamily="18" charset="0"/>
                                    <a:cs typeface="Arial" panose="020B0604020202020204" pitchFamily="34" charset="0"/>
                                  </a:rPr>
                                  <m:t>=0.5</m:t>
                                </m:r>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z="1000" dirty="0">
                              <a:latin typeface="Arial" panose="020B0604020202020204" pitchFamily="34" charset="0"/>
                              <a:cs typeface="Arial" panose="020B0604020202020204" pitchFamily="34" charset="0"/>
                            </a:rPr>
                            <a:t>Ratio of rate of transmission by tested positive patients relative to false-negatives. Assumed to be less than 1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since patients who are tested positive are likely to adopt isolation measures, where the chance of spreading the disease is less than that of false negative patients who are mostly unaware of their infectious status.</a:t>
                          </a:r>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40843143"/>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𝛼</m:t>
                                    </m:r>
                                  </m:e>
                                  <m:sub>
                                    <m:r>
                                      <a:rPr lang="en-US" sz="1000" b="0" i="1" smtClean="0">
                                        <a:latin typeface="Cambria Math" panose="02040503050406030204" pitchFamily="18" charset="0"/>
                                        <a:cs typeface="Arial" panose="020B0604020202020204" pitchFamily="34" charset="0"/>
                                      </a:rPr>
                                      <m:t>𝑢</m:t>
                                    </m:r>
                                  </m:sub>
                                </m:sSub>
                                <m:r>
                                  <a:rPr lang="en-US" sz="1000" b="0" i="1" smtClean="0">
                                    <a:latin typeface="Cambria Math" panose="02040503050406030204" pitchFamily="18" charset="0"/>
                                    <a:cs typeface="Arial" panose="020B0604020202020204" pitchFamily="34" charset="0"/>
                                  </a:rPr>
                                  <m:t>=0.5</m:t>
                                </m:r>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Scaling factor for the rate of transmission by untested individuals. Assumed to be less than 1 as U compartment mostly consists of asymptomatic or mildly symptomatic cases who are less likely to be contagious than those having symptoms</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397578426"/>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𝐷</m:t>
                                    </m:r>
                                  </m:e>
                                  <m:sub>
                                    <m:r>
                                      <a:rPr lang="en-US" sz="1000" b="0" i="1" smtClean="0">
                                        <a:latin typeface="Cambria Math" panose="02040503050406030204" pitchFamily="18" charset="0"/>
                                        <a:cs typeface="Arial" panose="020B0604020202020204" pitchFamily="34" charset="0"/>
                                      </a:rPr>
                                      <m:t>𝐸</m:t>
                                    </m:r>
                                  </m:sub>
                                </m:sSub>
                                <m:r>
                                  <a:rPr lang="en-US" sz="1000" b="0" i="1" smtClean="0">
                                    <a:latin typeface="Cambria Math" panose="02040503050406030204" pitchFamily="18" charset="0"/>
                                    <a:cs typeface="Arial" panose="020B0604020202020204" pitchFamily="34" charset="0"/>
                                  </a:rPr>
                                  <m:t>=5.2 </m:t>
                                </m:r>
                                <m:r>
                                  <m:rPr>
                                    <m:sty m:val="p"/>
                                  </m:rPr>
                                  <a:rPr lang="en-US" sz="1000" b="0" i="0" smtClean="0">
                                    <a:latin typeface="Cambria Math" panose="02040503050406030204" pitchFamily="18" charset="0"/>
                                    <a:cs typeface="Arial" panose="020B0604020202020204" pitchFamily="34" charset="0"/>
                                  </a:rPr>
                                  <m:t>days</m:t>
                                </m:r>
                              </m:oMath>
                            </m:oMathPara>
                          </a14:m>
                          <a:endParaRPr lang="en-US" sz="1000" i="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z="1000" dirty="0">
                              <a:latin typeface="Arial" panose="020B0604020202020204" pitchFamily="34" charset="0"/>
                              <a:cs typeface="Arial" panose="020B0604020202020204" pitchFamily="34" charset="0"/>
                            </a:rPr>
                            <a:t>Incubation period (in number of days)</a:t>
                          </a:r>
                          <a:r>
                            <a:rPr lang="en-US" sz="1000" baseline="30000" dirty="0">
                              <a:latin typeface="Arial" panose="020B0604020202020204" pitchFamily="34" charset="0"/>
                              <a:cs typeface="Arial" panose="020B0604020202020204" pitchFamily="34" charset="0"/>
                            </a:rPr>
                            <a:t>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7331015"/>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𝐷</m:t>
                                    </m:r>
                                  </m:e>
                                  <m:sub>
                                    <m:r>
                                      <a:rPr lang="en-US" sz="1000" b="0" i="1" smtClean="0">
                                        <a:latin typeface="Cambria Math" panose="02040503050406030204" pitchFamily="18" charset="0"/>
                                        <a:cs typeface="Arial" panose="020B0604020202020204" pitchFamily="34" charset="0"/>
                                      </a:rPr>
                                      <m:t>𝑟</m:t>
                                    </m:r>
                                  </m:sub>
                                </m:sSub>
                                <m:r>
                                  <a:rPr lang="en-US" sz="1000" b="0" i="1" smtClean="0">
                                    <a:latin typeface="Cambria Math" panose="02040503050406030204" pitchFamily="18" charset="0"/>
                                    <a:cs typeface="Arial" panose="020B0604020202020204" pitchFamily="34" charset="0"/>
                                  </a:rPr>
                                  <m:t>=17.8 </m:t>
                                </m:r>
                                <m:r>
                                  <m:rPr>
                                    <m:sty m:val="p"/>
                                  </m:rPr>
                                  <a:rPr lang="en-US" sz="1000" b="0" i="0" smtClean="0">
                                    <a:latin typeface="Cambria Math" panose="02040503050406030204" pitchFamily="18" charset="0"/>
                                    <a:cs typeface="Arial" panose="020B0604020202020204" pitchFamily="34" charset="0"/>
                                  </a:rPr>
                                  <m:t>days</m:t>
                                </m:r>
                              </m:oMath>
                            </m:oMathPara>
                          </a14:m>
                          <a:endParaRPr lang="en-US" sz="1000" i="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dirty="0">
                              <a:latin typeface="Arial" panose="020B0604020202020204" pitchFamily="34" charset="0"/>
                              <a:cs typeface="Arial" panose="020B0604020202020204" pitchFamily="34" charset="0"/>
                            </a:rPr>
                            <a:t>Mean number of days till recovery for those who test positive</a:t>
                          </a:r>
                          <a:r>
                            <a:rPr lang="en-US" sz="1000" baseline="30000" dirty="0">
                              <a:latin typeface="Arial" panose="020B0604020202020204" pitchFamily="34" charset="0"/>
                              <a:cs typeface="Arial" panose="020B0604020202020204" pitchFamily="34" charset="0"/>
                            </a:rPr>
                            <a:t>2</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154411895"/>
                      </a:ext>
                    </a:extLst>
                  </a:tr>
                  <a:tr h="0">
                    <a:tc>
                      <a:txBody>
                        <a:bodyPr/>
                        <a:lstStyle/>
                        <a:p>
                          <a:pPr/>
                          <a14:m>
                            <m:oMathPara xmlns:m="http://schemas.openxmlformats.org/officeDocument/2006/math">
                              <m:oMathParaPr>
                                <m:jc m:val="centerGroup"/>
                              </m:oMathParaPr>
                              <m:oMath xmlns:m="http://schemas.openxmlformats.org/officeDocument/2006/math">
                                <m:r>
                                  <m:rPr>
                                    <m:sty m:val="p"/>
                                  </m:rPr>
                                  <a:rPr lang="en-US" sz="1000" b="0" i="0" smtClean="0">
                                    <a:latin typeface="Cambria Math" panose="02040503050406030204" pitchFamily="18" charset="0"/>
                                    <a:cs typeface="Arial" panose="020B0604020202020204" pitchFamily="34" charset="0"/>
                                  </a:rPr>
                                  <m:t>mCFR</m:t>
                                </m:r>
                                <m:r>
                                  <a:rPr lang="en-US" sz="1000" b="0" i="1" smtClean="0">
                                    <a:latin typeface="Cambria Math" panose="02040503050406030204" pitchFamily="18" charset="0"/>
                                    <a:cs typeface="Arial" panose="020B0604020202020204" pitchFamily="34" charset="0"/>
                                  </a:rPr>
                                  <m:t>=</m:t>
                                </m:r>
                                <m:f>
                                  <m:fPr>
                                    <m:ctrlPr>
                                      <a:rPr lang="en-US" sz="1000" b="0" i="1" smtClean="0">
                                        <a:latin typeface="Cambria Math" panose="02040503050406030204" pitchFamily="18" charset="0"/>
                                        <a:cs typeface="Arial" panose="020B0604020202020204" pitchFamily="34" charset="0"/>
                                      </a:rPr>
                                    </m:ctrlPr>
                                  </m:fPr>
                                  <m:num>
                                    <m:r>
                                      <m:rPr>
                                        <m:sty m:val="p"/>
                                      </m:rPr>
                                      <a:rPr lang="en-US" sz="1000" b="0" i="0" smtClean="0">
                                        <a:latin typeface="Cambria Math" panose="02040503050406030204" pitchFamily="18" charset="0"/>
                                        <a:cs typeface="Arial" panose="020B0604020202020204" pitchFamily="34" charset="0"/>
                                      </a:rPr>
                                      <m:t>C</m:t>
                                    </m:r>
                                    <m:r>
                                      <m:rPr>
                                        <m:sty m:val="p"/>
                                      </m:rPr>
                                      <a:rPr lang="en-US" sz="1000" b="0" i="0" smtClean="0">
                                        <a:latin typeface="Cambria Math" panose="02040503050406030204" pitchFamily="18" charset="0"/>
                                        <a:cs typeface="Arial" panose="020B0604020202020204" pitchFamily="34" charset="0"/>
                                      </a:rPr>
                                      <m:t>umulative</m:t>
                                    </m:r>
                                    <m:r>
                                      <a:rPr lang="en-US" sz="1000" b="0" i="0" smtClean="0">
                                        <a:latin typeface="Cambria Math" panose="02040503050406030204" pitchFamily="18" charset="0"/>
                                        <a:cs typeface="Arial" panose="020B0604020202020204" pitchFamily="34" charset="0"/>
                                      </a:rPr>
                                      <m:t> </m:t>
                                    </m:r>
                                    <m:r>
                                      <m:rPr>
                                        <m:sty m:val="p"/>
                                      </m:rPr>
                                      <a:rPr lang="en-US" sz="1000" b="0" i="0" smtClean="0">
                                        <a:latin typeface="Cambria Math" panose="02040503050406030204" pitchFamily="18" charset="0"/>
                                        <a:cs typeface="Arial" panose="020B0604020202020204" pitchFamily="34" charset="0"/>
                                      </a:rPr>
                                      <m:t>deaths</m:t>
                                    </m:r>
                                  </m:num>
                                  <m:den>
                                    <m:r>
                                      <m:rPr>
                                        <m:sty m:val="p"/>
                                      </m:rPr>
                                      <a:rPr lang="en-US" sz="1000" b="0" i="0" smtClean="0">
                                        <a:latin typeface="Cambria Math" panose="02040503050406030204" pitchFamily="18" charset="0"/>
                                        <a:cs typeface="Arial" panose="020B0604020202020204" pitchFamily="34" charset="0"/>
                                      </a:rPr>
                                      <m:t>C</m:t>
                                    </m:r>
                                    <m:r>
                                      <m:rPr>
                                        <m:sty m:val="p"/>
                                      </m:rPr>
                                      <a:rPr lang="en-US" sz="1000" b="0" i="0" smtClean="0">
                                        <a:latin typeface="Cambria Math" panose="02040503050406030204" pitchFamily="18" charset="0"/>
                                        <a:cs typeface="Arial" panose="020B0604020202020204" pitchFamily="34" charset="0"/>
                                      </a:rPr>
                                      <m:t>umulative</m:t>
                                    </m:r>
                                    <m:r>
                                      <a:rPr lang="en-US" sz="1000" b="0" i="0" smtClean="0">
                                        <a:latin typeface="Cambria Math" panose="02040503050406030204" pitchFamily="18" charset="0"/>
                                        <a:cs typeface="Arial" panose="020B0604020202020204" pitchFamily="34" charset="0"/>
                                      </a:rPr>
                                      <m:t> </m:t>
                                    </m:r>
                                    <m:r>
                                      <m:rPr>
                                        <m:sty m:val="p"/>
                                      </m:rPr>
                                      <a:rPr lang="en-US" sz="1000" b="0" i="0" smtClean="0">
                                        <a:latin typeface="Cambria Math" panose="02040503050406030204" pitchFamily="18" charset="0"/>
                                        <a:cs typeface="Arial" panose="020B0604020202020204" pitchFamily="34" charset="0"/>
                                      </a:rPr>
                                      <m:t>deaths</m:t>
                                    </m:r>
                                    <m:r>
                                      <a:rPr lang="en-US" sz="1000" b="0" i="1" smtClean="0">
                                        <a:latin typeface="Cambria Math" panose="02040503050406030204" pitchFamily="18" charset="0"/>
                                        <a:cs typeface="Arial" panose="020B0604020202020204" pitchFamily="34" charset="0"/>
                                      </a:rPr>
                                      <m:t>+</m:t>
                                    </m:r>
                                    <m:r>
                                      <m:rPr>
                                        <m:sty m:val="p"/>
                                      </m:rPr>
                                      <a:rPr lang="en-US" sz="1000" b="0" i="0" smtClean="0">
                                        <a:latin typeface="Cambria Math" panose="02040503050406030204" pitchFamily="18" charset="0"/>
                                        <a:cs typeface="Arial" panose="020B0604020202020204" pitchFamily="34" charset="0"/>
                                      </a:rPr>
                                      <m:t>C</m:t>
                                    </m:r>
                                    <m:r>
                                      <m:rPr>
                                        <m:sty m:val="p"/>
                                      </m:rPr>
                                      <a:rPr lang="en-US" sz="1000" b="0" i="0" smtClean="0">
                                        <a:latin typeface="Cambria Math" panose="02040503050406030204" pitchFamily="18" charset="0"/>
                                        <a:cs typeface="Arial" panose="020B0604020202020204" pitchFamily="34" charset="0"/>
                                      </a:rPr>
                                      <m:t>umulative</m:t>
                                    </m:r>
                                    <m:r>
                                      <a:rPr lang="en-US" sz="1000" b="0" i="0" smtClean="0">
                                        <a:latin typeface="Cambria Math" panose="02040503050406030204" pitchFamily="18" charset="0"/>
                                        <a:cs typeface="Arial" panose="020B0604020202020204" pitchFamily="34" charset="0"/>
                                      </a:rPr>
                                      <m:t> </m:t>
                                    </m:r>
                                    <m:r>
                                      <m:rPr>
                                        <m:sty m:val="p"/>
                                      </m:rPr>
                                      <a:rPr lang="en-US" sz="1000" b="0" i="0" smtClean="0">
                                        <a:latin typeface="Cambria Math" panose="02040503050406030204" pitchFamily="18" charset="0"/>
                                        <a:cs typeface="Arial" panose="020B0604020202020204" pitchFamily="34" charset="0"/>
                                      </a:rPr>
                                      <m:t>recovered</m:t>
                                    </m:r>
                                  </m:den>
                                </m:f>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z="1000" dirty="0">
                              <a:latin typeface="Arial" panose="020B0604020202020204" pitchFamily="34" charset="0"/>
                              <a:cs typeface="Arial" panose="020B0604020202020204" pitchFamily="34" charset="0"/>
                            </a:rPr>
                            <a:t>Case-fatality rate estimated to be the ratio of (reported) cumulative deaths over (reported) cumulative deaths and recovered at the end of the training period</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3725131"/>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𝜇</m:t>
                                    </m:r>
                                  </m:e>
                                  <m:sub>
                                    <m:r>
                                      <a:rPr lang="en-US" sz="1000" b="0" i="1" smtClean="0">
                                        <a:latin typeface="Cambria Math" panose="02040503050406030204" pitchFamily="18" charset="0"/>
                                        <a:cs typeface="Arial" panose="020B0604020202020204" pitchFamily="34" charset="0"/>
                                      </a:rPr>
                                      <m:t>𝑐</m:t>
                                    </m:r>
                                  </m:sub>
                                </m:sSub>
                                <m:r>
                                  <a:rPr lang="en-US" sz="1000" b="0" i="1" smtClean="0">
                                    <a:latin typeface="Cambria Math" panose="02040503050406030204" pitchFamily="18" charset="0"/>
                                    <a:cs typeface="Arial" panose="020B0604020202020204" pitchFamily="34" charset="0"/>
                                  </a:rPr>
                                  <m:t>=</m:t>
                                </m:r>
                                <m:f>
                                  <m:fPr>
                                    <m:ctrlPr>
                                      <a:rPr lang="en-US" sz="1000" b="0" i="1" smtClean="0">
                                        <a:latin typeface="Cambria Math" panose="02040503050406030204" pitchFamily="18" charset="0"/>
                                        <a:cs typeface="Arial" panose="020B0604020202020204" pitchFamily="34" charset="0"/>
                                      </a:rPr>
                                    </m:ctrlPr>
                                  </m:fPr>
                                  <m:num>
                                    <m:r>
                                      <m:rPr>
                                        <m:sty m:val="p"/>
                                      </m:rPr>
                                      <a:rPr lang="en-US" sz="1000" b="0" i="0" smtClean="0">
                                        <a:latin typeface="Cambria Math" panose="02040503050406030204" pitchFamily="18" charset="0"/>
                                        <a:cs typeface="Arial" panose="020B0604020202020204" pitchFamily="34" charset="0"/>
                                      </a:rPr>
                                      <m:t>mCFR</m:t>
                                    </m:r>
                                  </m:num>
                                  <m:den>
                                    <m:r>
                                      <a:rPr lang="en-US" sz="1000" b="0" i="1" smtClean="0">
                                        <a:latin typeface="Cambria Math" panose="02040503050406030204" pitchFamily="18" charset="0"/>
                                        <a:cs typeface="Arial" panose="020B0604020202020204" pitchFamily="34" charset="0"/>
                                      </a:rPr>
                                      <m:t>17.8</m:t>
                                    </m:r>
                                  </m:den>
                                </m:f>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dirty="0">
                              <a:latin typeface="Arial" panose="020B0604020202020204" pitchFamily="34" charset="0"/>
                              <a:cs typeface="Arial" panose="020B0604020202020204" pitchFamily="34" charset="0"/>
                            </a:rPr>
                            <a:t>Death rate due to COVID-19 infection which is equivalent to the inverse of the average number of days from disease onset to death times the true infection fatality rate</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4235376077"/>
                      </a:ext>
                    </a:extLst>
                  </a:tr>
                  <a:tr h="0">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Arial" panose="020B0604020202020204" pitchFamily="34" charset="0"/>
                                  </a:rPr>
                                  <m:t>𝜆</m:t>
                                </m:r>
                                <m:r>
                                  <a:rPr lang="en-US" sz="1000" b="0" i="1" smtClean="0">
                                    <a:latin typeface="Cambria Math" panose="02040503050406030204" pitchFamily="18" charset="0"/>
                                    <a:cs typeface="Arial" panose="020B0604020202020204" pitchFamily="34" charset="0"/>
                                  </a:rPr>
                                  <m:t>=</m:t>
                                </m:r>
                                <m:r>
                                  <a:rPr lang="en-US" sz="1000" b="0" i="1" smtClean="0">
                                    <a:latin typeface="Cambria Math" panose="02040503050406030204" pitchFamily="18" charset="0"/>
                                    <a:cs typeface="Arial" panose="020B0604020202020204" pitchFamily="34" charset="0"/>
                                  </a:rPr>
                                  <m:t>𝜇</m:t>
                                </m:r>
                                <m:r>
                                  <a:rPr lang="en-US" sz="1000" b="0" i="1" smtClean="0">
                                    <a:latin typeface="Cambria Math" panose="02040503050406030204" pitchFamily="18" charset="0"/>
                                    <a:cs typeface="Arial" panose="020B0604020202020204" pitchFamily="34" charset="0"/>
                                  </a:rPr>
                                  <m:t>=3.95×</m:t>
                                </m:r>
                                <m:sSup>
                                  <m:sSupPr>
                                    <m:ctrlPr>
                                      <a:rPr lang="en-US" sz="1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10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1000" b="0" i="1" smtClean="0">
                                        <a:latin typeface="Cambria Math" panose="02040503050406030204" pitchFamily="18" charset="0"/>
                                        <a:ea typeface="Cambria Math" panose="02040503050406030204" pitchFamily="18" charset="0"/>
                                        <a:cs typeface="Arial" panose="020B0604020202020204" pitchFamily="34" charset="0"/>
                                      </a:rPr>
                                      <m:t>−5</m:t>
                                    </m:r>
                                  </m:sup>
                                </m:sSup>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z="1000" dirty="0">
                              <a:latin typeface="Arial" panose="020B0604020202020204" pitchFamily="34" charset="0"/>
                              <a:cs typeface="Arial" panose="020B0604020202020204" pitchFamily="34" charset="0"/>
                            </a:rPr>
                            <a:t>Natural birth and death rates in the population.</a:t>
                          </a:r>
                          <a:r>
                            <a:rPr lang="en-US" sz="1000" baseline="30000" dirty="0">
                              <a:latin typeface="Arial" panose="020B0604020202020204" pitchFamily="34" charset="0"/>
                              <a:cs typeface="Arial" panose="020B0604020202020204" pitchFamily="34" charset="0"/>
                            </a:rPr>
                            <a:t>3</a:t>
                          </a:r>
                          <a:r>
                            <a:rPr lang="en-US" sz="1000" dirty="0">
                              <a:latin typeface="Arial" panose="020B0604020202020204" pitchFamily="34" charset="0"/>
                              <a:cs typeface="Arial" panose="020B0604020202020204" pitchFamily="34" charset="0"/>
                            </a:rPr>
                            <a:t> Assumed to be equal for the sake of simplicity.</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0715161"/>
                      </a:ext>
                    </a:extLst>
                  </a:tr>
                  <a:tr h="0">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Arial" panose="020B0604020202020204" pitchFamily="34" charset="0"/>
                                  </a:rPr>
                                  <m:t>𝑟</m:t>
                                </m:r>
                                <m:r>
                                  <a:rPr lang="en-US" sz="1000" b="0" i="1" smtClean="0">
                                    <a:latin typeface="Cambria Math" panose="02040503050406030204" pitchFamily="18" charset="0"/>
                                    <a:cs typeface="Arial" panose="020B0604020202020204" pitchFamily="34" charset="0"/>
                                  </a:rPr>
                                  <m:t>~</m:t>
                                </m:r>
                                <m:r>
                                  <a:rPr lang="en-US" sz="1000" b="0" i="1" smtClean="0">
                                    <a:latin typeface="Cambria Math" panose="02040503050406030204" pitchFamily="18" charset="0"/>
                                    <a:cs typeface="Arial" panose="020B0604020202020204" pitchFamily="34" charset="0"/>
                                  </a:rPr>
                                  <m:t>𝑈</m:t>
                                </m:r>
                                <m:r>
                                  <a:rPr lang="en-US" sz="1000" b="0" i="1" smtClean="0">
                                    <a:latin typeface="Cambria Math" panose="02040503050406030204" pitchFamily="18" charset="0"/>
                                    <a:cs typeface="Arial" panose="020B0604020202020204" pitchFamily="34" charset="0"/>
                                  </a:rPr>
                                  <m:t>(0, 1)</m:t>
                                </m:r>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dirty="0">
                              <a:latin typeface="Arial" panose="020B0604020202020204" pitchFamily="34" charset="0"/>
                              <a:cs typeface="Arial" panose="020B0604020202020204" pitchFamily="34" charset="0"/>
                            </a:rPr>
                            <a:t>Probability of being tested for infection</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827607939"/>
                      </a:ext>
                    </a:extLst>
                  </a:tr>
                  <a:tr h="0">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cs typeface="Arial" panose="020B0604020202020204" pitchFamily="34" charset="0"/>
                                  </a:rPr>
                                  <m:t>𝑓</m:t>
                                </m:r>
                                <m:r>
                                  <a:rPr lang="en-US" sz="1000" b="0" i="1" smtClean="0">
                                    <a:latin typeface="Cambria Math" panose="02040503050406030204" pitchFamily="18" charset="0"/>
                                    <a:cs typeface="Arial" panose="020B0604020202020204" pitchFamily="34" charset="0"/>
                                  </a:rPr>
                                  <m:t>=0</m:t>
                                </m:r>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z="1000" dirty="0">
                              <a:latin typeface="Arial" panose="020B0604020202020204" pitchFamily="34" charset="0"/>
                              <a:cs typeface="Arial" panose="020B0604020202020204" pitchFamily="34" charset="0"/>
                            </a:rPr>
                            <a:t>False-negative probability of RT-PCR test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0489543"/>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𝛽</m:t>
                                    </m:r>
                                  </m:e>
                                  <m:sub>
                                    <m:r>
                                      <a:rPr lang="en-US" sz="1000" b="0" i="1" smtClean="0">
                                        <a:latin typeface="Cambria Math" panose="02040503050406030204" pitchFamily="18" charset="0"/>
                                        <a:cs typeface="Arial" panose="020B0604020202020204" pitchFamily="34" charset="0"/>
                                      </a:rPr>
                                      <m:t>1</m:t>
                                    </m:r>
                                  </m:sub>
                                </m:sSub>
                                <m:r>
                                  <a:rPr lang="en-US" sz="1000" b="0" i="1" smtClean="0">
                                    <a:latin typeface="Cambria Math" panose="02040503050406030204" pitchFamily="18" charset="0"/>
                                    <a:cs typeface="Arial" panose="020B0604020202020204" pitchFamily="34" charset="0"/>
                                  </a:rPr>
                                  <m:t>=0.6,</m:t>
                                </m:r>
                                <m:f>
                                  <m:fPr>
                                    <m:ctrlPr>
                                      <a:rPr lang="en-US" sz="1000" b="0" i="1" smtClean="0">
                                        <a:latin typeface="Cambria Math" panose="02040503050406030204" pitchFamily="18" charset="0"/>
                                        <a:cs typeface="Arial" panose="020B0604020202020204" pitchFamily="34" charset="0"/>
                                      </a:rPr>
                                    </m:ctrlPr>
                                  </m:fPr>
                                  <m:num>
                                    <m:r>
                                      <a:rPr lang="en-US" sz="1000" b="0" i="1" smtClean="0">
                                        <a:latin typeface="Cambria Math" panose="02040503050406030204" pitchFamily="18" charset="0"/>
                                        <a:cs typeface="Arial" panose="020B0604020202020204" pitchFamily="34" charset="0"/>
                                      </a:rPr>
                                      <m:t>1</m:t>
                                    </m:r>
                                  </m:num>
                                  <m:den>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𝛽</m:t>
                                        </m:r>
                                      </m:e>
                                      <m:sub>
                                        <m:r>
                                          <a:rPr lang="en-US" sz="1000" b="0" i="1" smtClean="0">
                                            <a:latin typeface="Cambria Math" panose="02040503050406030204" pitchFamily="18" charset="0"/>
                                            <a:cs typeface="Arial" panose="020B0604020202020204" pitchFamily="34" charset="0"/>
                                          </a:rPr>
                                          <m:t>2</m:t>
                                        </m:r>
                                      </m:sub>
                                    </m:sSub>
                                  </m:den>
                                </m:f>
                                <m:r>
                                  <a:rPr lang="en-US" sz="1000" b="0" i="1" smtClean="0">
                                    <a:latin typeface="Cambria Math" panose="02040503050406030204" pitchFamily="18" charset="0"/>
                                    <a:cs typeface="Arial" panose="020B0604020202020204" pitchFamily="34" charset="0"/>
                                  </a:rPr>
                                  <m:t>=0.7</m:t>
                                </m:r>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dirty="0">
                              <a:latin typeface="Arial" panose="020B0604020202020204" pitchFamily="34" charset="0"/>
                              <a:cs typeface="Arial" panose="020B0604020202020204" pitchFamily="34" charset="0"/>
                            </a:rPr>
                            <a:t>Scaling factors for rate of recovery for undetected and false-negative individuals, respectively.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The severity of symptoms in untested individuals is assumed to be less than those tested positive. Consequently, untested individuals are assumed to recover faster than those who tested positive. The time to recovery for false negatives is assumed to be larger than those who tested positive since their absence of diagnosis and consequently formal hospital treatment.</a:t>
                          </a:r>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671704707"/>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𝛿</m:t>
                                    </m:r>
                                  </m:e>
                                  <m:sub>
                                    <m:r>
                                      <a:rPr lang="en-US" sz="1000" b="0" i="1" smtClean="0">
                                        <a:latin typeface="Cambria Math" panose="02040503050406030204" pitchFamily="18" charset="0"/>
                                        <a:cs typeface="Arial" panose="020B0604020202020204" pitchFamily="34" charset="0"/>
                                      </a:rPr>
                                      <m:t>1</m:t>
                                    </m:r>
                                  </m:sub>
                                </m:sSub>
                                <m:r>
                                  <a:rPr lang="en-US" sz="1000" b="0" i="1" smtClean="0">
                                    <a:latin typeface="Cambria Math" panose="02040503050406030204" pitchFamily="18" charset="0"/>
                                    <a:cs typeface="Arial" panose="020B0604020202020204" pitchFamily="34" charset="0"/>
                                  </a:rPr>
                                  <m:t>=0.3, </m:t>
                                </m:r>
                                <m:f>
                                  <m:fPr>
                                    <m:ctrlPr>
                                      <a:rPr lang="en-US" sz="1000" b="0" i="1" smtClean="0">
                                        <a:latin typeface="Cambria Math" panose="02040503050406030204" pitchFamily="18" charset="0"/>
                                        <a:cs typeface="Arial" panose="020B0604020202020204" pitchFamily="34" charset="0"/>
                                      </a:rPr>
                                    </m:ctrlPr>
                                  </m:fPr>
                                  <m:num>
                                    <m:r>
                                      <a:rPr lang="en-US" sz="1000" b="0" i="1" smtClean="0">
                                        <a:latin typeface="Cambria Math" panose="02040503050406030204" pitchFamily="18" charset="0"/>
                                        <a:cs typeface="Arial" panose="020B0604020202020204" pitchFamily="34" charset="0"/>
                                      </a:rPr>
                                      <m:t>1</m:t>
                                    </m:r>
                                  </m:num>
                                  <m:den>
                                    <m:sSub>
                                      <m:sSubPr>
                                        <m:ctrlPr>
                                          <a:rPr lang="en-US" sz="1000" b="0" i="1" smtClean="0">
                                            <a:latin typeface="Cambria Math" panose="02040503050406030204" pitchFamily="18" charset="0"/>
                                            <a:cs typeface="Arial" panose="020B0604020202020204" pitchFamily="34" charset="0"/>
                                          </a:rPr>
                                        </m:ctrlPr>
                                      </m:sSubPr>
                                      <m:e>
                                        <m:r>
                                          <a:rPr lang="en-US" sz="1000" b="0" i="1" smtClean="0">
                                            <a:latin typeface="Cambria Math" panose="02040503050406030204" pitchFamily="18" charset="0"/>
                                            <a:cs typeface="Arial" panose="020B0604020202020204" pitchFamily="34" charset="0"/>
                                          </a:rPr>
                                          <m:t>𝛿</m:t>
                                        </m:r>
                                      </m:e>
                                      <m:sub>
                                        <m:r>
                                          <a:rPr lang="en-US" sz="1000" b="0" i="1" smtClean="0">
                                            <a:latin typeface="Cambria Math" panose="02040503050406030204" pitchFamily="18" charset="0"/>
                                            <a:cs typeface="Arial" panose="020B0604020202020204" pitchFamily="34" charset="0"/>
                                          </a:rPr>
                                          <m:t>2</m:t>
                                        </m:r>
                                      </m:sub>
                                    </m:sSub>
                                  </m:den>
                                </m:f>
                                <m:r>
                                  <a:rPr lang="en-US" sz="1000" b="0" i="1" smtClean="0">
                                    <a:latin typeface="Cambria Math" panose="02040503050406030204" pitchFamily="18" charset="0"/>
                                    <a:cs typeface="Arial" panose="020B0604020202020204" pitchFamily="34" charset="0"/>
                                  </a:rPr>
                                  <m:t> =0.7</m:t>
                                </m:r>
                              </m:oMath>
                            </m:oMathPara>
                          </a14:m>
                          <a:endParaRPr lang="en-US" sz="1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000" dirty="0">
                              <a:latin typeface="Arial" panose="020B0604020202020204" pitchFamily="34" charset="0"/>
                              <a:cs typeface="Arial" panose="020B0604020202020204" pitchFamily="34" charset="0"/>
                            </a:rPr>
                            <a:t>Scaling factors for death rate for untested and false-negative individuals, respectively. Both are assumed to be less than 1.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The untested individuals are assumed to have a smaller probability of dying relative to those who test positive, since untested people are mostly asymptomatic. False negatives are assumed to have a higher probability of dying relative to those who test positive due to absence of diagnosis and consequently seek hospital treatment</a:t>
                          </a:r>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1022863"/>
                      </a:ext>
                    </a:extLst>
                  </a:tr>
                  <a:tr h="0">
                    <a:tc gridSpan="2">
                      <a:txBody>
                        <a:bodyPr/>
                        <a:lstStyle/>
                        <a:p>
                          <a:r>
                            <a:rPr lang="en-US" sz="800" baseline="3000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 </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Lauer, S. A., </a:t>
                          </a:r>
                          <a:r>
                            <a:rPr lang="en-US" sz="800" b="0" i="0" u="none" strike="noStrike" kern="1200" dirty="0" err="1">
                              <a:solidFill>
                                <a:schemeClr val="tx1"/>
                              </a:solidFill>
                              <a:effectLst/>
                              <a:latin typeface="Arial" panose="020B0604020202020204" pitchFamily="34" charset="0"/>
                              <a:ea typeface="+mn-ea"/>
                              <a:cs typeface="Arial" panose="020B0604020202020204" pitchFamily="34" charset="0"/>
                            </a:rPr>
                            <a:t>Grantz</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K. H., Bi, Q., Jones, F. K., Zheng, Q., Meredith, H. R., ... &amp; </a:t>
                          </a:r>
                          <a:r>
                            <a:rPr lang="en-US" sz="800" b="0" i="0" u="none" strike="noStrike" kern="1200" dirty="0" err="1">
                              <a:solidFill>
                                <a:schemeClr val="tx1"/>
                              </a:solidFill>
                              <a:effectLst/>
                              <a:latin typeface="Arial" panose="020B0604020202020204" pitchFamily="34" charset="0"/>
                              <a:ea typeface="+mn-ea"/>
                              <a:cs typeface="Arial" panose="020B0604020202020204" pitchFamily="34" charset="0"/>
                            </a:rPr>
                            <a:t>Lessler</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J. (2020). The incubation period of coronavirus disease 2019 (COVID-19) from publicly reported confirmed cases: estimation and application. </a:t>
                          </a:r>
                          <a:r>
                            <a:rPr lang="en-US" sz="800" b="0" i="1" u="none" strike="noStrike" kern="1200" dirty="0">
                              <a:solidFill>
                                <a:schemeClr val="tx1"/>
                              </a:solidFill>
                              <a:effectLst/>
                              <a:latin typeface="Arial" panose="020B0604020202020204" pitchFamily="34" charset="0"/>
                              <a:ea typeface="+mn-ea"/>
                              <a:cs typeface="Arial" panose="020B0604020202020204" pitchFamily="34" charset="0"/>
                            </a:rPr>
                            <a:t>Annals of internal medicine</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US" sz="800" b="0" i="1" u="none" strike="noStrike" kern="1200" dirty="0">
                              <a:solidFill>
                                <a:schemeClr val="tx1"/>
                              </a:solidFill>
                              <a:effectLst/>
                              <a:latin typeface="Arial" panose="020B0604020202020204" pitchFamily="34" charset="0"/>
                              <a:ea typeface="+mn-ea"/>
                              <a:cs typeface="Arial" panose="020B0604020202020204" pitchFamily="34" charset="0"/>
                            </a:rPr>
                            <a:t>172</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(9), 577-582.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kern="1200" baseline="30000" dirty="0">
                              <a:solidFill>
                                <a:schemeClr val="tx1"/>
                              </a:solidFill>
                              <a:effectLst/>
                              <a:latin typeface="Arial" panose="020B0604020202020204" pitchFamily="34" charset="0"/>
                              <a:ea typeface="+mn-ea"/>
                              <a:cs typeface="Arial" panose="020B0604020202020204" pitchFamily="34" charset="0"/>
                            </a:rPr>
                            <a:t>2</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US" sz="800" dirty="0">
                              <a:effectLst/>
                              <a:latin typeface="Arial" panose="020B0604020202020204" pitchFamily="34" charset="0"/>
                              <a:cs typeface="Arial" panose="020B0604020202020204" pitchFamily="34" charset="0"/>
                            </a:rPr>
                            <a:t>Verity, R., </a:t>
                          </a:r>
                          <a:r>
                            <a:rPr lang="en-US" sz="800" dirty="0" err="1">
                              <a:effectLst/>
                              <a:latin typeface="Arial" panose="020B0604020202020204" pitchFamily="34" charset="0"/>
                              <a:cs typeface="Arial" panose="020B0604020202020204" pitchFamily="34" charset="0"/>
                            </a:rPr>
                            <a:t>Okell</a:t>
                          </a:r>
                          <a:r>
                            <a:rPr lang="en-US" sz="800" dirty="0">
                              <a:effectLst/>
                              <a:latin typeface="Arial" panose="020B0604020202020204" pitchFamily="34" charset="0"/>
                              <a:cs typeface="Arial" panose="020B0604020202020204" pitchFamily="34" charset="0"/>
                            </a:rPr>
                            <a:t>, L. C., </a:t>
                          </a:r>
                          <a:r>
                            <a:rPr lang="en-US" sz="800" dirty="0" err="1">
                              <a:effectLst/>
                              <a:latin typeface="Arial" panose="020B0604020202020204" pitchFamily="34" charset="0"/>
                              <a:cs typeface="Arial" panose="020B0604020202020204" pitchFamily="34" charset="0"/>
                            </a:rPr>
                            <a:t>Dorigatti</a:t>
                          </a:r>
                          <a:r>
                            <a:rPr lang="en-US" sz="800" dirty="0">
                              <a:effectLst/>
                              <a:latin typeface="Arial" panose="020B0604020202020204" pitchFamily="34" charset="0"/>
                              <a:cs typeface="Arial" panose="020B0604020202020204" pitchFamily="34" charset="0"/>
                            </a:rPr>
                            <a:t>, I., Winskill, P., Whittaker, C., Imai, N., Cuomo-</a:t>
                          </a:r>
                          <a:r>
                            <a:rPr lang="en-US" sz="800" dirty="0" err="1">
                              <a:effectLst/>
                              <a:latin typeface="Arial" panose="020B0604020202020204" pitchFamily="34" charset="0"/>
                              <a:cs typeface="Arial" panose="020B0604020202020204" pitchFamily="34" charset="0"/>
                            </a:rPr>
                            <a:t>Dannenburg</a:t>
                          </a:r>
                          <a:r>
                            <a:rPr lang="en-US" sz="800" dirty="0">
                              <a:effectLst/>
                              <a:latin typeface="Arial" panose="020B0604020202020204" pitchFamily="34" charset="0"/>
                              <a:cs typeface="Arial" panose="020B0604020202020204" pitchFamily="34" charset="0"/>
                            </a:rPr>
                            <a:t>, G., Thompson, H., Walker, P. G. T., Fu, H., </a:t>
                          </a:r>
                          <a:r>
                            <a:rPr lang="en-US" sz="800" dirty="0" err="1">
                              <a:effectLst/>
                              <a:latin typeface="Arial" panose="020B0604020202020204" pitchFamily="34" charset="0"/>
                              <a:cs typeface="Arial" panose="020B0604020202020204" pitchFamily="34" charset="0"/>
                            </a:rPr>
                            <a:t>Dighe</a:t>
                          </a:r>
                          <a:r>
                            <a:rPr lang="en-US" sz="800" dirty="0">
                              <a:effectLst/>
                              <a:latin typeface="Arial" panose="020B0604020202020204" pitchFamily="34" charset="0"/>
                              <a:cs typeface="Arial" panose="020B0604020202020204" pitchFamily="34" charset="0"/>
                            </a:rPr>
                            <a:t>, A., Griffin, J. T., </a:t>
                          </a:r>
                          <a:r>
                            <a:rPr lang="en-US" sz="800" dirty="0" err="1">
                              <a:effectLst/>
                              <a:latin typeface="Arial" panose="020B0604020202020204" pitchFamily="34" charset="0"/>
                              <a:cs typeface="Arial" panose="020B0604020202020204" pitchFamily="34" charset="0"/>
                            </a:rPr>
                            <a:t>Baguelin</a:t>
                          </a:r>
                          <a:r>
                            <a:rPr lang="en-US" sz="800" dirty="0">
                              <a:effectLst/>
                              <a:latin typeface="Arial" panose="020B0604020202020204" pitchFamily="34" charset="0"/>
                              <a:cs typeface="Arial" panose="020B0604020202020204" pitchFamily="34" charset="0"/>
                            </a:rPr>
                            <a:t>, M., Bhatia, S., </a:t>
                          </a:r>
                          <a:r>
                            <a:rPr lang="en-US" sz="800" dirty="0" err="1">
                              <a:effectLst/>
                              <a:latin typeface="Arial" panose="020B0604020202020204" pitchFamily="34" charset="0"/>
                              <a:cs typeface="Arial" panose="020B0604020202020204" pitchFamily="34" charset="0"/>
                            </a:rPr>
                            <a:t>Boonyasiri</a:t>
                          </a:r>
                          <a:r>
                            <a:rPr lang="en-US" sz="800" dirty="0">
                              <a:effectLst/>
                              <a:latin typeface="Arial" panose="020B0604020202020204" pitchFamily="34" charset="0"/>
                              <a:cs typeface="Arial" panose="020B0604020202020204" pitchFamily="34" charset="0"/>
                            </a:rPr>
                            <a:t>, A., Cori, A., </a:t>
                          </a:r>
                          <a:r>
                            <a:rPr lang="en-US" sz="800" dirty="0" err="1">
                              <a:effectLst/>
                              <a:latin typeface="Arial" panose="020B0604020202020204" pitchFamily="34" charset="0"/>
                              <a:cs typeface="Arial" panose="020B0604020202020204" pitchFamily="34" charset="0"/>
                            </a:rPr>
                            <a:t>Cucunubá</a:t>
                          </a:r>
                          <a:r>
                            <a:rPr lang="en-US" sz="800" dirty="0">
                              <a:effectLst/>
                              <a:latin typeface="Arial" panose="020B0604020202020204" pitchFamily="34" charset="0"/>
                              <a:cs typeface="Arial" panose="020B0604020202020204" pitchFamily="34" charset="0"/>
                            </a:rPr>
                            <a:t>, Z., </a:t>
                          </a:r>
                          <a:r>
                            <a:rPr lang="en-US" sz="800" dirty="0" err="1">
                              <a:effectLst/>
                              <a:latin typeface="Arial" panose="020B0604020202020204" pitchFamily="34" charset="0"/>
                              <a:cs typeface="Arial" panose="020B0604020202020204" pitchFamily="34" charset="0"/>
                            </a:rPr>
                            <a:t>FitzJohn</a:t>
                          </a:r>
                          <a:r>
                            <a:rPr lang="en-US" sz="800" dirty="0">
                              <a:effectLst/>
                              <a:latin typeface="Arial" panose="020B0604020202020204" pitchFamily="34" charset="0"/>
                              <a:cs typeface="Arial" panose="020B0604020202020204" pitchFamily="34" charset="0"/>
                            </a:rPr>
                            <a:t>, R., </a:t>
                          </a:r>
                          <a:r>
                            <a:rPr lang="en-US" sz="800" dirty="0" err="1">
                              <a:effectLst/>
                              <a:latin typeface="Arial" panose="020B0604020202020204" pitchFamily="34" charset="0"/>
                              <a:cs typeface="Arial" panose="020B0604020202020204" pitchFamily="34" charset="0"/>
                            </a:rPr>
                            <a:t>Gaythorpe</a:t>
                          </a:r>
                          <a:r>
                            <a:rPr lang="en-US" sz="800" dirty="0">
                              <a:effectLst/>
                              <a:latin typeface="Arial" panose="020B0604020202020204" pitchFamily="34" charset="0"/>
                              <a:cs typeface="Arial" panose="020B0604020202020204" pitchFamily="34" charset="0"/>
                            </a:rPr>
                            <a:t>, K., … Ferguson, N. M. (2020). Estimates of the severity of coronavirus disease 2019: A model-based analysis. </a:t>
                          </a:r>
                          <a:r>
                            <a:rPr lang="en-US" sz="800" i="1" dirty="0">
                              <a:effectLst/>
                              <a:latin typeface="Arial" panose="020B0604020202020204" pitchFamily="34" charset="0"/>
                              <a:cs typeface="Arial" panose="020B0604020202020204" pitchFamily="34" charset="0"/>
                            </a:rPr>
                            <a:t>The Lancet Infectious Diseases</a:t>
                          </a:r>
                          <a:r>
                            <a:rPr lang="en-US" sz="800" dirty="0">
                              <a:effectLst/>
                              <a:latin typeface="Arial" panose="020B0604020202020204" pitchFamily="34" charset="0"/>
                              <a:cs typeface="Arial" panose="020B0604020202020204" pitchFamily="34" charset="0"/>
                            </a:rPr>
                            <a:t>, </a:t>
                          </a:r>
                          <a:r>
                            <a:rPr lang="en-US" sz="800" i="1" dirty="0">
                              <a:effectLst/>
                              <a:latin typeface="Arial" panose="020B0604020202020204" pitchFamily="34" charset="0"/>
                              <a:cs typeface="Arial" panose="020B0604020202020204" pitchFamily="34" charset="0"/>
                            </a:rPr>
                            <a:t>20</a:t>
                          </a:r>
                          <a:r>
                            <a:rPr lang="en-US" sz="800" dirty="0">
                              <a:effectLst/>
                              <a:latin typeface="Arial" panose="020B0604020202020204" pitchFamily="34" charset="0"/>
                              <a:cs typeface="Arial" panose="020B0604020202020204" pitchFamily="34" charset="0"/>
                            </a:rPr>
                            <a:t>(6), 669–677. </a:t>
                          </a:r>
                          <a:r>
                            <a:rPr lang="en-US" sz="800" dirty="0">
                              <a:effectLst/>
                              <a:latin typeface="Arial" panose="020B0604020202020204" pitchFamily="34" charset="0"/>
                              <a:cs typeface="Arial" panose="020B0604020202020204" pitchFamily="34" charset="0"/>
                              <a:hlinkClick r:id="rId3"/>
                            </a:rPr>
                            <a:t>https://doi.org/10.1016/S1473-3099(20)30243-7</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p>
                          <a:r>
                            <a:rPr lang="en-US" sz="800" b="0" i="0" u="none" strike="noStrike" kern="1200" baseline="30000" dirty="0">
                              <a:solidFill>
                                <a:schemeClr val="tx1"/>
                              </a:solidFill>
                              <a:effectLst/>
                              <a:latin typeface="Arial" panose="020B0604020202020204" pitchFamily="34" charset="0"/>
                              <a:ea typeface="+mn-ea"/>
                              <a:cs typeface="Arial" panose="020B0604020202020204" pitchFamily="34" charset="0"/>
                            </a:rPr>
                            <a:t>3</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Assuming life expectancy to be 69.416 years (2018 estimate) from </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hlinkClick r:id="rId4"/>
                            </a:rPr>
                            <a:t>https://www.atlasbig.com/en-us/india</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t>
                          </a:r>
                          <a:endParaRPr lang="en-US" sz="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9637044"/>
                      </a:ext>
                    </a:extLst>
                  </a:tr>
                </a:tbl>
              </a:graphicData>
            </a:graphic>
          </p:graphicFrame>
        </mc:Choice>
        <mc:Fallback>
          <p:graphicFrame>
            <p:nvGraphicFramePr>
              <p:cNvPr id="2" name="Table 2">
                <a:extLst>
                  <a:ext uri="{FF2B5EF4-FFF2-40B4-BE49-F238E27FC236}">
                    <a16:creationId xmlns:a16="http://schemas.microsoft.com/office/drawing/2014/main" id="{1CFB95FA-C999-494F-AB9B-61DA19848285}"/>
                  </a:ext>
                </a:extLst>
              </p:cNvPr>
              <p:cNvGraphicFramePr>
                <a:graphicFrameLocks noGrp="1"/>
              </p:cNvGraphicFramePr>
              <p:nvPr>
                <p:extLst>
                  <p:ext uri="{D42A27DB-BD31-4B8C-83A1-F6EECF244321}">
                    <p14:modId xmlns:p14="http://schemas.microsoft.com/office/powerpoint/2010/main" val="45630957"/>
                  </p:ext>
                </p:extLst>
              </p:nvPr>
            </p:nvGraphicFramePr>
            <p:xfrm>
              <a:off x="1111025" y="219727"/>
              <a:ext cx="9436608" cy="6128131"/>
            </p:xfrm>
            <a:graphic>
              <a:graphicData uri="http://schemas.openxmlformats.org/drawingml/2006/table">
                <a:tbl>
                  <a:tblPr firstRow="1" bandRow="1">
                    <a:tableStyleId>{2D5ABB26-0587-4C30-8999-92F81FD0307C}</a:tableStyleId>
                  </a:tblPr>
                  <a:tblGrid>
                    <a:gridCol w="3149476">
                      <a:extLst>
                        <a:ext uri="{9D8B030D-6E8A-4147-A177-3AD203B41FA5}">
                          <a16:colId xmlns:a16="http://schemas.microsoft.com/office/drawing/2014/main" val="2342544482"/>
                        </a:ext>
                      </a:extLst>
                    </a:gridCol>
                    <a:gridCol w="6287132">
                      <a:extLst>
                        <a:ext uri="{9D8B030D-6E8A-4147-A177-3AD203B41FA5}">
                          <a16:colId xmlns:a16="http://schemas.microsoft.com/office/drawing/2014/main" val="3817767657"/>
                        </a:ext>
                      </a:extLst>
                    </a:gridCol>
                  </a:tblGrid>
                  <a:tr h="243840">
                    <a:tc>
                      <a:txBody>
                        <a:bodyPr/>
                        <a:lstStyle/>
                        <a:p>
                          <a:pPr algn="ctr"/>
                          <a:r>
                            <a:rPr lang="en-US" sz="1000" b="1" dirty="0">
                              <a:latin typeface="Arial" panose="020B0604020202020204" pitchFamily="34" charset="0"/>
                              <a:cs typeface="Arial" panose="020B0604020202020204" pitchFamily="34" charset="0"/>
                            </a:rPr>
                            <a:t>Parameter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a:latin typeface="Arial" panose="020B0604020202020204" pitchFamily="34" charset="0"/>
                              <a:cs typeface="Arial" panose="020B0604020202020204" pitchFamily="34" charset="0"/>
                            </a:rPr>
                            <a:t>Description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6176594"/>
                      </a:ext>
                    </a:extLst>
                  </a:tr>
                  <a:tr h="243840">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5"/>
                          <a:stretch>
                            <a:fillRect l="-403" t="-105263" r="-200403" b="-2357895"/>
                          </a:stretch>
                        </a:blipFill>
                      </a:tcPr>
                    </a:tc>
                    <a:tc>
                      <a:txBody>
                        <a:bodyPr/>
                        <a:lstStyle/>
                        <a:p>
                          <a:r>
                            <a:rPr lang="en-US" sz="1000" dirty="0">
                              <a:latin typeface="Arial" panose="020B0604020202020204" pitchFamily="34" charset="0"/>
                              <a:cs typeface="Arial" panose="020B0604020202020204" pitchFamily="34" charset="0"/>
                            </a:rPr>
                            <a:t>Rate of transmission of infection by false-negative individuals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2715205231"/>
                      </a:ext>
                    </a:extLst>
                  </a:tr>
                  <a:tr h="548640">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403" t="-88636" r="-200403" b="-918182"/>
                          </a:stretch>
                        </a:blipFill>
                      </a:tcPr>
                    </a:tc>
                    <a:tc>
                      <a:txBody>
                        <a:bodyPr/>
                        <a:lstStyle/>
                        <a:p>
                          <a:r>
                            <a:rPr lang="en-US" sz="1000" dirty="0">
                              <a:latin typeface="Arial" panose="020B0604020202020204" pitchFamily="34" charset="0"/>
                              <a:cs typeface="Arial" panose="020B0604020202020204" pitchFamily="34" charset="0"/>
                            </a:rPr>
                            <a:t>Ratio of rate of transmission by tested positive patients relative to false-negatives. Assumed to be less than 1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since patients who are tested positive are likely to adopt isolation measures, where the chance of spreading the disease is less than that of false negative patients who are mostly unaware of their infectious status.</a:t>
                          </a:r>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40843143"/>
                      </a:ext>
                    </a:extLst>
                  </a:tr>
                  <a:tr h="548640">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403" t="-193023" r="-200403" b="-83953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Scaling factor for the rate of transmission by untested individuals. Assumed to be less than 1 as U compartment mostly consists of asymptomatic or mildly symptomatic cases who are less likely to be contagious than those having symptoms</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397578426"/>
                      </a:ext>
                    </a:extLst>
                  </a:tr>
                  <a:tr h="243840">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403" t="-663158" r="-200403" b="-1800000"/>
                          </a:stretch>
                        </a:blipFill>
                      </a:tcPr>
                    </a:tc>
                    <a:tc>
                      <a:txBody>
                        <a:bodyPr/>
                        <a:lstStyle/>
                        <a:p>
                          <a:r>
                            <a:rPr lang="en-US" sz="1000" dirty="0">
                              <a:latin typeface="Arial" panose="020B0604020202020204" pitchFamily="34" charset="0"/>
                              <a:cs typeface="Arial" panose="020B0604020202020204" pitchFamily="34" charset="0"/>
                            </a:rPr>
                            <a:t>Incubation period (in number of days)</a:t>
                          </a:r>
                          <a:r>
                            <a:rPr lang="en-US" sz="1000" baseline="30000" dirty="0">
                              <a:latin typeface="Arial" panose="020B0604020202020204" pitchFamily="34" charset="0"/>
                              <a:cs typeface="Arial" panose="020B0604020202020204" pitchFamily="34" charset="0"/>
                            </a:rPr>
                            <a:t>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7331015"/>
                      </a:ext>
                    </a:extLst>
                  </a:tr>
                  <a:tr h="243840">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403" t="-763158" r="-200403" b="-1700000"/>
                          </a:stretch>
                        </a:blipFill>
                      </a:tcPr>
                    </a:tc>
                    <a:tc>
                      <a:txBody>
                        <a:bodyPr/>
                        <a:lstStyle/>
                        <a:p>
                          <a:r>
                            <a:rPr lang="en-US" sz="1000" dirty="0">
                              <a:latin typeface="Arial" panose="020B0604020202020204" pitchFamily="34" charset="0"/>
                              <a:cs typeface="Arial" panose="020B0604020202020204" pitchFamily="34" charset="0"/>
                            </a:rPr>
                            <a:t>Mean number of days till recovery for those who test positive</a:t>
                          </a:r>
                          <a:r>
                            <a:rPr lang="en-US" sz="1000" baseline="30000" dirty="0">
                              <a:latin typeface="Arial" panose="020B0604020202020204" pitchFamily="34" charset="0"/>
                              <a:cs typeface="Arial" panose="020B0604020202020204" pitchFamily="34" charset="0"/>
                            </a:rPr>
                            <a:t>2</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2154411895"/>
                      </a:ext>
                    </a:extLst>
                  </a:tr>
                  <a:tr h="396240">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403" t="-512500" r="-200403" b="-909375"/>
                          </a:stretch>
                        </a:blipFill>
                      </a:tcPr>
                    </a:tc>
                    <a:tc>
                      <a:txBody>
                        <a:bodyPr/>
                        <a:lstStyle/>
                        <a:p>
                          <a:r>
                            <a:rPr lang="en-US" sz="1000" dirty="0">
                              <a:latin typeface="Arial" panose="020B0604020202020204" pitchFamily="34" charset="0"/>
                              <a:cs typeface="Arial" panose="020B0604020202020204" pitchFamily="34" charset="0"/>
                            </a:rPr>
                            <a:t>Case-fatality rate estimated to be the ratio of (reported) cumulative deaths over (reported) cumulative deaths and recovered at the end of the training period</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3725131"/>
                      </a:ext>
                    </a:extLst>
                  </a:tr>
                  <a:tr h="396240">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403" t="-632258" r="-200403" b="-838710"/>
                          </a:stretch>
                        </a:blipFill>
                      </a:tcPr>
                    </a:tc>
                    <a:tc>
                      <a:txBody>
                        <a:bodyPr/>
                        <a:lstStyle/>
                        <a:p>
                          <a:r>
                            <a:rPr lang="en-US" sz="1000" dirty="0">
                              <a:latin typeface="Arial" panose="020B0604020202020204" pitchFamily="34" charset="0"/>
                              <a:cs typeface="Arial" panose="020B0604020202020204" pitchFamily="34" charset="0"/>
                            </a:rPr>
                            <a:t>Death rate due to COVID-19 infection which is equivalent to the inverse of the average number of days from disease onset to death times the true infection fatality rate</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4235376077"/>
                      </a:ext>
                    </a:extLst>
                  </a:tr>
                  <a:tr h="245491">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403" t="-1194737" r="-200403" b="-1268421"/>
                          </a:stretch>
                        </a:blipFill>
                      </a:tcPr>
                    </a:tc>
                    <a:tc>
                      <a:txBody>
                        <a:bodyPr/>
                        <a:lstStyle/>
                        <a:p>
                          <a:r>
                            <a:rPr lang="en-US" sz="1000" dirty="0">
                              <a:latin typeface="Arial" panose="020B0604020202020204" pitchFamily="34" charset="0"/>
                              <a:cs typeface="Arial" panose="020B0604020202020204" pitchFamily="34" charset="0"/>
                            </a:rPr>
                            <a:t>Natural birth and death rates in the population.</a:t>
                          </a:r>
                          <a:r>
                            <a:rPr lang="en-US" sz="1000" baseline="30000" dirty="0">
                              <a:latin typeface="Arial" panose="020B0604020202020204" pitchFamily="34" charset="0"/>
                              <a:cs typeface="Arial" panose="020B0604020202020204" pitchFamily="34" charset="0"/>
                            </a:rPr>
                            <a:t>3</a:t>
                          </a:r>
                          <a:r>
                            <a:rPr lang="en-US" sz="1000" dirty="0">
                              <a:latin typeface="Arial" panose="020B0604020202020204" pitchFamily="34" charset="0"/>
                              <a:cs typeface="Arial" panose="020B0604020202020204" pitchFamily="34" charset="0"/>
                            </a:rPr>
                            <a:t> Assumed to be equal for the sake of simplicity.</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0715161"/>
                      </a:ext>
                    </a:extLst>
                  </a:tr>
                  <a:tr h="243840">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403" t="-1294737" r="-200403" b="-1168421"/>
                          </a:stretch>
                        </a:blipFill>
                      </a:tcPr>
                    </a:tc>
                    <a:tc>
                      <a:txBody>
                        <a:bodyPr/>
                        <a:lstStyle/>
                        <a:p>
                          <a:r>
                            <a:rPr lang="en-US" sz="1000" dirty="0">
                              <a:latin typeface="Arial" panose="020B0604020202020204" pitchFamily="34" charset="0"/>
                              <a:cs typeface="Arial" panose="020B0604020202020204" pitchFamily="34" charset="0"/>
                            </a:rPr>
                            <a:t>Probability of being tested for infection</a:t>
                          </a: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827607939"/>
                      </a:ext>
                    </a:extLst>
                  </a:tr>
                  <a:tr h="243840">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403" t="-1325000" r="-200403" b="-1010000"/>
                          </a:stretch>
                        </a:blipFill>
                      </a:tcPr>
                    </a:tc>
                    <a:tc>
                      <a:txBody>
                        <a:bodyPr/>
                        <a:lstStyle/>
                        <a:p>
                          <a:r>
                            <a:rPr lang="en-US" sz="1000" dirty="0">
                              <a:latin typeface="Arial" panose="020B0604020202020204" pitchFamily="34" charset="0"/>
                              <a:cs typeface="Arial" panose="020B0604020202020204" pitchFamily="34" charset="0"/>
                            </a:rPr>
                            <a:t>False-negative probability of RT-PCR test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0489543"/>
                      </a:ext>
                    </a:extLst>
                  </a:tr>
                  <a:tr h="853440">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403" t="-425373" r="-200403" b="-201493"/>
                          </a:stretch>
                        </a:blipFill>
                      </a:tcPr>
                    </a:tc>
                    <a:tc>
                      <a:txBody>
                        <a:bodyPr/>
                        <a:lstStyle/>
                        <a:p>
                          <a:r>
                            <a:rPr lang="en-US" sz="1000" dirty="0">
                              <a:latin typeface="Arial" panose="020B0604020202020204" pitchFamily="34" charset="0"/>
                              <a:cs typeface="Arial" panose="020B0604020202020204" pitchFamily="34" charset="0"/>
                            </a:rPr>
                            <a:t>Scaling factors for rate of recovery for undetected and false-negative individuals, respectively.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The severity of symptoms in untested individuals is assumed to be less than those tested positive. Consequently, untested individuals are assumed to recover faster than those who tested positive. The time to recovery for false negatives is assumed to be larger than those who tested positive since their absence of diagnosis and consequently formal hospital treatment.</a:t>
                          </a:r>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671704707"/>
                      </a:ext>
                    </a:extLst>
                  </a:tr>
                  <a:tr h="853440">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5"/>
                          <a:stretch>
                            <a:fillRect l="-403" t="-525373" r="-200403" b="-101493"/>
                          </a:stretch>
                        </a:blipFill>
                      </a:tcPr>
                    </a:tc>
                    <a:tc>
                      <a:txBody>
                        <a:bodyPr/>
                        <a:lstStyle/>
                        <a:p>
                          <a:r>
                            <a:rPr lang="en-US" sz="1000" dirty="0">
                              <a:latin typeface="Arial" panose="020B0604020202020204" pitchFamily="34" charset="0"/>
                              <a:cs typeface="Arial" panose="020B0604020202020204" pitchFamily="34" charset="0"/>
                            </a:rPr>
                            <a:t>Scaling factors for death rate for untested and false-negative individuals, respectively. Both are assumed to be less than 1. </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The untested individuals are assumed to have a smaller probability of dying relative to those who test positive, since untested people are mostly asymptomatic. False negatives are assumed to have a higher probability of dying relative to those who test positive due to absence of diagnosis and consequently seek hospital treatment</a:t>
                          </a:r>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1022863"/>
                      </a:ext>
                    </a:extLst>
                  </a:tr>
                  <a:tr h="822960">
                    <a:tc gridSpan="2">
                      <a:txBody>
                        <a:bodyPr/>
                        <a:lstStyle/>
                        <a:p>
                          <a:r>
                            <a:rPr lang="en-US" sz="800" baseline="30000" dirty="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 </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Lauer, S. A., </a:t>
                          </a:r>
                          <a:r>
                            <a:rPr lang="en-US" sz="800" b="0" i="0" u="none" strike="noStrike" kern="1200" dirty="0" err="1">
                              <a:solidFill>
                                <a:schemeClr val="tx1"/>
                              </a:solidFill>
                              <a:effectLst/>
                              <a:latin typeface="Arial" panose="020B0604020202020204" pitchFamily="34" charset="0"/>
                              <a:ea typeface="+mn-ea"/>
                              <a:cs typeface="Arial" panose="020B0604020202020204" pitchFamily="34" charset="0"/>
                            </a:rPr>
                            <a:t>Grantz</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K. H., Bi, Q., Jones, F. K., Zheng, Q., Meredith, H. R., ... &amp; </a:t>
                          </a:r>
                          <a:r>
                            <a:rPr lang="en-US" sz="800" b="0" i="0" u="none" strike="noStrike" kern="1200" dirty="0" err="1">
                              <a:solidFill>
                                <a:schemeClr val="tx1"/>
                              </a:solidFill>
                              <a:effectLst/>
                              <a:latin typeface="Arial" panose="020B0604020202020204" pitchFamily="34" charset="0"/>
                              <a:ea typeface="+mn-ea"/>
                              <a:cs typeface="Arial" panose="020B0604020202020204" pitchFamily="34" charset="0"/>
                            </a:rPr>
                            <a:t>Lessler</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J. (2020). The incubation period of coronavirus disease 2019 (COVID-19) from publicly reported confirmed cases: estimation and application. </a:t>
                          </a:r>
                          <a:r>
                            <a:rPr lang="en-US" sz="800" b="0" i="1" u="none" strike="noStrike" kern="1200" dirty="0">
                              <a:solidFill>
                                <a:schemeClr val="tx1"/>
                              </a:solidFill>
                              <a:effectLst/>
                              <a:latin typeface="Arial" panose="020B0604020202020204" pitchFamily="34" charset="0"/>
                              <a:ea typeface="+mn-ea"/>
                              <a:cs typeface="Arial" panose="020B0604020202020204" pitchFamily="34" charset="0"/>
                            </a:rPr>
                            <a:t>Annals of internal medicine</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US" sz="800" b="0" i="1" u="none" strike="noStrike" kern="1200" dirty="0">
                              <a:solidFill>
                                <a:schemeClr val="tx1"/>
                              </a:solidFill>
                              <a:effectLst/>
                              <a:latin typeface="Arial" panose="020B0604020202020204" pitchFamily="34" charset="0"/>
                              <a:ea typeface="+mn-ea"/>
                              <a:cs typeface="Arial" panose="020B0604020202020204" pitchFamily="34" charset="0"/>
                            </a:rPr>
                            <a:t>172</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(9), 577-582.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kern="1200" baseline="30000" dirty="0">
                              <a:solidFill>
                                <a:schemeClr val="tx1"/>
                              </a:solidFill>
                              <a:effectLst/>
                              <a:latin typeface="Arial" panose="020B0604020202020204" pitchFamily="34" charset="0"/>
                              <a:ea typeface="+mn-ea"/>
                              <a:cs typeface="Arial" panose="020B0604020202020204" pitchFamily="34" charset="0"/>
                            </a:rPr>
                            <a:t>2</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t>
                          </a:r>
                          <a:r>
                            <a:rPr lang="en-US" sz="800" dirty="0">
                              <a:effectLst/>
                              <a:latin typeface="Arial" panose="020B0604020202020204" pitchFamily="34" charset="0"/>
                              <a:cs typeface="Arial" panose="020B0604020202020204" pitchFamily="34" charset="0"/>
                            </a:rPr>
                            <a:t>Verity, R., </a:t>
                          </a:r>
                          <a:r>
                            <a:rPr lang="en-US" sz="800" dirty="0" err="1">
                              <a:effectLst/>
                              <a:latin typeface="Arial" panose="020B0604020202020204" pitchFamily="34" charset="0"/>
                              <a:cs typeface="Arial" panose="020B0604020202020204" pitchFamily="34" charset="0"/>
                            </a:rPr>
                            <a:t>Okell</a:t>
                          </a:r>
                          <a:r>
                            <a:rPr lang="en-US" sz="800" dirty="0">
                              <a:effectLst/>
                              <a:latin typeface="Arial" panose="020B0604020202020204" pitchFamily="34" charset="0"/>
                              <a:cs typeface="Arial" panose="020B0604020202020204" pitchFamily="34" charset="0"/>
                            </a:rPr>
                            <a:t>, L. C., </a:t>
                          </a:r>
                          <a:r>
                            <a:rPr lang="en-US" sz="800" dirty="0" err="1">
                              <a:effectLst/>
                              <a:latin typeface="Arial" panose="020B0604020202020204" pitchFamily="34" charset="0"/>
                              <a:cs typeface="Arial" panose="020B0604020202020204" pitchFamily="34" charset="0"/>
                            </a:rPr>
                            <a:t>Dorigatti</a:t>
                          </a:r>
                          <a:r>
                            <a:rPr lang="en-US" sz="800" dirty="0">
                              <a:effectLst/>
                              <a:latin typeface="Arial" panose="020B0604020202020204" pitchFamily="34" charset="0"/>
                              <a:cs typeface="Arial" panose="020B0604020202020204" pitchFamily="34" charset="0"/>
                            </a:rPr>
                            <a:t>, I., Winskill, P., Whittaker, C., Imai, N., Cuomo-</a:t>
                          </a:r>
                          <a:r>
                            <a:rPr lang="en-US" sz="800" dirty="0" err="1">
                              <a:effectLst/>
                              <a:latin typeface="Arial" panose="020B0604020202020204" pitchFamily="34" charset="0"/>
                              <a:cs typeface="Arial" panose="020B0604020202020204" pitchFamily="34" charset="0"/>
                            </a:rPr>
                            <a:t>Dannenburg</a:t>
                          </a:r>
                          <a:r>
                            <a:rPr lang="en-US" sz="800" dirty="0">
                              <a:effectLst/>
                              <a:latin typeface="Arial" panose="020B0604020202020204" pitchFamily="34" charset="0"/>
                              <a:cs typeface="Arial" panose="020B0604020202020204" pitchFamily="34" charset="0"/>
                            </a:rPr>
                            <a:t>, G., Thompson, H., Walker, P. G. T., Fu, H., </a:t>
                          </a:r>
                          <a:r>
                            <a:rPr lang="en-US" sz="800" dirty="0" err="1">
                              <a:effectLst/>
                              <a:latin typeface="Arial" panose="020B0604020202020204" pitchFamily="34" charset="0"/>
                              <a:cs typeface="Arial" panose="020B0604020202020204" pitchFamily="34" charset="0"/>
                            </a:rPr>
                            <a:t>Dighe</a:t>
                          </a:r>
                          <a:r>
                            <a:rPr lang="en-US" sz="800" dirty="0">
                              <a:effectLst/>
                              <a:latin typeface="Arial" panose="020B0604020202020204" pitchFamily="34" charset="0"/>
                              <a:cs typeface="Arial" panose="020B0604020202020204" pitchFamily="34" charset="0"/>
                            </a:rPr>
                            <a:t>, A., Griffin, J. T., </a:t>
                          </a:r>
                          <a:r>
                            <a:rPr lang="en-US" sz="800" dirty="0" err="1">
                              <a:effectLst/>
                              <a:latin typeface="Arial" panose="020B0604020202020204" pitchFamily="34" charset="0"/>
                              <a:cs typeface="Arial" panose="020B0604020202020204" pitchFamily="34" charset="0"/>
                            </a:rPr>
                            <a:t>Baguelin</a:t>
                          </a:r>
                          <a:r>
                            <a:rPr lang="en-US" sz="800" dirty="0">
                              <a:effectLst/>
                              <a:latin typeface="Arial" panose="020B0604020202020204" pitchFamily="34" charset="0"/>
                              <a:cs typeface="Arial" panose="020B0604020202020204" pitchFamily="34" charset="0"/>
                            </a:rPr>
                            <a:t>, M., Bhatia, S., </a:t>
                          </a:r>
                          <a:r>
                            <a:rPr lang="en-US" sz="800" dirty="0" err="1">
                              <a:effectLst/>
                              <a:latin typeface="Arial" panose="020B0604020202020204" pitchFamily="34" charset="0"/>
                              <a:cs typeface="Arial" panose="020B0604020202020204" pitchFamily="34" charset="0"/>
                            </a:rPr>
                            <a:t>Boonyasiri</a:t>
                          </a:r>
                          <a:r>
                            <a:rPr lang="en-US" sz="800" dirty="0">
                              <a:effectLst/>
                              <a:latin typeface="Arial" panose="020B0604020202020204" pitchFamily="34" charset="0"/>
                              <a:cs typeface="Arial" panose="020B0604020202020204" pitchFamily="34" charset="0"/>
                            </a:rPr>
                            <a:t>, A., Cori, A., </a:t>
                          </a:r>
                          <a:r>
                            <a:rPr lang="en-US" sz="800" dirty="0" err="1">
                              <a:effectLst/>
                              <a:latin typeface="Arial" panose="020B0604020202020204" pitchFamily="34" charset="0"/>
                              <a:cs typeface="Arial" panose="020B0604020202020204" pitchFamily="34" charset="0"/>
                            </a:rPr>
                            <a:t>Cucunubá</a:t>
                          </a:r>
                          <a:r>
                            <a:rPr lang="en-US" sz="800" dirty="0">
                              <a:effectLst/>
                              <a:latin typeface="Arial" panose="020B0604020202020204" pitchFamily="34" charset="0"/>
                              <a:cs typeface="Arial" panose="020B0604020202020204" pitchFamily="34" charset="0"/>
                            </a:rPr>
                            <a:t>, Z., </a:t>
                          </a:r>
                          <a:r>
                            <a:rPr lang="en-US" sz="800" dirty="0" err="1">
                              <a:effectLst/>
                              <a:latin typeface="Arial" panose="020B0604020202020204" pitchFamily="34" charset="0"/>
                              <a:cs typeface="Arial" panose="020B0604020202020204" pitchFamily="34" charset="0"/>
                            </a:rPr>
                            <a:t>FitzJohn</a:t>
                          </a:r>
                          <a:r>
                            <a:rPr lang="en-US" sz="800" dirty="0">
                              <a:effectLst/>
                              <a:latin typeface="Arial" panose="020B0604020202020204" pitchFamily="34" charset="0"/>
                              <a:cs typeface="Arial" panose="020B0604020202020204" pitchFamily="34" charset="0"/>
                            </a:rPr>
                            <a:t>, R., </a:t>
                          </a:r>
                          <a:r>
                            <a:rPr lang="en-US" sz="800" dirty="0" err="1">
                              <a:effectLst/>
                              <a:latin typeface="Arial" panose="020B0604020202020204" pitchFamily="34" charset="0"/>
                              <a:cs typeface="Arial" panose="020B0604020202020204" pitchFamily="34" charset="0"/>
                            </a:rPr>
                            <a:t>Gaythorpe</a:t>
                          </a:r>
                          <a:r>
                            <a:rPr lang="en-US" sz="800" dirty="0">
                              <a:effectLst/>
                              <a:latin typeface="Arial" panose="020B0604020202020204" pitchFamily="34" charset="0"/>
                              <a:cs typeface="Arial" panose="020B0604020202020204" pitchFamily="34" charset="0"/>
                            </a:rPr>
                            <a:t>, K., … Ferguson, N. M. (2020). Estimates of the severity of coronavirus disease 2019: A model-based analysis. </a:t>
                          </a:r>
                          <a:r>
                            <a:rPr lang="en-US" sz="800" i="1" dirty="0">
                              <a:effectLst/>
                              <a:latin typeface="Arial" panose="020B0604020202020204" pitchFamily="34" charset="0"/>
                              <a:cs typeface="Arial" panose="020B0604020202020204" pitchFamily="34" charset="0"/>
                            </a:rPr>
                            <a:t>The Lancet Infectious Diseases</a:t>
                          </a:r>
                          <a:r>
                            <a:rPr lang="en-US" sz="800" dirty="0">
                              <a:effectLst/>
                              <a:latin typeface="Arial" panose="020B0604020202020204" pitchFamily="34" charset="0"/>
                              <a:cs typeface="Arial" panose="020B0604020202020204" pitchFamily="34" charset="0"/>
                            </a:rPr>
                            <a:t>, </a:t>
                          </a:r>
                          <a:r>
                            <a:rPr lang="en-US" sz="800" i="1" dirty="0">
                              <a:effectLst/>
                              <a:latin typeface="Arial" panose="020B0604020202020204" pitchFamily="34" charset="0"/>
                              <a:cs typeface="Arial" panose="020B0604020202020204" pitchFamily="34" charset="0"/>
                            </a:rPr>
                            <a:t>20</a:t>
                          </a:r>
                          <a:r>
                            <a:rPr lang="en-US" sz="800" dirty="0">
                              <a:effectLst/>
                              <a:latin typeface="Arial" panose="020B0604020202020204" pitchFamily="34" charset="0"/>
                              <a:cs typeface="Arial" panose="020B0604020202020204" pitchFamily="34" charset="0"/>
                            </a:rPr>
                            <a:t>(6), 669–677. </a:t>
                          </a:r>
                          <a:r>
                            <a:rPr lang="en-US" sz="800" dirty="0">
                              <a:effectLst/>
                              <a:latin typeface="Arial" panose="020B0604020202020204" pitchFamily="34" charset="0"/>
                              <a:cs typeface="Arial" panose="020B0604020202020204" pitchFamily="34" charset="0"/>
                              <a:hlinkClick r:id="rId3"/>
                            </a:rPr>
                            <a:t>https://doi.org/10.1016/S1473-3099(20)30243-7</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p>
                          <a:r>
                            <a:rPr lang="en-US" sz="800" b="0" i="0" u="none" strike="noStrike" kern="1200" baseline="30000" dirty="0">
                              <a:solidFill>
                                <a:schemeClr val="tx1"/>
                              </a:solidFill>
                              <a:effectLst/>
                              <a:latin typeface="Arial" panose="020B0604020202020204" pitchFamily="34" charset="0"/>
                              <a:ea typeface="+mn-ea"/>
                              <a:cs typeface="Arial" panose="020B0604020202020204" pitchFamily="34" charset="0"/>
                            </a:rPr>
                            <a:t>3</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Assuming life expectancy to be 69.416 years (2018 estimate) from </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hlinkClick r:id="rId4"/>
                            </a:rPr>
                            <a:t>https://www.atlasbig.com/en-us/india</a:t>
                          </a:r>
                          <a:r>
                            <a:rPr lang="en-US" sz="800" b="0" i="0" u="none" strike="noStrike" kern="1200" dirty="0">
                              <a:solidFill>
                                <a:schemeClr val="tx1"/>
                              </a:solidFill>
                              <a:effectLst/>
                              <a:latin typeface="Arial" panose="020B0604020202020204" pitchFamily="34" charset="0"/>
                              <a:ea typeface="+mn-ea"/>
                              <a:cs typeface="Arial" panose="020B0604020202020204" pitchFamily="34" charset="0"/>
                            </a:rPr>
                            <a:t> </a:t>
                          </a:r>
                          <a:endParaRPr lang="en-US" sz="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9637044"/>
                      </a:ext>
                    </a:extLst>
                  </a:tr>
                </a:tbl>
              </a:graphicData>
            </a:graphic>
          </p:graphicFrame>
        </mc:Fallback>
      </mc:AlternateContent>
    </p:spTree>
    <p:extLst>
      <p:ext uri="{BB962C8B-B14F-4D97-AF65-F5344CB8AC3E}">
        <p14:creationId xmlns:p14="http://schemas.microsoft.com/office/powerpoint/2010/main" val="126041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5">
                <a:extLst>
                  <a:ext uri="{FF2B5EF4-FFF2-40B4-BE49-F238E27FC236}">
                    <a16:creationId xmlns:a16="http://schemas.microsoft.com/office/drawing/2014/main" id="{4A95BDC5-F2F2-7046-B90A-9B66365CE94E}"/>
                  </a:ext>
                </a:extLst>
              </p:cNvPr>
              <p:cNvGraphicFramePr>
                <a:graphicFrameLocks noGrp="1"/>
              </p:cNvGraphicFramePr>
              <p:nvPr/>
            </p:nvGraphicFramePr>
            <p:xfrm>
              <a:off x="1283888" y="55130"/>
              <a:ext cx="9436608" cy="6740377"/>
            </p:xfrm>
            <a:graphic>
              <a:graphicData uri="http://schemas.openxmlformats.org/drawingml/2006/table">
                <a:tbl>
                  <a:tblPr firstRow="1" bandRow="1">
                    <a:tableStyleId>{5C22544A-7EE6-4342-B048-85BDC9FD1C3A}</a:tableStyleId>
                  </a:tblPr>
                  <a:tblGrid>
                    <a:gridCol w="348310">
                      <a:extLst>
                        <a:ext uri="{9D8B030D-6E8A-4147-A177-3AD203B41FA5}">
                          <a16:colId xmlns:a16="http://schemas.microsoft.com/office/drawing/2014/main" val="3050462845"/>
                        </a:ext>
                      </a:extLst>
                    </a:gridCol>
                    <a:gridCol w="2251467">
                      <a:extLst>
                        <a:ext uri="{9D8B030D-6E8A-4147-A177-3AD203B41FA5}">
                          <a16:colId xmlns:a16="http://schemas.microsoft.com/office/drawing/2014/main" val="1032616677"/>
                        </a:ext>
                      </a:extLst>
                    </a:gridCol>
                    <a:gridCol w="2251467">
                      <a:extLst>
                        <a:ext uri="{9D8B030D-6E8A-4147-A177-3AD203B41FA5}">
                          <a16:colId xmlns:a16="http://schemas.microsoft.com/office/drawing/2014/main" val="30293715"/>
                        </a:ext>
                      </a:extLst>
                    </a:gridCol>
                    <a:gridCol w="4585364">
                      <a:extLst>
                        <a:ext uri="{9D8B030D-6E8A-4147-A177-3AD203B41FA5}">
                          <a16:colId xmlns:a16="http://schemas.microsoft.com/office/drawing/2014/main" val="1810200430"/>
                        </a:ext>
                      </a:extLst>
                    </a:gridCol>
                  </a:tblGrid>
                  <a:tr h="403010">
                    <a:tc gridSpan="3">
                      <a:txBody>
                        <a:bodyPr/>
                        <a:lstStyle/>
                        <a:p>
                          <a:pPr algn="ctr"/>
                          <a:r>
                            <a:rPr lang="en-US" sz="1100" dirty="0">
                              <a:solidFill>
                                <a:schemeClr val="tx1"/>
                              </a:solidFill>
                            </a:rPr>
                            <a:t>Parameter</a:t>
                          </a: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just"/>
                          <a:r>
                            <a:rPr lang="en-US" sz="1400" dirty="0">
                              <a:solidFill>
                                <a:schemeClr val="tx1"/>
                              </a:solidFill>
                            </a:rPr>
                            <a:t>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rowSpan="2">
                      <a:txBody>
                        <a:bodyPr/>
                        <a:lstStyle/>
                        <a:p>
                          <a:pPr algn="ctr"/>
                          <a:r>
                            <a:rPr lang="en-US" sz="1100" dirty="0">
                              <a:solidFill>
                                <a:schemeClr val="tx1"/>
                              </a:solidFill>
                            </a:rPr>
                            <a:t>Description</a:t>
                          </a: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4640551"/>
                      </a:ext>
                    </a:extLst>
                  </a:tr>
                  <a:tr h="270364">
                    <a:tc rowSpan="6">
                      <a:txBody>
                        <a:bodyPr/>
                        <a:lstStyle/>
                        <a:p>
                          <a:pPr algn="ctr"/>
                          <a:r>
                            <a:rPr lang="en-US" sz="1000" b="1" dirty="0">
                              <a:solidFill>
                                <a:schemeClr val="tx1"/>
                              </a:solidFill>
                            </a:rPr>
                            <a:t>Transmission dynamics</a:t>
                          </a:r>
                        </a:p>
                      </a:txBody>
                      <a:tcPr marL="91441" marR="91441"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rPr>
                            <a:t>Original prior</a:t>
                          </a: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a:solidFill>
                                <a:schemeClr val="tx1"/>
                              </a:solidFill>
                            </a:rPr>
                            <a:t>Modified prior</a:t>
                          </a:r>
                          <a:endParaRPr lang="en-US" sz="1100"/>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just"/>
                          <a:endParaRPr lang="en-US" sz="800" dirty="0">
                            <a:solidFill>
                              <a:schemeClr val="tx1"/>
                            </a:solidFill>
                          </a:endParaRPr>
                        </a:p>
                      </a:txBody>
                      <a:tcPr marL="91441" marR="91441"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612482"/>
                      </a:ext>
                    </a:extLst>
                  </a:tr>
                  <a:tr h="754720">
                    <a:tc vMerge="1">
                      <a:txBody>
                        <a:bodyPr/>
                        <a:lstStyle/>
                        <a:p>
                          <a:pPr algn="ctr"/>
                          <a:r>
                            <a:rPr lang="en-US" sz="800" dirty="0">
                              <a:solidFill>
                                <a:schemeClr val="tx1"/>
                              </a:solidFill>
                            </a:rPr>
                            <a:t>Controls transmission</a:t>
                          </a:r>
                        </a:p>
                        <a:p>
                          <a:pPr algn="ctr"/>
                          <a:r>
                            <a:rPr lang="en-US" sz="800" dirty="0">
                              <a:solidFill>
                                <a:schemeClr val="tx1"/>
                              </a:solidFill>
                            </a:rPr>
                            <a:t>dynamics</a:t>
                          </a:r>
                        </a:p>
                      </a:txBody>
                      <a:tcPr marL="91441" marR="91441" vert="vert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left"/>
                              </m:oMathParaPr>
                              <m:oMath xmlns:m="http://schemas.openxmlformats.org/officeDocument/2006/math">
                                <m:sSub>
                                  <m:sSubPr>
                                    <m:ctrlPr>
                                      <a:rPr lang="en-US" sz="1100" i="1" kern="1200" smtClean="0">
                                        <a:solidFill>
                                          <a:schemeClr val="dk1"/>
                                        </a:solidFill>
                                        <a:effectLst/>
                                        <a:latin typeface="Cambria Math" panose="02040503050406030204" pitchFamily="18" charset="0"/>
                                        <a:ea typeface="+mn-ea"/>
                                        <a:cs typeface="+mn-cs"/>
                                      </a:rPr>
                                    </m:ctrlPr>
                                  </m:sSubPr>
                                  <m:e>
                                    <m:r>
                                      <a:rPr lang="en-US" sz="1100" b="1" i="1" kern="1200">
                                        <a:solidFill>
                                          <a:schemeClr val="dk1"/>
                                        </a:solidFill>
                                        <a:effectLst/>
                                        <a:latin typeface="Cambria Math" panose="02040503050406030204" pitchFamily="18" charset="0"/>
                                        <a:ea typeface="+mn-ea"/>
                                        <a:cs typeface="+mn-cs"/>
                                      </a:rPr>
                                      <m:t>𝜽</m:t>
                                    </m:r>
                                  </m:e>
                                  <m:sub>
                                    <m:r>
                                      <a:rPr lang="en-US" sz="1100" i="1" kern="1200">
                                        <a:solidFill>
                                          <a:schemeClr val="dk1"/>
                                        </a:solidFill>
                                        <a:effectLst/>
                                        <a:latin typeface="Cambria Math" panose="02040503050406030204" pitchFamily="18" charset="0"/>
                                        <a:ea typeface="+mn-ea"/>
                                        <a:cs typeface="+mn-cs"/>
                                      </a:rPr>
                                      <m:t>0</m:t>
                                    </m:r>
                                  </m:sub>
                                </m:sSub>
                                <m:r>
                                  <a:rPr lang="en-US" sz="1100" kern="1200">
                                    <a:solidFill>
                                      <a:schemeClr val="dk1"/>
                                    </a:solidFill>
                                    <a:effectLst/>
                                    <a:latin typeface="Cambria Math" panose="02040503050406030204" pitchFamily="18" charset="0"/>
                                    <a:ea typeface="+mn-ea"/>
                                    <a:cs typeface="+mn-cs"/>
                                  </a:rPr>
                                  <m:t>∼</m:t>
                                </m:r>
                                <m:r>
                                  <m:rPr>
                                    <m:nor/>
                                  </m:rPr>
                                  <a:rPr lang="en-US" sz="1100" kern="1200">
                                    <a:solidFill>
                                      <a:schemeClr val="dk1"/>
                                    </a:solidFill>
                                    <a:effectLst/>
                                    <a:latin typeface="+mn-lt"/>
                                    <a:ea typeface="+mn-ea"/>
                                    <a:cs typeface="+mn-cs"/>
                                  </a:rPr>
                                  <m:t>Dirichlet</m:t>
                                </m:r>
                                <m:d>
                                  <m:dPr>
                                    <m:ctrlPr>
                                      <a:rPr lang="en-US" sz="1100" i="1" kern="1200">
                                        <a:solidFill>
                                          <a:schemeClr val="dk1"/>
                                        </a:solidFill>
                                        <a:effectLst/>
                                        <a:latin typeface="Cambria Math" panose="02040503050406030204" pitchFamily="18" charset="0"/>
                                        <a:ea typeface="+mn-ea"/>
                                        <a:cs typeface="+mn-cs"/>
                                      </a:rPr>
                                    </m:ctrlPr>
                                  </m:dPr>
                                  <m:e>
                                    <m:r>
                                      <a:rPr lang="en-US" sz="1100" i="1" kern="1200">
                                        <a:solidFill>
                                          <a:schemeClr val="dk1"/>
                                        </a:solidFill>
                                        <a:effectLst/>
                                        <a:latin typeface="Cambria Math" panose="02040503050406030204" pitchFamily="18" charset="0"/>
                                        <a:ea typeface="+mn-ea"/>
                                        <a:cs typeface="+mn-cs"/>
                                      </a:rPr>
                                      <m:t>1−</m:t>
                                    </m:r>
                                    <m:sSubSup>
                                      <m:sSubSupPr>
                                        <m:ctrlPr>
                                          <a:rPr lang="en-US" sz="1100" i="1" kern="1200">
                                            <a:solidFill>
                                              <a:schemeClr val="dk1"/>
                                            </a:solidFill>
                                            <a:effectLst/>
                                            <a:latin typeface="Cambria Math" panose="02040503050406030204" pitchFamily="18" charset="0"/>
                                            <a:ea typeface="+mn-ea"/>
                                            <a:cs typeface="+mn-cs"/>
                                          </a:rPr>
                                        </m:ctrlPr>
                                      </m:sSubSupPr>
                                      <m:e>
                                        <m:r>
                                          <a:rPr lang="en-US" sz="1100" i="1" kern="1200">
                                            <a:solidFill>
                                              <a:schemeClr val="dk1"/>
                                            </a:solidFill>
                                            <a:effectLst/>
                                            <a:latin typeface="Cambria Math" panose="02040503050406030204" pitchFamily="18" charset="0"/>
                                            <a:ea typeface="+mn-ea"/>
                                            <a:cs typeface="+mn-cs"/>
                                          </a:rPr>
                                          <m:t>𝑌</m:t>
                                        </m:r>
                                      </m:e>
                                      <m:sub>
                                        <m:r>
                                          <a:rPr lang="en-US" sz="1100" i="1" kern="1200">
                                            <a:solidFill>
                                              <a:schemeClr val="dk1"/>
                                            </a:solidFill>
                                            <a:effectLst/>
                                            <a:latin typeface="Cambria Math" panose="02040503050406030204" pitchFamily="18" charset="0"/>
                                            <a:ea typeface="+mn-ea"/>
                                            <a:cs typeface="+mn-cs"/>
                                          </a:rPr>
                                          <m:t>0</m:t>
                                        </m:r>
                                      </m:sub>
                                      <m:sup>
                                        <m:r>
                                          <a:rPr lang="en-US" sz="1100" i="1" kern="1200">
                                            <a:solidFill>
                                              <a:schemeClr val="dk1"/>
                                            </a:solidFill>
                                            <a:effectLst/>
                                            <a:latin typeface="Cambria Math" panose="02040503050406030204" pitchFamily="18" charset="0"/>
                                            <a:ea typeface="+mn-ea"/>
                                            <a:cs typeface="+mn-cs"/>
                                          </a:rPr>
                                          <m:t>𝐼</m:t>
                                        </m:r>
                                      </m:sup>
                                    </m:sSubSup>
                                    <m:r>
                                      <a:rPr lang="en-US" sz="1100" i="1" kern="1200">
                                        <a:solidFill>
                                          <a:schemeClr val="dk1"/>
                                        </a:solidFill>
                                        <a:effectLst/>
                                        <a:latin typeface="Cambria Math" panose="02040503050406030204" pitchFamily="18" charset="0"/>
                                        <a:ea typeface="+mn-ea"/>
                                        <a:cs typeface="+mn-cs"/>
                                      </a:rPr>
                                      <m:t>−</m:t>
                                    </m:r>
                                    <m:sSubSup>
                                      <m:sSubSupPr>
                                        <m:ctrlPr>
                                          <a:rPr lang="en-US" sz="1100" i="1" kern="1200">
                                            <a:solidFill>
                                              <a:schemeClr val="dk1"/>
                                            </a:solidFill>
                                            <a:effectLst/>
                                            <a:latin typeface="Cambria Math" panose="02040503050406030204" pitchFamily="18" charset="0"/>
                                            <a:ea typeface="+mn-ea"/>
                                            <a:cs typeface="+mn-cs"/>
                                          </a:rPr>
                                        </m:ctrlPr>
                                      </m:sSubSupPr>
                                      <m:e>
                                        <m:r>
                                          <a:rPr lang="en-US" sz="1100" i="1" kern="1200">
                                            <a:solidFill>
                                              <a:schemeClr val="dk1"/>
                                            </a:solidFill>
                                            <a:effectLst/>
                                            <a:latin typeface="Cambria Math" panose="02040503050406030204" pitchFamily="18" charset="0"/>
                                            <a:ea typeface="+mn-ea"/>
                                            <a:cs typeface="+mn-cs"/>
                                          </a:rPr>
                                          <m:t>𝑌</m:t>
                                        </m:r>
                                      </m:e>
                                      <m:sub>
                                        <m:r>
                                          <a:rPr lang="en-US" sz="1100" i="1" kern="1200">
                                            <a:solidFill>
                                              <a:schemeClr val="dk1"/>
                                            </a:solidFill>
                                            <a:effectLst/>
                                            <a:latin typeface="Cambria Math" panose="02040503050406030204" pitchFamily="18" charset="0"/>
                                            <a:ea typeface="+mn-ea"/>
                                            <a:cs typeface="+mn-cs"/>
                                          </a:rPr>
                                          <m:t>0</m:t>
                                        </m:r>
                                      </m:sub>
                                      <m:sup>
                                        <m:r>
                                          <a:rPr lang="en-US" sz="1100" i="1" kern="1200">
                                            <a:solidFill>
                                              <a:schemeClr val="dk1"/>
                                            </a:solidFill>
                                            <a:effectLst/>
                                            <a:latin typeface="Cambria Math" panose="02040503050406030204" pitchFamily="18" charset="0"/>
                                            <a:ea typeface="+mn-ea"/>
                                            <a:cs typeface="+mn-cs"/>
                                          </a:rPr>
                                          <m:t>𝑅</m:t>
                                        </m:r>
                                      </m:sup>
                                    </m:sSubSup>
                                    <m:r>
                                      <a:rPr lang="en-US" sz="1100" i="1" kern="1200">
                                        <a:solidFill>
                                          <a:schemeClr val="dk1"/>
                                        </a:solidFill>
                                        <a:effectLst/>
                                        <a:latin typeface="Cambria Math" panose="02040503050406030204" pitchFamily="18" charset="0"/>
                                        <a:ea typeface="+mn-ea"/>
                                        <a:cs typeface="+mn-cs"/>
                                      </a:rPr>
                                      <m:t>,</m:t>
                                    </m:r>
                                    <m:sSubSup>
                                      <m:sSubSupPr>
                                        <m:ctrlPr>
                                          <a:rPr lang="en-US" sz="1100" i="1" kern="1200">
                                            <a:solidFill>
                                              <a:schemeClr val="dk1"/>
                                            </a:solidFill>
                                            <a:effectLst/>
                                            <a:latin typeface="Cambria Math" panose="02040503050406030204" pitchFamily="18" charset="0"/>
                                            <a:ea typeface="+mn-ea"/>
                                            <a:cs typeface="+mn-cs"/>
                                          </a:rPr>
                                        </m:ctrlPr>
                                      </m:sSubSupPr>
                                      <m:e>
                                        <m:r>
                                          <a:rPr lang="en-US" sz="1100" i="1" kern="1200">
                                            <a:solidFill>
                                              <a:schemeClr val="dk1"/>
                                            </a:solidFill>
                                            <a:effectLst/>
                                            <a:latin typeface="Cambria Math" panose="02040503050406030204" pitchFamily="18" charset="0"/>
                                            <a:ea typeface="+mn-ea"/>
                                            <a:cs typeface="+mn-cs"/>
                                          </a:rPr>
                                          <m:t>𝑌</m:t>
                                        </m:r>
                                      </m:e>
                                      <m:sub>
                                        <m:r>
                                          <a:rPr lang="en-US" sz="1100" i="1" kern="1200">
                                            <a:solidFill>
                                              <a:schemeClr val="dk1"/>
                                            </a:solidFill>
                                            <a:effectLst/>
                                            <a:latin typeface="Cambria Math" panose="02040503050406030204" pitchFamily="18" charset="0"/>
                                            <a:ea typeface="+mn-ea"/>
                                            <a:cs typeface="+mn-cs"/>
                                          </a:rPr>
                                          <m:t>0</m:t>
                                        </m:r>
                                      </m:sub>
                                      <m:sup>
                                        <m:r>
                                          <a:rPr lang="en-US" sz="1100" i="1" kern="1200">
                                            <a:solidFill>
                                              <a:schemeClr val="dk1"/>
                                            </a:solidFill>
                                            <a:effectLst/>
                                            <a:latin typeface="Cambria Math" panose="02040503050406030204" pitchFamily="18" charset="0"/>
                                            <a:ea typeface="+mn-ea"/>
                                            <a:cs typeface="+mn-cs"/>
                                          </a:rPr>
                                          <m:t>𝐼</m:t>
                                        </m:r>
                                      </m:sup>
                                    </m:sSubSup>
                                    <m:r>
                                      <a:rPr lang="en-US" sz="1100" i="1" kern="1200">
                                        <a:solidFill>
                                          <a:schemeClr val="dk1"/>
                                        </a:solidFill>
                                        <a:effectLst/>
                                        <a:latin typeface="Cambria Math" panose="02040503050406030204" pitchFamily="18" charset="0"/>
                                        <a:ea typeface="+mn-ea"/>
                                        <a:cs typeface="+mn-cs"/>
                                      </a:rPr>
                                      <m:t>,</m:t>
                                    </m:r>
                                    <m:sSubSup>
                                      <m:sSubSupPr>
                                        <m:ctrlPr>
                                          <a:rPr lang="en-US" sz="1100" i="1" kern="1200">
                                            <a:solidFill>
                                              <a:schemeClr val="dk1"/>
                                            </a:solidFill>
                                            <a:effectLst/>
                                            <a:latin typeface="Cambria Math" panose="02040503050406030204" pitchFamily="18" charset="0"/>
                                            <a:ea typeface="+mn-ea"/>
                                            <a:cs typeface="+mn-cs"/>
                                          </a:rPr>
                                        </m:ctrlPr>
                                      </m:sSubSupPr>
                                      <m:e>
                                        <m:r>
                                          <a:rPr lang="en-US" sz="1100" i="1" kern="1200">
                                            <a:solidFill>
                                              <a:schemeClr val="dk1"/>
                                            </a:solidFill>
                                            <a:effectLst/>
                                            <a:latin typeface="Cambria Math" panose="02040503050406030204" pitchFamily="18" charset="0"/>
                                            <a:ea typeface="+mn-ea"/>
                                            <a:cs typeface="+mn-cs"/>
                                          </a:rPr>
                                          <m:t>𝑌</m:t>
                                        </m:r>
                                      </m:e>
                                      <m:sub>
                                        <m:r>
                                          <a:rPr lang="en-US" sz="1100" i="1" kern="1200">
                                            <a:solidFill>
                                              <a:schemeClr val="dk1"/>
                                            </a:solidFill>
                                            <a:effectLst/>
                                            <a:latin typeface="Cambria Math" panose="02040503050406030204" pitchFamily="18" charset="0"/>
                                            <a:ea typeface="+mn-ea"/>
                                            <a:cs typeface="+mn-cs"/>
                                          </a:rPr>
                                          <m:t>0</m:t>
                                        </m:r>
                                      </m:sub>
                                      <m:sup>
                                        <m:r>
                                          <a:rPr lang="en-US" sz="1100" i="1" kern="1200">
                                            <a:solidFill>
                                              <a:schemeClr val="dk1"/>
                                            </a:solidFill>
                                            <a:effectLst/>
                                            <a:latin typeface="Cambria Math" panose="02040503050406030204" pitchFamily="18" charset="0"/>
                                            <a:ea typeface="+mn-ea"/>
                                            <a:cs typeface="+mn-cs"/>
                                          </a:rPr>
                                          <m:t>𝑅</m:t>
                                        </m:r>
                                      </m:sup>
                                    </m:sSubSup>
                                  </m:e>
                                </m:d>
                              </m:oMath>
                            </m:oMathPara>
                          </a14:m>
                          <a:endParaRPr lang="en-US" sz="11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 xmlns:m="http://schemas.openxmlformats.org/officeDocument/2006/math">
                              <m:sSub>
                                <m:sSubPr>
                                  <m:ctrlPr>
                                    <a:rPr lang="en-US" sz="1100" i="1" kern="1200" smtClean="0">
                                      <a:solidFill>
                                        <a:schemeClr val="dk1"/>
                                      </a:solidFill>
                                      <a:effectLst/>
                                      <a:latin typeface="Cambria Math" panose="02040503050406030204" pitchFamily="18" charset="0"/>
                                      <a:ea typeface="+mn-ea"/>
                                      <a:cs typeface="+mn-cs"/>
                                    </a:rPr>
                                  </m:ctrlPr>
                                </m:sSubPr>
                                <m:e>
                                  <m:r>
                                    <a:rPr lang="en-US" sz="1100" b="1" i="1" kern="1200">
                                      <a:solidFill>
                                        <a:schemeClr val="dk1"/>
                                      </a:solidFill>
                                      <a:effectLst/>
                                      <a:latin typeface="Cambria Math" panose="02040503050406030204" pitchFamily="18" charset="0"/>
                                      <a:ea typeface="+mn-ea"/>
                                      <a:cs typeface="+mn-cs"/>
                                    </a:rPr>
                                    <m:t>𝜽</m:t>
                                  </m:r>
                                </m:e>
                                <m:sub>
                                  <m:r>
                                    <a:rPr lang="en-US" sz="1100" i="1" kern="1200">
                                      <a:solidFill>
                                        <a:schemeClr val="dk1"/>
                                      </a:solidFill>
                                      <a:effectLst/>
                                      <a:latin typeface="Cambria Math" panose="02040503050406030204" pitchFamily="18" charset="0"/>
                                      <a:ea typeface="+mn-ea"/>
                                      <a:cs typeface="+mn-cs"/>
                                    </a:rPr>
                                    <m:t>0</m:t>
                                  </m:r>
                                </m:sub>
                              </m:sSub>
                              <m:r>
                                <a:rPr lang="en-US" sz="1100" kern="1200">
                                  <a:solidFill>
                                    <a:schemeClr val="dk1"/>
                                  </a:solidFill>
                                  <a:effectLst/>
                                  <a:latin typeface="Cambria Math" panose="02040503050406030204" pitchFamily="18" charset="0"/>
                                  <a:ea typeface="+mn-ea"/>
                                  <a:cs typeface="+mn-cs"/>
                                </a:rPr>
                                <m:t>∼</m:t>
                              </m:r>
                              <m:r>
                                <m:rPr>
                                  <m:nor/>
                                </m:rPr>
                                <a:rPr lang="en-US" sz="1100" kern="1200" smtClean="0">
                                  <a:solidFill>
                                    <a:schemeClr val="dk1"/>
                                  </a:solidFill>
                                  <a:effectLst/>
                                  <a:latin typeface="+mn-lt"/>
                                  <a:ea typeface="+mn-ea"/>
                                  <a:cs typeface="+mn-cs"/>
                                </a:rPr>
                                <m:t>Dirichlet</m:t>
                              </m:r>
                              <m:d>
                                <m:dPr>
                                  <m:ctrlPr>
                                    <a:rPr lang="en-US" sz="1100" i="1" kern="1200">
                                      <a:solidFill>
                                        <a:schemeClr val="dk1"/>
                                      </a:solidFill>
                                      <a:effectLst/>
                                      <a:latin typeface="Cambria Math" panose="02040503050406030204" pitchFamily="18" charset="0"/>
                                      <a:ea typeface="+mn-ea"/>
                                      <a:cs typeface="+mn-cs"/>
                                    </a:rPr>
                                  </m:ctrlPr>
                                </m:dPr>
                                <m:e>
                                  <m:r>
                                    <a:rPr lang="en-US" sz="1100" i="1" kern="1200">
                                      <a:solidFill>
                                        <a:schemeClr val="dk1"/>
                                      </a:solidFill>
                                      <a:effectLst/>
                                      <a:latin typeface="Cambria Math" panose="02040503050406030204" pitchFamily="18" charset="0"/>
                                      <a:ea typeface="+mn-ea"/>
                                      <a:cs typeface="+mn-cs"/>
                                    </a:rPr>
                                    <m:t>1−</m:t>
                                  </m:r>
                                  <m:acc>
                                    <m:accPr>
                                      <m:chr m:val="̂"/>
                                      <m:ctrlPr>
                                        <a:rPr lang="en-US" sz="1100" i="1" kern="1200">
                                          <a:solidFill>
                                            <a:schemeClr val="dk1"/>
                                          </a:solidFill>
                                          <a:effectLst/>
                                          <a:latin typeface="Cambria Math" panose="02040503050406030204" pitchFamily="18" charset="0"/>
                                          <a:ea typeface="+mn-ea"/>
                                          <a:cs typeface="+mn-cs"/>
                                        </a:rPr>
                                      </m:ctrlPr>
                                    </m:accPr>
                                    <m:e>
                                      <m:r>
                                        <a:rPr lang="en-US" sz="1100" i="1" kern="1200">
                                          <a:solidFill>
                                            <a:schemeClr val="dk1"/>
                                          </a:solidFill>
                                          <a:effectLst/>
                                          <a:latin typeface="Cambria Math" panose="02040503050406030204" pitchFamily="18" charset="0"/>
                                          <a:ea typeface="+mn-ea"/>
                                          <a:cs typeface="+mn-cs"/>
                                        </a:rPr>
                                        <m:t>𝑠</m:t>
                                      </m:r>
                                    </m:e>
                                  </m:acc>
                                  <m:r>
                                    <a:rPr lang="en-US" sz="1100" i="1" kern="1200">
                                      <a:solidFill>
                                        <a:schemeClr val="dk1"/>
                                      </a:solidFill>
                                      <a:effectLst/>
                                      <a:latin typeface="Cambria Math" panose="02040503050406030204" pitchFamily="18" charset="0"/>
                                      <a:ea typeface="+mn-ea"/>
                                      <a:cs typeface="+mn-cs"/>
                                    </a:rPr>
                                    <m:t>,</m:t>
                                  </m:r>
                                  <m:f>
                                    <m:fPr>
                                      <m:ctrlPr>
                                        <a:rPr lang="en-US" sz="1100" b="0" i="1" kern="1200" smtClean="0">
                                          <a:solidFill>
                                            <a:schemeClr val="dk1"/>
                                          </a:solidFill>
                                          <a:effectLst/>
                                          <a:latin typeface="Cambria Math" panose="02040503050406030204" pitchFamily="18" charset="0"/>
                                          <a:ea typeface="+mn-ea"/>
                                          <a:cs typeface="+mn-cs"/>
                                        </a:rPr>
                                      </m:ctrlPr>
                                    </m:fPr>
                                    <m:num>
                                      <m:sSubSup>
                                        <m:sSubSupPr>
                                          <m:ctrlPr>
                                            <a:rPr lang="en-US" sz="1100" i="1" kern="1200" smtClean="0">
                                              <a:solidFill>
                                                <a:schemeClr val="dk1"/>
                                              </a:solidFill>
                                              <a:effectLst/>
                                              <a:latin typeface="Cambria Math" panose="02040503050406030204" pitchFamily="18" charset="0"/>
                                              <a:ea typeface="+mn-ea"/>
                                              <a:cs typeface="+mn-cs"/>
                                            </a:rPr>
                                          </m:ctrlPr>
                                        </m:sSubSupPr>
                                        <m:e>
                                          <m:acc>
                                            <m:accPr>
                                              <m:chr m:val="̂"/>
                                              <m:ctrlPr>
                                                <a:rPr lang="en-US" sz="1100" i="1" kern="1200">
                                                  <a:solidFill>
                                                    <a:schemeClr val="dk1"/>
                                                  </a:solidFill>
                                                  <a:effectLst/>
                                                  <a:latin typeface="Cambria Math" panose="02040503050406030204" pitchFamily="18" charset="0"/>
                                                  <a:ea typeface="+mn-ea"/>
                                                  <a:cs typeface="+mn-cs"/>
                                                </a:rPr>
                                              </m:ctrlPr>
                                            </m:accPr>
                                            <m:e>
                                              <m:r>
                                                <a:rPr lang="en-US" sz="1100" i="1" kern="1200">
                                                  <a:solidFill>
                                                    <a:schemeClr val="dk1"/>
                                                  </a:solidFill>
                                                  <a:effectLst/>
                                                  <a:latin typeface="Cambria Math" panose="02040503050406030204" pitchFamily="18" charset="0"/>
                                                  <a:ea typeface="+mn-ea"/>
                                                  <a:cs typeface="+mn-cs"/>
                                                </a:rPr>
                                                <m:t>𝑠</m:t>
                                              </m:r>
                                            </m:e>
                                          </m:acc>
                                          <m:r>
                                            <a:rPr lang="en-US" sz="1100" i="1" kern="1200">
                                              <a:solidFill>
                                                <a:schemeClr val="dk1"/>
                                              </a:solidFill>
                                              <a:effectLst/>
                                              <a:latin typeface="Cambria Math" panose="02040503050406030204" pitchFamily="18" charset="0"/>
                                              <a:ea typeface="+mn-ea"/>
                                              <a:cs typeface="+mn-cs"/>
                                            </a:rPr>
                                            <m:t>𝑌</m:t>
                                          </m:r>
                                        </m:e>
                                        <m:sub>
                                          <m:r>
                                            <a:rPr lang="en-US" sz="1100" i="1" kern="1200">
                                              <a:solidFill>
                                                <a:schemeClr val="dk1"/>
                                              </a:solidFill>
                                              <a:effectLst/>
                                              <a:latin typeface="Cambria Math" panose="02040503050406030204" pitchFamily="18" charset="0"/>
                                              <a:ea typeface="+mn-ea"/>
                                              <a:cs typeface="+mn-cs"/>
                                            </a:rPr>
                                            <m:t>0</m:t>
                                          </m:r>
                                        </m:sub>
                                        <m:sup>
                                          <m:r>
                                            <a:rPr lang="en-US" sz="1100" i="1" kern="1200">
                                              <a:solidFill>
                                                <a:schemeClr val="dk1"/>
                                              </a:solidFill>
                                              <a:effectLst/>
                                              <a:latin typeface="Cambria Math" panose="02040503050406030204" pitchFamily="18" charset="0"/>
                                              <a:ea typeface="+mn-ea"/>
                                              <a:cs typeface="+mn-cs"/>
                                            </a:rPr>
                                            <m:t>𝐼</m:t>
                                          </m:r>
                                        </m:sup>
                                      </m:sSubSup>
                                    </m:num>
                                    <m:den>
                                      <m:sSubSup>
                                        <m:sSubSupPr>
                                          <m:ctrlPr>
                                            <a:rPr lang="en-US" sz="1100" i="1" kern="1200" smtClean="0">
                                              <a:solidFill>
                                                <a:schemeClr val="dk1"/>
                                              </a:solidFill>
                                              <a:effectLst/>
                                              <a:latin typeface="Cambria Math" panose="02040503050406030204" pitchFamily="18" charset="0"/>
                                              <a:ea typeface="+mn-ea"/>
                                              <a:cs typeface="+mn-cs"/>
                                            </a:rPr>
                                          </m:ctrlPr>
                                        </m:sSubSupPr>
                                        <m:e>
                                          <m:r>
                                            <a:rPr lang="en-US" sz="1100" i="1" kern="1200">
                                              <a:solidFill>
                                                <a:schemeClr val="dk1"/>
                                              </a:solidFill>
                                              <a:effectLst/>
                                              <a:latin typeface="Cambria Math" panose="02040503050406030204" pitchFamily="18" charset="0"/>
                                              <a:ea typeface="+mn-ea"/>
                                              <a:cs typeface="+mn-cs"/>
                                            </a:rPr>
                                            <m:t>𝑌</m:t>
                                          </m:r>
                                        </m:e>
                                        <m:sub>
                                          <m:r>
                                            <a:rPr lang="en-US" sz="1100" i="1" kern="1200">
                                              <a:solidFill>
                                                <a:schemeClr val="dk1"/>
                                              </a:solidFill>
                                              <a:effectLst/>
                                              <a:latin typeface="Cambria Math" panose="02040503050406030204" pitchFamily="18" charset="0"/>
                                              <a:ea typeface="+mn-ea"/>
                                              <a:cs typeface="+mn-cs"/>
                                            </a:rPr>
                                            <m:t>0</m:t>
                                          </m:r>
                                        </m:sub>
                                        <m:sup>
                                          <m:r>
                                            <a:rPr lang="en-US" sz="1100" i="1" kern="1200">
                                              <a:solidFill>
                                                <a:schemeClr val="dk1"/>
                                              </a:solidFill>
                                              <a:effectLst/>
                                              <a:latin typeface="Cambria Math" panose="02040503050406030204" pitchFamily="18" charset="0"/>
                                              <a:ea typeface="+mn-ea"/>
                                              <a:cs typeface="+mn-cs"/>
                                            </a:rPr>
                                            <m:t>𝐼</m:t>
                                          </m:r>
                                        </m:sup>
                                      </m:sSubSup>
                                      <m:r>
                                        <a:rPr lang="en-US" sz="1100" i="1" kern="1200">
                                          <a:solidFill>
                                            <a:schemeClr val="dk1"/>
                                          </a:solidFill>
                                          <a:effectLst/>
                                          <a:latin typeface="Cambria Math" panose="02040503050406030204" pitchFamily="18" charset="0"/>
                                          <a:ea typeface="+mn-ea"/>
                                          <a:cs typeface="+mn-cs"/>
                                        </a:rPr>
                                        <m:t>+</m:t>
                                      </m:r>
                                      <m:sSubSup>
                                        <m:sSubSupPr>
                                          <m:ctrlPr>
                                            <a:rPr lang="en-US" sz="1100" i="1" kern="1200">
                                              <a:solidFill>
                                                <a:schemeClr val="dk1"/>
                                              </a:solidFill>
                                              <a:effectLst/>
                                              <a:latin typeface="Cambria Math" panose="02040503050406030204" pitchFamily="18" charset="0"/>
                                              <a:ea typeface="+mn-ea"/>
                                              <a:cs typeface="+mn-cs"/>
                                            </a:rPr>
                                          </m:ctrlPr>
                                        </m:sSubSupPr>
                                        <m:e>
                                          <m:r>
                                            <a:rPr lang="en-US" sz="1100" i="1" kern="1200">
                                              <a:solidFill>
                                                <a:schemeClr val="dk1"/>
                                              </a:solidFill>
                                              <a:effectLst/>
                                              <a:latin typeface="Cambria Math" panose="02040503050406030204" pitchFamily="18" charset="0"/>
                                              <a:ea typeface="+mn-ea"/>
                                              <a:cs typeface="+mn-cs"/>
                                            </a:rPr>
                                            <m:t>𝑌</m:t>
                                          </m:r>
                                        </m:e>
                                        <m:sub>
                                          <m:r>
                                            <a:rPr lang="en-US" sz="1100" i="1" kern="1200">
                                              <a:solidFill>
                                                <a:schemeClr val="dk1"/>
                                              </a:solidFill>
                                              <a:effectLst/>
                                              <a:latin typeface="Cambria Math" panose="02040503050406030204" pitchFamily="18" charset="0"/>
                                              <a:ea typeface="+mn-ea"/>
                                              <a:cs typeface="+mn-cs"/>
                                            </a:rPr>
                                            <m:t>0</m:t>
                                          </m:r>
                                        </m:sub>
                                        <m:sup>
                                          <m:r>
                                            <a:rPr lang="en-US" sz="1100" i="1" kern="1200">
                                              <a:solidFill>
                                                <a:schemeClr val="dk1"/>
                                              </a:solidFill>
                                              <a:effectLst/>
                                              <a:latin typeface="Cambria Math" panose="02040503050406030204" pitchFamily="18" charset="0"/>
                                              <a:ea typeface="+mn-ea"/>
                                              <a:cs typeface="+mn-cs"/>
                                            </a:rPr>
                                            <m:t>𝑅</m:t>
                                          </m:r>
                                        </m:sup>
                                      </m:sSubSup>
                                    </m:den>
                                  </m:f>
                                  <m:r>
                                    <a:rPr lang="en-US" sz="1100" i="1" kern="1200">
                                      <a:solidFill>
                                        <a:schemeClr val="dk1"/>
                                      </a:solidFill>
                                      <a:effectLst/>
                                      <a:latin typeface="Cambria Math" panose="02040503050406030204" pitchFamily="18" charset="0"/>
                                      <a:ea typeface="+mn-ea"/>
                                      <a:cs typeface="+mn-cs"/>
                                    </a:rPr>
                                    <m:t>,</m:t>
                                  </m:r>
                                  <m:f>
                                    <m:fPr>
                                      <m:ctrlPr>
                                        <a:rPr lang="en-US" sz="1100" b="0" i="1" kern="1200" smtClean="0">
                                          <a:solidFill>
                                            <a:schemeClr val="dk1"/>
                                          </a:solidFill>
                                          <a:effectLst/>
                                          <a:latin typeface="Cambria Math" panose="02040503050406030204" pitchFamily="18" charset="0"/>
                                          <a:ea typeface="+mn-ea"/>
                                          <a:cs typeface="+mn-cs"/>
                                        </a:rPr>
                                      </m:ctrlPr>
                                    </m:fPr>
                                    <m:num>
                                      <m:sSubSup>
                                        <m:sSubSupPr>
                                          <m:ctrlPr>
                                            <a:rPr lang="en-US" sz="1100" i="1" kern="1200" smtClean="0">
                                              <a:solidFill>
                                                <a:schemeClr val="dk1"/>
                                              </a:solidFill>
                                              <a:effectLst/>
                                              <a:latin typeface="Cambria Math" panose="02040503050406030204" pitchFamily="18" charset="0"/>
                                              <a:ea typeface="+mn-ea"/>
                                              <a:cs typeface="+mn-cs"/>
                                            </a:rPr>
                                          </m:ctrlPr>
                                        </m:sSubSupPr>
                                        <m:e>
                                          <m:acc>
                                            <m:accPr>
                                              <m:chr m:val="̂"/>
                                              <m:ctrlPr>
                                                <a:rPr lang="en-US" sz="1100" i="1" kern="1200">
                                                  <a:solidFill>
                                                    <a:schemeClr val="dk1"/>
                                                  </a:solidFill>
                                                  <a:effectLst/>
                                                  <a:latin typeface="Cambria Math" panose="02040503050406030204" pitchFamily="18" charset="0"/>
                                                  <a:ea typeface="+mn-ea"/>
                                                  <a:cs typeface="+mn-cs"/>
                                                </a:rPr>
                                              </m:ctrlPr>
                                            </m:accPr>
                                            <m:e>
                                              <m:r>
                                                <a:rPr lang="en-US" sz="1100" i="1" kern="1200">
                                                  <a:solidFill>
                                                    <a:schemeClr val="dk1"/>
                                                  </a:solidFill>
                                                  <a:effectLst/>
                                                  <a:latin typeface="Cambria Math" panose="02040503050406030204" pitchFamily="18" charset="0"/>
                                                  <a:ea typeface="+mn-ea"/>
                                                  <a:cs typeface="+mn-cs"/>
                                                </a:rPr>
                                                <m:t>𝑠</m:t>
                                              </m:r>
                                            </m:e>
                                          </m:acc>
                                          <m:r>
                                            <a:rPr lang="en-US" sz="1100" i="1" kern="1200">
                                              <a:solidFill>
                                                <a:schemeClr val="dk1"/>
                                              </a:solidFill>
                                              <a:effectLst/>
                                              <a:latin typeface="Cambria Math" panose="02040503050406030204" pitchFamily="18" charset="0"/>
                                              <a:ea typeface="+mn-ea"/>
                                              <a:cs typeface="+mn-cs"/>
                                            </a:rPr>
                                            <m:t>𝑌</m:t>
                                          </m:r>
                                        </m:e>
                                        <m:sub>
                                          <m:r>
                                            <a:rPr lang="en-US" sz="1100" i="1" kern="1200">
                                              <a:solidFill>
                                                <a:schemeClr val="dk1"/>
                                              </a:solidFill>
                                              <a:effectLst/>
                                              <a:latin typeface="Cambria Math" panose="02040503050406030204" pitchFamily="18" charset="0"/>
                                              <a:ea typeface="+mn-ea"/>
                                              <a:cs typeface="+mn-cs"/>
                                            </a:rPr>
                                            <m:t>0</m:t>
                                          </m:r>
                                        </m:sub>
                                        <m:sup>
                                          <m:r>
                                            <a:rPr lang="en-US" sz="1100" b="0" i="1" kern="1200" smtClean="0">
                                              <a:solidFill>
                                                <a:schemeClr val="dk1"/>
                                              </a:solidFill>
                                              <a:effectLst/>
                                              <a:latin typeface="Cambria Math" panose="02040503050406030204" pitchFamily="18" charset="0"/>
                                              <a:ea typeface="+mn-ea"/>
                                              <a:cs typeface="+mn-cs"/>
                                            </a:rPr>
                                            <m:t>𝑅</m:t>
                                          </m:r>
                                        </m:sup>
                                      </m:sSubSup>
                                    </m:num>
                                    <m:den>
                                      <m:sSubSup>
                                        <m:sSubSupPr>
                                          <m:ctrlPr>
                                            <a:rPr lang="en-US" sz="1100" i="1" kern="1200" smtClean="0">
                                              <a:solidFill>
                                                <a:schemeClr val="dk1"/>
                                              </a:solidFill>
                                              <a:effectLst/>
                                              <a:latin typeface="Cambria Math" panose="02040503050406030204" pitchFamily="18" charset="0"/>
                                              <a:ea typeface="+mn-ea"/>
                                              <a:cs typeface="+mn-cs"/>
                                            </a:rPr>
                                          </m:ctrlPr>
                                        </m:sSubSupPr>
                                        <m:e>
                                          <m:r>
                                            <a:rPr lang="en-US" sz="1100" i="1" kern="1200">
                                              <a:solidFill>
                                                <a:schemeClr val="dk1"/>
                                              </a:solidFill>
                                              <a:effectLst/>
                                              <a:latin typeface="Cambria Math" panose="02040503050406030204" pitchFamily="18" charset="0"/>
                                              <a:ea typeface="+mn-ea"/>
                                              <a:cs typeface="+mn-cs"/>
                                            </a:rPr>
                                            <m:t>𝑌</m:t>
                                          </m:r>
                                        </m:e>
                                        <m:sub>
                                          <m:r>
                                            <a:rPr lang="en-US" sz="1100" i="1" kern="1200">
                                              <a:solidFill>
                                                <a:schemeClr val="dk1"/>
                                              </a:solidFill>
                                              <a:effectLst/>
                                              <a:latin typeface="Cambria Math" panose="02040503050406030204" pitchFamily="18" charset="0"/>
                                              <a:ea typeface="+mn-ea"/>
                                              <a:cs typeface="+mn-cs"/>
                                            </a:rPr>
                                            <m:t>0</m:t>
                                          </m:r>
                                        </m:sub>
                                        <m:sup>
                                          <m:r>
                                            <a:rPr lang="en-US" sz="1100" i="1" kern="1200">
                                              <a:solidFill>
                                                <a:schemeClr val="dk1"/>
                                              </a:solidFill>
                                              <a:effectLst/>
                                              <a:latin typeface="Cambria Math" panose="02040503050406030204" pitchFamily="18" charset="0"/>
                                              <a:ea typeface="+mn-ea"/>
                                              <a:cs typeface="+mn-cs"/>
                                            </a:rPr>
                                            <m:t>𝐼</m:t>
                                          </m:r>
                                        </m:sup>
                                      </m:sSubSup>
                                      <m:r>
                                        <a:rPr lang="en-US" sz="1100" i="1" kern="1200">
                                          <a:solidFill>
                                            <a:schemeClr val="dk1"/>
                                          </a:solidFill>
                                          <a:effectLst/>
                                          <a:latin typeface="Cambria Math" panose="02040503050406030204" pitchFamily="18" charset="0"/>
                                          <a:ea typeface="+mn-ea"/>
                                          <a:cs typeface="+mn-cs"/>
                                        </a:rPr>
                                        <m:t>+</m:t>
                                      </m:r>
                                      <m:sSubSup>
                                        <m:sSubSupPr>
                                          <m:ctrlPr>
                                            <a:rPr lang="en-US" sz="1100" i="1" kern="1200">
                                              <a:solidFill>
                                                <a:schemeClr val="dk1"/>
                                              </a:solidFill>
                                              <a:effectLst/>
                                              <a:latin typeface="Cambria Math" panose="02040503050406030204" pitchFamily="18" charset="0"/>
                                              <a:ea typeface="+mn-ea"/>
                                              <a:cs typeface="+mn-cs"/>
                                            </a:rPr>
                                          </m:ctrlPr>
                                        </m:sSubSupPr>
                                        <m:e>
                                          <m:r>
                                            <a:rPr lang="en-US" sz="1100" i="1" kern="1200">
                                              <a:solidFill>
                                                <a:schemeClr val="dk1"/>
                                              </a:solidFill>
                                              <a:effectLst/>
                                              <a:latin typeface="Cambria Math" panose="02040503050406030204" pitchFamily="18" charset="0"/>
                                              <a:ea typeface="+mn-ea"/>
                                              <a:cs typeface="+mn-cs"/>
                                            </a:rPr>
                                            <m:t>𝑌</m:t>
                                          </m:r>
                                        </m:e>
                                        <m:sub>
                                          <m:r>
                                            <a:rPr lang="en-US" sz="1100" i="1" kern="1200">
                                              <a:solidFill>
                                                <a:schemeClr val="dk1"/>
                                              </a:solidFill>
                                              <a:effectLst/>
                                              <a:latin typeface="Cambria Math" panose="02040503050406030204" pitchFamily="18" charset="0"/>
                                              <a:ea typeface="+mn-ea"/>
                                              <a:cs typeface="+mn-cs"/>
                                            </a:rPr>
                                            <m:t>0</m:t>
                                          </m:r>
                                        </m:sub>
                                        <m:sup>
                                          <m:r>
                                            <a:rPr lang="en-US" sz="1100" i="1" kern="1200">
                                              <a:solidFill>
                                                <a:schemeClr val="dk1"/>
                                              </a:solidFill>
                                              <a:effectLst/>
                                              <a:latin typeface="Cambria Math" panose="02040503050406030204" pitchFamily="18" charset="0"/>
                                              <a:ea typeface="+mn-ea"/>
                                              <a:cs typeface="+mn-cs"/>
                                            </a:rPr>
                                            <m:t>𝑅</m:t>
                                          </m:r>
                                        </m:sup>
                                      </m:sSubSup>
                                    </m:den>
                                  </m:f>
                                </m:e>
                              </m:d>
                            </m:oMath>
                          </a14:m>
                          <a:r>
                            <a:rPr lang="en-US" sz="1100" dirty="0">
                              <a:effectLst/>
                            </a:rPr>
                            <a:t> </a:t>
                          </a:r>
                          <a:endParaRPr lang="en-US" sz="1100" dirty="0"/>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100" kern="1200" dirty="0">
                              <a:solidFill>
                                <a:schemeClr val="dk1"/>
                              </a:solidFill>
                              <a:effectLst/>
                              <a:latin typeface="+mn-lt"/>
                              <a:ea typeface="+mn-ea"/>
                              <a:cs typeface="+mn-cs"/>
                            </a:rPr>
                            <a:t>Underlying  probabilities of the three compartments</a:t>
                          </a:r>
                          <a:r>
                            <a:rPr lang="en-US" sz="1100" dirty="0">
                              <a:effectLst/>
                            </a:rPr>
                            <a:t> on the first day, i.e., </a:t>
                          </a:r>
                          <a14:m>
                            <m:oMath xmlns:m="http://schemas.openxmlformats.org/officeDocument/2006/math">
                              <m:r>
                                <a:rPr lang="en-US" sz="1100" i="1" kern="1200" smtClean="0">
                                  <a:solidFill>
                                    <a:schemeClr val="dk1"/>
                                  </a:solidFill>
                                  <a:effectLst/>
                                  <a:latin typeface="Cambria Math" panose="02040503050406030204" pitchFamily="18" charset="0"/>
                                  <a:ea typeface="+mn-ea"/>
                                  <a:cs typeface="+mn-cs"/>
                                </a:rPr>
                                <m:t>𝑡</m:t>
                              </m:r>
                              <m:r>
                                <a:rPr lang="en-US" sz="1100" b="0" i="1" kern="1200" smtClean="0">
                                  <a:solidFill>
                                    <a:schemeClr val="dk1"/>
                                  </a:solidFill>
                                  <a:effectLst/>
                                  <a:latin typeface="Cambria Math" panose="02040503050406030204" pitchFamily="18" charset="0"/>
                                  <a:ea typeface="+mn-ea"/>
                                  <a:cs typeface="+mn-cs"/>
                                </a:rPr>
                                <m:t>=0.</m:t>
                              </m:r>
                            </m:oMath>
                          </a14:m>
                          <a:r>
                            <a:rPr lang="en-US" sz="1100" dirty="0">
                              <a:solidFill>
                                <a:schemeClr val="tx1"/>
                              </a:solidFill>
                            </a:rPr>
                            <a:t>  </a:t>
                          </a:r>
                          <a14:m>
                            <m:oMath xmlns:m="http://schemas.openxmlformats.org/officeDocument/2006/math">
                              <m:sSubSup>
                                <m:sSubSupPr>
                                  <m:ctrlPr>
                                    <a:rPr lang="en-US" sz="1100" i="1" kern="1200" smtClean="0">
                                      <a:solidFill>
                                        <a:schemeClr val="dk1"/>
                                      </a:solidFill>
                                      <a:effectLst/>
                                      <a:latin typeface="Cambria Math" panose="02040503050406030204" pitchFamily="18" charset="0"/>
                                      <a:ea typeface="+mn-ea"/>
                                      <a:cs typeface="+mn-cs"/>
                                    </a:rPr>
                                  </m:ctrlPr>
                                </m:sSubSupPr>
                                <m:e>
                                  <m:r>
                                    <a:rPr lang="en-US" sz="1100" i="1" kern="1200">
                                      <a:solidFill>
                                        <a:schemeClr val="dk1"/>
                                      </a:solidFill>
                                      <a:effectLst/>
                                      <a:latin typeface="Cambria Math" panose="02040503050406030204" pitchFamily="18" charset="0"/>
                                      <a:ea typeface="+mn-ea"/>
                                      <a:cs typeface="+mn-cs"/>
                                    </a:rPr>
                                    <m:t>𝑌</m:t>
                                  </m:r>
                                </m:e>
                                <m:sub>
                                  <m:r>
                                    <a:rPr lang="en-US" sz="1100" i="1" kern="1200">
                                      <a:solidFill>
                                        <a:schemeClr val="dk1"/>
                                      </a:solidFill>
                                      <a:effectLst/>
                                      <a:latin typeface="Cambria Math" panose="02040503050406030204" pitchFamily="18" charset="0"/>
                                      <a:ea typeface="+mn-ea"/>
                                      <a:cs typeface="+mn-cs"/>
                                    </a:rPr>
                                    <m:t>0</m:t>
                                  </m:r>
                                </m:sub>
                                <m:sup>
                                  <m:r>
                                    <a:rPr lang="en-US" sz="1100" i="1" kern="1200">
                                      <a:solidFill>
                                        <a:schemeClr val="dk1"/>
                                      </a:solidFill>
                                      <a:effectLst/>
                                      <a:latin typeface="Cambria Math" panose="02040503050406030204" pitchFamily="18" charset="0"/>
                                      <a:ea typeface="+mn-ea"/>
                                      <a:cs typeface="+mn-cs"/>
                                    </a:rPr>
                                    <m:t>𝑋</m:t>
                                  </m:r>
                                </m:sup>
                              </m:sSubSup>
                            </m:oMath>
                          </a14:m>
                          <a:r>
                            <a:rPr lang="en-US" sz="1100" kern="1200" dirty="0">
                              <a:solidFill>
                                <a:schemeClr val="dk1"/>
                              </a:solidFill>
                              <a:effectLst/>
                              <a:latin typeface="+mn-lt"/>
                              <a:ea typeface="+mn-ea"/>
                              <a:cs typeface="+mn-cs"/>
                            </a:rPr>
                            <a:t> denotes the observed proportions in compartment </a:t>
                          </a:r>
                          <a14:m>
                            <m:oMath xmlns:m="http://schemas.openxmlformats.org/officeDocument/2006/math">
                              <m:r>
                                <a:rPr lang="en-US" sz="1100" b="0" i="1" kern="1200" smtClean="0">
                                  <a:solidFill>
                                    <a:schemeClr val="dk1"/>
                                  </a:solidFill>
                                  <a:effectLst/>
                                  <a:latin typeface="Cambria Math" panose="02040503050406030204" pitchFamily="18" charset="0"/>
                                  <a:ea typeface="+mn-ea"/>
                                  <a:cs typeface="+mn-cs"/>
                                </a:rPr>
                                <m:t>𝑋</m:t>
                              </m:r>
                            </m:oMath>
                          </a14:m>
                          <a:r>
                            <a:rPr lang="en-US" sz="1100" kern="1200" dirty="0">
                              <a:solidFill>
                                <a:schemeClr val="dk1"/>
                              </a:solidFill>
                              <a:effectLst/>
                              <a:latin typeface="+mn-lt"/>
                              <a:ea typeface="+mn-ea"/>
                              <a:cs typeface="+mn-cs"/>
                            </a:rPr>
                            <a:t> on the first day when data is available.</a:t>
                          </a:r>
                          <a:r>
                            <a:rPr lang="en-US" sz="1100" kern="1200" baseline="0" dirty="0">
                              <a:solidFill>
                                <a:schemeClr val="dk1"/>
                              </a:solidFill>
                              <a:effectLst/>
                              <a:latin typeface="+mn-lt"/>
                              <a:ea typeface="+mn-ea"/>
                              <a:cs typeface="+mn-cs"/>
                            </a:rPr>
                            <a:t> </a:t>
                          </a:r>
                          <a14:m>
                            <m:oMath xmlns:m="http://schemas.openxmlformats.org/officeDocument/2006/math">
                              <m:acc>
                                <m:accPr>
                                  <m:chr m:val="̂"/>
                                  <m:ctrlPr>
                                    <a:rPr lang="en-US" sz="1100" b="1" i="1" kern="1200" smtClean="0">
                                      <a:solidFill>
                                        <a:srgbClr val="FF0000"/>
                                      </a:solidFill>
                                      <a:effectLst/>
                                      <a:latin typeface="Cambria Math" panose="02040503050406030204" pitchFamily="18" charset="0"/>
                                      <a:ea typeface="+mn-ea"/>
                                      <a:cs typeface="+mn-cs"/>
                                    </a:rPr>
                                  </m:ctrlPr>
                                </m:accPr>
                                <m:e>
                                  <m:r>
                                    <a:rPr lang="en-US" sz="1100" b="1" i="1" kern="1200">
                                      <a:solidFill>
                                        <a:srgbClr val="FF0000"/>
                                      </a:solidFill>
                                      <a:effectLst/>
                                      <a:latin typeface="Cambria Math" panose="02040503050406030204" pitchFamily="18" charset="0"/>
                                      <a:ea typeface="+mn-ea"/>
                                      <a:cs typeface="+mn-cs"/>
                                    </a:rPr>
                                    <m:t>𝒔</m:t>
                                  </m:r>
                                </m:e>
                              </m:acc>
                            </m:oMath>
                          </a14:m>
                          <a:r>
                            <a:rPr lang="en-US" sz="1100" b="1" dirty="0">
                              <a:solidFill>
                                <a:srgbClr val="FF0000"/>
                              </a:solidFill>
                            </a:rPr>
                            <a:t> is the estimated seroprevalence </a:t>
                          </a:r>
                          <a:r>
                            <a:rPr lang="en-US" sz="1100" dirty="0">
                              <a:solidFill>
                                <a:schemeClr val="tx1"/>
                              </a:solidFill>
                            </a:rPr>
                            <a:t>from a nationwide survey</a:t>
                          </a:r>
                          <a:r>
                            <a:rPr lang="en-US" sz="1100" baseline="30000" dirty="0">
                              <a:solidFill>
                                <a:schemeClr val="tx1"/>
                              </a:solidFill>
                            </a:rPr>
                            <a:t>1</a:t>
                          </a:r>
                          <a:r>
                            <a:rPr lang="en-US" sz="1100" baseline="0" dirty="0">
                              <a:solidFill>
                                <a:schemeClr val="tx1"/>
                              </a:solidFill>
                            </a:rPr>
                            <a:t> and is fixed at &lt;insert value&gt;. </a:t>
                          </a:r>
                          <a:endParaRPr lang="en-US" sz="11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9737716"/>
                      </a:ext>
                    </a:extLst>
                  </a:tr>
                  <a:tr h="580505">
                    <a:tc vMerge="1">
                      <a:txBody>
                        <a:bodyPr/>
                        <a:lstStyle/>
                        <a:p>
                          <a:pPr algn="just"/>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 xmlns:m="http://schemas.openxmlformats.org/officeDocument/2006/math">
                              <m:sSub>
                                <m:sSubPr>
                                  <m:ctrlPr>
                                    <a:rPr lang="en-US" sz="1100" i="1" kern="1200" smtClean="0">
                                      <a:solidFill>
                                        <a:schemeClr val="dk1"/>
                                      </a:solidFill>
                                      <a:effectLst/>
                                      <a:latin typeface="Cambria Math" panose="02040503050406030204" pitchFamily="18" charset="0"/>
                                      <a:ea typeface="+mn-ea"/>
                                      <a:cs typeface="+mn-cs"/>
                                    </a:rPr>
                                  </m:ctrlPr>
                                </m:sSubPr>
                                <m:e>
                                  <m:r>
                                    <a:rPr lang="en-US" sz="1100" i="1" kern="1200">
                                      <a:solidFill>
                                        <a:schemeClr val="dk1"/>
                                      </a:solidFill>
                                      <a:effectLst/>
                                      <a:latin typeface="Cambria Math" panose="02040503050406030204" pitchFamily="18" charset="0"/>
                                      <a:ea typeface="+mn-ea"/>
                                      <a:cs typeface="+mn-cs"/>
                                    </a:rPr>
                                    <m:t>𝑅</m:t>
                                  </m:r>
                                </m:e>
                                <m:sub>
                                  <m:r>
                                    <a:rPr lang="en-US" sz="1100" i="1" kern="1200">
                                      <a:solidFill>
                                        <a:schemeClr val="dk1"/>
                                      </a:solidFill>
                                      <a:effectLst/>
                                      <a:latin typeface="Cambria Math" panose="02040503050406030204" pitchFamily="18" charset="0"/>
                                      <a:ea typeface="+mn-ea"/>
                                      <a:cs typeface="+mn-cs"/>
                                    </a:rPr>
                                    <m:t>0</m:t>
                                  </m:r>
                                </m:sub>
                              </m:sSub>
                              <m:r>
                                <a:rPr lang="en-US" sz="1100" kern="1200">
                                  <a:solidFill>
                                    <a:schemeClr val="dk1"/>
                                  </a:solidFill>
                                  <a:effectLst/>
                                  <a:latin typeface="Cambria Math" panose="02040503050406030204" pitchFamily="18" charset="0"/>
                                  <a:ea typeface="+mn-ea"/>
                                  <a:cs typeface="+mn-cs"/>
                                </a:rPr>
                                <m:t>∼</m:t>
                              </m:r>
                              <m:r>
                                <m:rPr>
                                  <m:nor/>
                                </m:rPr>
                                <a:rPr lang="en-US" sz="1100" b="0" i="0" kern="1200" smtClean="0">
                                  <a:solidFill>
                                    <a:schemeClr val="dk1"/>
                                  </a:solidFill>
                                  <a:effectLst/>
                                  <a:latin typeface="+mn-lt"/>
                                  <a:ea typeface="+mn-ea"/>
                                  <a:cs typeface="+mn-cs"/>
                                </a:rPr>
                                <m:t>Lognormal</m:t>
                              </m:r>
                              <m:d>
                                <m:dPr>
                                  <m:ctrlPr>
                                    <a:rPr lang="en-US" sz="1100" i="1" kern="1200">
                                      <a:solidFill>
                                        <a:schemeClr val="dk1"/>
                                      </a:solidFill>
                                      <a:effectLst/>
                                      <a:latin typeface="Cambria Math" panose="02040503050406030204" pitchFamily="18" charset="0"/>
                                      <a:ea typeface="+mn-ea"/>
                                      <a:cs typeface="+mn-cs"/>
                                    </a:rPr>
                                  </m:ctrlPr>
                                </m:dPr>
                                <m:e>
                                  <m:r>
                                    <a:rPr lang="en-US" sz="1100" i="1" kern="1200">
                                      <a:solidFill>
                                        <a:schemeClr val="dk1"/>
                                      </a:solidFill>
                                      <a:effectLst/>
                                      <a:latin typeface="Cambria Math" panose="02040503050406030204" pitchFamily="18" charset="0"/>
                                      <a:ea typeface="+mn-ea"/>
                                      <a:cs typeface="+mn-cs"/>
                                    </a:rPr>
                                    <m:t>0.582, 0.223</m:t>
                                  </m:r>
                                </m:e>
                              </m:d>
                            </m:oMath>
                          </a14:m>
                          <a:r>
                            <a:rPr lang="en-US" sz="1100" dirty="0">
                              <a:effectLst/>
                            </a:rPr>
                            <a:t> </a:t>
                          </a:r>
                          <a:endParaRPr lang="en-US" sz="11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 xmlns:m="http://schemas.openxmlformats.org/officeDocument/2006/math">
                              <m:sSub>
                                <m:sSubPr>
                                  <m:ctrlPr>
                                    <a:rPr lang="en-US" sz="1100" i="1" kern="1200" smtClean="0">
                                      <a:solidFill>
                                        <a:schemeClr val="dk1"/>
                                      </a:solidFill>
                                      <a:effectLst/>
                                      <a:latin typeface="Cambria Math" panose="02040503050406030204" pitchFamily="18" charset="0"/>
                                      <a:ea typeface="+mn-ea"/>
                                      <a:cs typeface="+mn-cs"/>
                                    </a:rPr>
                                  </m:ctrlPr>
                                </m:sSubPr>
                                <m:e>
                                  <m:r>
                                    <a:rPr lang="en-US" sz="1100" i="1" kern="1200">
                                      <a:solidFill>
                                        <a:schemeClr val="dk1"/>
                                      </a:solidFill>
                                      <a:effectLst/>
                                      <a:latin typeface="Cambria Math" panose="02040503050406030204" pitchFamily="18" charset="0"/>
                                      <a:ea typeface="+mn-ea"/>
                                      <a:cs typeface="+mn-cs"/>
                                    </a:rPr>
                                    <m:t>𝑅</m:t>
                                  </m:r>
                                </m:e>
                                <m:sub>
                                  <m:r>
                                    <a:rPr lang="en-US" sz="1100" i="1" kern="1200">
                                      <a:solidFill>
                                        <a:schemeClr val="dk1"/>
                                      </a:solidFill>
                                      <a:effectLst/>
                                      <a:latin typeface="Cambria Math" panose="02040503050406030204" pitchFamily="18" charset="0"/>
                                      <a:ea typeface="+mn-ea"/>
                                      <a:cs typeface="+mn-cs"/>
                                    </a:rPr>
                                    <m:t>0</m:t>
                                  </m:r>
                                </m:sub>
                              </m:sSub>
                              <m:r>
                                <a:rPr lang="en-US" sz="1100" kern="1200">
                                  <a:solidFill>
                                    <a:schemeClr val="dk1"/>
                                  </a:solidFill>
                                  <a:effectLst/>
                                  <a:latin typeface="Cambria Math" panose="02040503050406030204" pitchFamily="18" charset="0"/>
                                  <a:ea typeface="+mn-ea"/>
                                  <a:cs typeface="+mn-cs"/>
                                </a:rPr>
                                <m:t>∼</m:t>
                              </m:r>
                              <m:r>
                                <m:rPr>
                                  <m:nor/>
                                </m:rPr>
                                <a:rPr lang="en-US" sz="1100" b="0" i="0" kern="1200" smtClean="0">
                                  <a:solidFill>
                                    <a:schemeClr val="dk1"/>
                                  </a:solidFill>
                                  <a:effectLst/>
                                  <a:latin typeface="+mn-lt"/>
                                  <a:ea typeface="+mn-ea"/>
                                  <a:cs typeface="+mn-cs"/>
                                </a:rPr>
                                <m:t>Lognormal</m:t>
                              </m:r>
                              <m:d>
                                <m:dPr>
                                  <m:ctrlPr>
                                    <a:rPr lang="en-US" sz="1100" i="1" kern="1200">
                                      <a:solidFill>
                                        <a:schemeClr val="dk1"/>
                                      </a:solidFill>
                                      <a:effectLst/>
                                      <a:latin typeface="Cambria Math" panose="02040503050406030204" pitchFamily="18" charset="0"/>
                                      <a:ea typeface="+mn-ea"/>
                                      <a:cs typeface="+mn-cs"/>
                                    </a:rPr>
                                  </m:ctrlPr>
                                </m:dPr>
                                <m:e>
                                  <m:r>
                                    <a:rPr lang="en-US" sz="1100" b="0" i="1" kern="1200" smtClean="0">
                                      <a:solidFill>
                                        <a:schemeClr val="dk1"/>
                                      </a:solidFill>
                                      <a:effectLst/>
                                      <a:latin typeface="Cambria Math" panose="02040503050406030204" pitchFamily="18" charset="0"/>
                                      <a:ea typeface="+mn-ea"/>
                                      <a:cs typeface="+mn-cs"/>
                                    </a:rPr>
                                    <m:t>1.590</m:t>
                                  </m:r>
                                  <m:r>
                                    <a:rPr lang="en-US" sz="1100" i="1" kern="1200">
                                      <a:solidFill>
                                        <a:schemeClr val="dk1"/>
                                      </a:solidFill>
                                      <a:effectLst/>
                                      <a:latin typeface="Cambria Math" panose="02040503050406030204" pitchFamily="18" charset="0"/>
                                      <a:ea typeface="+mn-ea"/>
                                      <a:cs typeface="+mn-cs"/>
                                    </a:rPr>
                                    <m:t>, 0.</m:t>
                                  </m:r>
                                  <m:r>
                                    <a:rPr lang="en-US" sz="1100" b="0" i="1" kern="1200" smtClean="0">
                                      <a:solidFill>
                                        <a:schemeClr val="dk1"/>
                                      </a:solidFill>
                                      <a:effectLst/>
                                      <a:latin typeface="Cambria Math" panose="02040503050406030204" pitchFamily="18" charset="0"/>
                                      <a:ea typeface="+mn-ea"/>
                                      <a:cs typeface="+mn-cs"/>
                                    </a:rPr>
                                    <m:t>039</m:t>
                                  </m:r>
                                </m:e>
                              </m:d>
                            </m:oMath>
                          </a14:m>
                          <a:r>
                            <a:rPr lang="en-US" sz="1100" dirty="0">
                              <a:effectLst/>
                            </a:rPr>
                            <a:t> </a:t>
                          </a:r>
                          <a:endParaRPr lang="en-US" sz="1100" dirty="0"/>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100" dirty="0">
                              <a:solidFill>
                                <a:schemeClr val="tx1"/>
                              </a:solidFill>
                            </a:rPr>
                            <a:t>Effective reproduction number at </a:t>
                          </a:r>
                          <a14:m>
                            <m:oMath xmlns:m="http://schemas.openxmlformats.org/officeDocument/2006/math">
                              <m:r>
                                <a:rPr lang="en-US" sz="1100" i="1" kern="1200" smtClean="0">
                                  <a:solidFill>
                                    <a:schemeClr val="dk1"/>
                                  </a:solidFill>
                                  <a:effectLst/>
                                  <a:latin typeface="Cambria Math" panose="02040503050406030204" pitchFamily="18" charset="0"/>
                                  <a:ea typeface="+mn-ea"/>
                                  <a:cs typeface="+mn-cs"/>
                                </a:rPr>
                                <m:t>𝑡</m:t>
                              </m:r>
                              <m:r>
                                <a:rPr lang="en-US" sz="1100" b="0" i="1" kern="1200" smtClean="0">
                                  <a:solidFill>
                                    <a:schemeClr val="dk1"/>
                                  </a:solidFill>
                                  <a:effectLst/>
                                  <a:latin typeface="Cambria Math" panose="02040503050406030204" pitchFamily="18" charset="0"/>
                                  <a:ea typeface="+mn-ea"/>
                                  <a:cs typeface="+mn-cs"/>
                                </a:rPr>
                                <m:t>=0.</m:t>
                              </m:r>
                            </m:oMath>
                          </a14:m>
                          <a:r>
                            <a:rPr lang="en-US" sz="1100" dirty="0">
                              <a:solidFill>
                                <a:schemeClr val="tx1"/>
                              </a:solidFill>
                            </a:rPr>
                            <a:t> Hyperparameter values were so chosen such that for the original (modified) prior</a:t>
                          </a:r>
                          <a:r>
                            <a:rPr lang="en-US" sz="1100" baseline="30000" dirty="0">
                              <a:solidFill>
                                <a:schemeClr val="tx1"/>
                              </a:solidFill>
                            </a:rPr>
                            <a:t>2</a:t>
                          </a:r>
                          <a:r>
                            <a:rPr lang="en-US" sz="1100" dirty="0">
                              <a:solidFill>
                                <a:schemeClr val="tx1"/>
                              </a:solidFill>
                            </a:rPr>
                            <a:t> we have</a:t>
                          </a:r>
                          <a14:m>
                            <m:oMath xmlns:m="http://schemas.openxmlformats.org/officeDocument/2006/math">
                              <m:r>
                                <a:rPr lang="en-US" sz="1100" b="0" i="0" kern="1200" smtClean="0">
                                  <a:solidFill>
                                    <a:schemeClr val="dk1"/>
                                  </a:solidFill>
                                  <a:effectLst/>
                                  <a:latin typeface="Cambria Math" panose="02040503050406030204" pitchFamily="18" charset="0"/>
                                  <a:ea typeface="+mn-ea"/>
                                  <a:cs typeface="+mn-cs"/>
                                </a:rPr>
                                <m:t> </m:t>
                              </m:r>
                              <m:r>
                                <a:rPr lang="en-US" sz="1100" i="1" kern="1200" smtClean="0">
                                  <a:solidFill>
                                    <a:schemeClr val="dk1"/>
                                  </a:solidFill>
                                  <a:effectLst/>
                                  <a:latin typeface="Cambria Math" panose="02040503050406030204" pitchFamily="18" charset="0"/>
                                  <a:ea typeface="+mn-ea"/>
                                  <a:cs typeface="+mn-cs"/>
                                </a:rPr>
                                <m:t>𝐸</m:t>
                              </m:r>
                              <m:d>
                                <m:dPr>
                                  <m:ctrlPr>
                                    <a:rPr lang="en-US" sz="1100" i="1" kern="1200">
                                      <a:solidFill>
                                        <a:schemeClr val="dk1"/>
                                      </a:solidFill>
                                      <a:effectLst/>
                                      <a:latin typeface="Cambria Math" panose="02040503050406030204" pitchFamily="18" charset="0"/>
                                      <a:ea typeface="+mn-ea"/>
                                      <a:cs typeface="+mn-cs"/>
                                    </a:rPr>
                                  </m:ctrlPr>
                                </m:dPr>
                                <m:e>
                                  <m:sSub>
                                    <m:sSubPr>
                                      <m:ctrlPr>
                                        <a:rPr lang="en-US" sz="1100" i="1" kern="1200">
                                          <a:solidFill>
                                            <a:schemeClr val="dk1"/>
                                          </a:solidFill>
                                          <a:effectLst/>
                                          <a:latin typeface="Cambria Math" panose="02040503050406030204" pitchFamily="18" charset="0"/>
                                          <a:ea typeface="+mn-ea"/>
                                          <a:cs typeface="+mn-cs"/>
                                        </a:rPr>
                                      </m:ctrlPr>
                                    </m:sSubPr>
                                    <m:e>
                                      <m:r>
                                        <a:rPr lang="en-US" sz="1100" i="1" kern="1200">
                                          <a:solidFill>
                                            <a:schemeClr val="dk1"/>
                                          </a:solidFill>
                                          <a:effectLst/>
                                          <a:latin typeface="Cambria Math" panose="02040503050406030204" pitchFamily="18" charset="0"/>
                                          <a:ea typeface="+mn-ea"/>
                                          <a:cs typeface="+mn-cs"/>
                                        </a:rPr>
                                        <m:t>𝑅</m:t>
                                      </m:r>
                                    </m:e>
                                    <m:sub>
                                      <m:r>
                                        <a:rPr lang="en-US" sz="1100" i="1" kern="1200">
                                          <a:solidFill>
                                            <a:schemeClr val="dk1"/>
                                          </a:solidFill>
                                          <a:effectLst/>
                                          <a:latin typeface="Cambria Math" panose="02040503050406030204" pitchFamily="18" charset="0"/>
                                          <a:ea typeface="+mn-ea"/>
                                          <a:cs typeface="+mn-cs"/>
                                        </a:rPr>
                                        <m:t>0</m:t>
                                      </m:r>
                                    </m:sub>
                                  </m:sSub>
                                </m:e>
                              </m:d>
                              <m:r>
                                <a:rPr lang="en-US" sz="1100" i="1" kern="1200">
                                  <a:solidFill>
                                    <a:schemeClr val="dk1"/>
                                  </a:solidFill>
                                  <a:effectLst/>
                                  <a:latin typeface="Cambria Math" panose="02040503050406030204" pitchFamily="18" charset="0"/>
                                  <a:ea typeface="+mn-ea"/>
                                  <a:cs typeface="+mn-cs"/>
                                </a:rPr>
                                <m:t>=2</m:t>
                              </m:r>
                              <m:r>
                                <a:rPr lang="en-US" sz="1100" b="0" i="1" kern="1200" smtClean="0">
                                  <a:solidFill>
                                    <a:schemeClr val="dk1"/>
                                  </a:solidFill>
                                  <a:effectLst/>
                                  <a:latin typeface="Cambria Math" panose="02040503050406030204" pitchFamily="18" charset="0"/>
                                  <a:ea typeface="+mn-ea"/>
                                  <a:cs typeface="+mn-cs"/>
                                </a:rPr>
                                <m:t> </m:t>
                              </m:r>
                              <m:d>
                                <m:dPr>
                                  <m:ctrlPr>
                                    <a:rPr lang="en-US" sz="1100" b="0" i="1" kern="1200" smtClean="0">
                                      <a:solidFill>
                                        <a:schemeClr val="dk1"/>
                                      </a:solidFill>
                                      <a:effectLst/>
                                      <a:latin typeface="Cambria Math" panose="02040503050406030204" pitchFamily="18" charset="0"/>
                                      <a:ea typeface="+mn-ea"/>
                                      <a:cs typeface="+mn-cs"/>
                                    </a:rPr>
                                  </m:ctrlPr>
                                </m:dPr>
                                <m:e>
                                  <m:r>
                                    <a:rPr lang="en-US" sz="1100" b="0" i="1" kern="1200" smtClean="0">
                                      <a:solidFill>
                                        <a:schemeClr val="dk1"/>
                                      </a:solidFill>
                                      <a:effectLst/>
                                      <a:latin typeface="Cambria Math" panose="02040503050406030204" pitchFamily="18" charset="0"/>
                                      <a:ea typeface="+mn-ea"/>
                                      <a:cs typeface="+mn-cs"/>
                                    </a:rPr>
                                    <m:t>5</m:t>
                                  </m:r>
                                </m:e>
                              </m:d>
                            </m:oMath>
                          </a14:m>
                          <a:r>
                            <a:rPr lang="en-US" sz="1100" kern="1200" dirty="0">
                              <a:solidFill>
                                <a:schemeClr val="dk1"/>
                              </a:solidFill>
                              <a:effectLst/>
                              <a:latin typeface="+mn-lt"/>
                              <a:ea typeface="+mn-ea"/>
                              <a:cs typeface="+mn-cs"/>
                            </a:rPr>
                            <a:t> and </a:t>
                          </a:r>
                          <a14:m>
                            <m:oMath xmlns:m="http://schemas.openxmlformats.org/officeDocument/2006/math">
                              <m:r>
                                <a:rPr lang="en-US" sz="1100" i="1" kern="1200">
                                  <a:solidFill>
                                    <a:schemeClr val="dk1"/>
                                  </a:solidFill>
                                  <a:effectLst/>
                                  <a:latin typeface="Cambria Math" panose="02040503050406030204" pitchFamily="18" charset="0"/>
                                  <a:ea typeface="+mn-ea"/>
                                  <a:cs typeface="+mn-cs"/>
                                </a:rPr>
                                <m:t>𝑆𝐷</m:t>
                              </m:r>
                              <m:d>
                                <m:dPr>
                                  <m:ctrlPr>
                                    <a:rPr lang="en-US" sz="1100" i="1" kern="1200">
                                      <a:solidFill>
                                        <a:schemeClr val="dk1"/>
                                      </a:solidFill>
                                      <a:effectLst/>
                                      <a:latin typeface="Cambria Math" panose="02040503050406030204" pitchFamily="18" charset="0"/>
                                      <a:ea typeface="+mn-ea"/>
                                      <a:cs typeface="+mn-cs"/>
                                    </a:rPr>
                                  </m:ctrlPr>
                                </m:dPr>
                                <m:e>
                                  <m:sSub>
                                    <m:sSubPr>
                                      <m:ctrlPr>
                                        <a:rPr lang="en-US" sz="1100" i="1" kern="1200">
                                          <a:solidFill>
                                            <a:schemeClr val="dk1"/>
                                          </a:solidFill>
                                          <a:effectLst/>
                                          <a:latin typeface="Cambria Math" panose="02040503050406030204" pitchFamily="18" charset="0"/>
                                          <a:ea typeface="+mn-ea"/>
                                          <a:cs typeface="+mn-cs"/>
                                        </a:rPr>
                                      </m:ctrlPr>
                                    </m:sSubPr>
                                    <m:e>
                                      <m:r>
                                        <a:rPr lang="en-US" sz="1100" i="1" kern="1200">
                                          <a:solidFill>
                                            <a:schemeClr val="dk1"/>
                                          </a:solidFill>
                                          <a:effectLst/>
                                          <a:latin typeface="Cambria Math" panose="02040503050406030204" pitchFamily="18" charset="0"/>
                                          <a:ea typeface="+mn-ea"/>
                                          <a:cs typeface="+mn-cs"/>
                                        </a:rPr>
                                        <m:t>𝑅</m:t>
                                      </m:r>
                                    </m:e>
                                    <m:sub>
                                      <m:r>
                                        <a:rPr lang="en-US" sz="1100" i="1" kern="1200">
                                          <a:solidFill>
                                            <a:schemeClr val="dk1"/>
                                          </a:solidFill>
                                          <a:effectLst/>
                                          <a:latin typeface="Cambria Math" panose="02040503050406030204" pitchFamily="18" charset="0"/>
                                          <a:ea typeface="+mn-ea"/>
                                          <a:cs typeface="+mn-cs"/>
                                        </a:rPr>
                                        <m:t>0</m:t>
                                      </m:r>
                                    </m:sub>
                                  </m:sSub>
                                </m:e>
                              </m:d>
                              <m:r>
                                <a:rPr lang="en-US" sz="1100" i="1" kern="1200">
                                  <a:solidFill>
                                    <a:schemeClr val="dk1"/>
                                  </a:solidFill>
                                  <a:effectLst/>
                                  <a:latin typeface="Cambria Math" panose="02040503050406030204" pitchFamily="18" charset="0"/>
                                  <a:ea typeface="+mn-ea"/>
                                  <a:cs typeface="+mn-cs"/>
                                </a:rPr>
                                <m:t>=1</m:t>
                              </m:r>
                            </m:oMath>
                          </a14:m>
                          <a:r>
                            <a:rPr lang="en-US" sz="1100" dirty="0">
                              <a:solidFill>
                                <a:schemeClr val="tx1"/>
                              </a:solidFill>
                            </a:rPr>
                            <a:t>. </a:t>
                          </a: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1461918"/>
                      </a:ext>
                    </a:extLst>
                  </a:tr>
                  <a:tr h="1071702">
                    <a:tc vMerge="1">
                      <a:txBody>
                        <a:bodyPr/>
                        <a:lstStyle/>
                        <a:p>
                          <a:pPr algn="just"/>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14:m>
                            <m:oMath xmlns:m="http://schemas.openxmlformats.org/officeDocument/2006/math">
                              <m:r>
                                <a:rPr lang="en-US" sz="1100" i="1" kern="1200" smtClean="0">
                                  <a:solidFill>
                                    <a:schemeClr val="dk1"/>
                                  </a:solidFill>
                                  <a:effectLst/>
                                  <a:latin typeface="Cambria Math" panose="02040503050406030204" pitchFamily="18" charset="0"/>
                                  <a:ea typeface="+mn-ea"/>
                                  <a:cs typeface="+mn-cs"/>
                                </a:rPr>
                                <m:t>𝛾</m:t>
                              </m:r>
                              <m:r>
                                <a:rPr lang="en-US" sz="1100" kern="1200" smtClean="0">
                                  <a:solidFill>
                                    <a:schemeClr val="dk1"/>
                                  </a:solidFill>
                                  <a:effectLst/>
                                  <a:latin typeface="Cambria Math" panose="02040503050406030204" pitchFamily="18" charset="0"/>
                                  <a:ea typeface="+mn-ea"/>
                                  <a:cs typeface="+mn-cs"/>
                                </a:rPr>
                                <m:t>∼</m:t>
                              </m:r>
                              <m:r>
                                <m:rPr>
                                  <m:nor/>
                                </m:rPr>
                                <a:rPr lang="en-US" sz="1100" kern="1200">
                                  <a:solidFill>
                                    <a:schemeClr val="dk1"/>
                                  </a:solidFill>
                                  <a:effectLst/>
                                  <a:latin typeface="+mn-lt"/>
                                  <a:ea typeface="+mn-ea"/>
                                  <a:cs typeface="+mn-cs"/>
                                </a:rPr>
                                <m:t>Log</m:t>
                              </m:r>
                              <m:r>
                                <m:rPr>
                                  <m:nor/>
                                </m:rPr>
                                <a:rPr lang="en-US" sz="1100" b="0" i="0" kern="1200" smtClean="0">
                                  <a:solidFill>
                                    <a:schemeClr val="dk1"/>
                                  </a:solidFill>
                                  <a:effectLst/>
                                  <a:latin typeface="+mn-lt"/>
                                  <a:ea typeface="+mn-ea"/>
                                  <a:cs typeface="+mn-cs"/>
                                </a:rPr>
                                <m:t>n</m:t>
                              </m:r>
                              <m:r>
                                <m:rPr>
                                  <m:nor/>
                                </m:rPr>
                                <a:rPr lang="en-US" sz="1100" kern="1200">
                                  <a:solidFill>
                                    <a:schemeClr val="dk1"/>
                                  </a:solidFill>
                                  <a:effectLst/>
                                  <a:latin typeface="+mn-lt"/>
                                  <a:ea typeface="+mn-ea"/>
                                  <a:cs typeface="+mn-cs"/>
                                </a:rPr>
                                <m:t>ormal</m:t>
                              </m:r>
                              <m:d>
                                <m:dPr>
                                  <m:ctrlPr>
                                    <a:rPr lang="en-US" sz="1100" i="1" kern="1200">
                                      <a:solidFill>
                                        <a:schemeClr val="dk1"/>
                                      </a:solidFill>
                                      <a:effectLst/>
                                      <a:latin typeface="Cambria Math" panose="02040503050406030204" pitchFamily="18" charset="0"/>
                                      <a:ea typeface="+mn-ea"/>
                                      <a:cs typeface="+mn-cs"/>
                                    </a:rPr>
                                  </m:ctrlPr>
                                </m:dPr>
                                <m:e>
                                  <m:r>
                                    <a:rPr lang="en-US" sz="1100" i="1" kern="1200">
                                      <a:solidFill>
                                        <a:schemeClr val="dk1"/>
                                      </a:solidFill>
                                      <a:effectLst/>
                                      <a:latin typeface="Cambria Math" panose="02040503050406030204" pitchFamily="18" charset="0"/>
                                      <a:ea typeface="+mn-ea"/>
                                      <a:cs typeface="+mn-cs"/>
                                    </a:rPr>
                                    <m:t>−2.955, 0.910</m:t>
                                  </m:r>
                                </m:e>
                              </m:d>
                            </m:oMath>
                          </a14:m>
                          <a:r>
                            <a:rPr lang="en-US" sz="1100" dirty="0">
                              <a:effectLst/>
                            </a:rPr>
                            <a:t> </a:t>
                          </a:r>
                          <a:endParaRPr lang="en-US" sz="11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Hyperparameter values are so chosen such that the average infectious period is given by</a:t>
                          </a:r>
                          <a14:m>
                            <m:oMath xmlns:m="http://schemas.openxmlformats.org/officeDocument/2006/math">
                              <m:r>
                                <a:rPr lang="en-US" sz="1100" b="0" i="0" kern="1200" smtClean="0">
                                  <a:solidFill>
                                    <a:schemeClr val="dk1"/>
                                  </a:solidFill>
                                  <a:effectLst/>
                                  <a:latin typeface="Cambria Math" panose="02040503050406030204" pitchFamily="18" charset="0"/>
                                  <a:ea typeface="+mn-ea"/>
                                  <a:cs typeface="+mn-cs"/>
                                </a:rPr>
                                <m:t> </m:t>
                              </m:r>
                              <m:r>
                                <a:rPr lang="en-US" sz="1100" b="0" i="1" kern="1200" smtClean="0">
                                  <a:solidFill>
                                    <a:schemeClr val="dk1"/>
                                  </a:solidFill>
                                  <a:effectLst/>
                                  <a:latin typeface="Cambria Math" panose="02040503050406030204" pitchFamily="18" charset="0"/>
                                  <a:ea typeface="+mn-ea"/>
                                  <a:cs typeface="+mn-cs"/>
                                </a:rPr>
                                <m:t>1/</m:t>
                              </m:r>
                              <m:r>
                                <a:rPr lang="en-US" sz="1100" i="1" kern="1200" smtClean="0">
                                  <a:solidFill>
                                    <a:schemeClr val="dk1"/>
                                  </a:solidFill>
                                  <a:effectLst/>
                                  <a:latin typeface="Cambria Math" panose="02040503050406030204" pitchFamily="18" charset="0"/>
                                  <a:ea typeface="+mn-ea"/>
                                  <a:cs typeface="+mn-cs"/>
                                </a:rPr>
                                <m:t>𝐸</m:t>
                              </m:r>
                              <m:d>
                                <m:dPr>
                                  <m:ctrlPr>
                                    <a:rPr lang="en-US" sz="1100" i="1" kern="1200">
                                      <a:solidFill>
                                        <a:schemeClr val="dk1"/>
                                      </a:solidFill>
                                      <a:effectLst/>
                                      <a:latin typeface="Cambria Math" panose="02040503050406030204" pitchFamily="18" charset="0"/>
                                      <a:ea typeface="+mn-ea"/>
                                      <a:cs typeface="+mn-cs"/>
                                    </a:rPr>
                                  </m:ctrlPr>
                                </m:dPr>
                                <m:e>
                                  <m:r>
                                    <a:rPr lang="en-US" sz="1100" b="0" i="1" kern="1200" smtClean="0">
                                      <a:solidFill>
                                        <a:schemeClr val="dk1"/>
                                      </a:solidFill>
                                      <a:effectLst/>
                                      <a:latin typeface="Cambria Math" panose="02040503050406030204" pitchFamily="18" charset="0"/>
                                      <a:ea typeface="+mn-ea"/>
                                      <a:cs typeface="+mn-cs"/>
                                    </a:rPr>
                                    <m:t>𝛾</m:t>
                                  </m:r>
                                </m:e>
                              </m:d>
                              <m:r>
                                <a:rPr lang="en-US" sz="1100" i="1" kern="1200">
                                  <a:solidFill>
                                    <a:schemeClr val="dk1"/>
                                  </a:solidFill>
                                  <a:effectLst/>
                                  <a:latin typeface="Cambria Math" panose="02040503050406030204" pitchFamily="18" charset="0"/>
                                  <a:ea typeface="+mn-ea"/>
                                  <a:cs typeface="+mn-cs"/>
                                </a:rPr>
                                <m:t>=</m:t>
                              </m:r>
                              <m:r>
                                <a:rPr lang="en-US" sz="1100" b="0" i="1" kern="1200" smtClean="0">
                                  <a:solidFill>
                                    <a:schemeClr val="dk1"/>
                                  </a:solidFill>
                                  <a:effectLst/>
                                  <a:latin typeface="Cambria Math" panose="02040503050406030204" pitchFamily="18" charset="0"/>
                                  <a:ea typeface="+mn-ea"/>
                                  <a:cs typeface="+mn-cs"/>
                                </a:rPr>
                                <m:t>12</m:t>
                              </m:r>
                            </m:oMath>
                          </a14:m>
                          <a:r>
                            <a:rPr lang="en-US" sz="1100" kern="1200" dirty="0">
                              <a:solidFill>
                                <a:schemeClr val="dk1"/>
                              </a:solidFill>
                              <a:effectLst/>
                              <a:latin typeface="+mn-lt"/>
                              <a:ea typeface="+mn-ea"/>
                              <a:cs typeface="+mn-cs"/>
                            </a:rPr>
                            <a:t> (days)</a:t>
                          </a:r>
                          <a:r>
                            <a:rPr lang="en-US" sz="1100" kern="1200" baseline="0" dirty="0">
                              <a:solidFill>
                                <a:schemeClr val="dk1"/>
                              </a:solidFill>
                              <a:effectLst/>
                              <a:latin typeface="+mn-lt"/>
                              <a:ea typeface="+mn-ea"/>
                              <a:cs typeface="+mn-cs"/>
                            </a:rPr>
                            <a:t> </a:t>
                          </a:r>
                          <a:r>
                            <a:rPr lang="en-US" sz="1100" kern="1200" dirty="0">
                              <a:solidFill>
                                <a:schemeClr val="dk1"/>
                              </a:solidFill>
                              <a:effectLst/>
                              <a:latin typeface="+mn-lt"/>
                              <a:ea typeface="+mn-ea"/>
                              <a:cs typeface="+mn-cs"/>
                            </a:rPr>
                            <a:t>and </a:t>
                          </a:r>
                          <a14:m>
                            <m:oMath xmlns:m="http://schemas.openxmlformats.org/officeDocument/2006/math">
                              <m:r>
                                <a:rPr lang="en-US" sz="1100" i="1" kern="1200">
                                  <a:solidFill>
                                    <a:schemeClr val="dk1"/>
                                  </a:solidFill>
                                  <a:effectLst/>
                                  <a:latin typeface="Cambria Math" panose="02040503050406030204" pitchFamily="18" charset="0"/>
                                  <a:ea typeface="+mn-ea"/>
                                  <a:cs typeface="+mn-cs"/>
                                </a:rPr>
                                <m:t>𝑆𝐷</m:t>
                              </m:r>
                              <m:d>
                                <m:dPr>
                                  <m:ctrlPr>
                                    <a:rPr lang="en-US" sz="1100" i="1" kern="1200">
                                      <a:solidFill>
                                        <a:schemeClr val="dk1"/>
                                      </a:solidFill>
                                      <a:effectLst/>
                                      <a:latin typeface="Cambria Math" panose="02040503050406030204" pitchFamily="18" charset="0"/>
                                      <a:ea typeface="+mn-ea"/>
                                      <a:cs typeface="+mn-cs"/>
                                    </a:rPr>
                                  </m:ctrlPr>
                                </m:dPr>
                                <m:e>
                                  <m:r>
                                    <a:rPr lang="en-US" sz="1100" b="0" i="1" kern="1200" smtClean="0">
                                      <a:solidFill>
                                        <a:schemeClr val="dk1"/>
                                      </a:solidFill>
                                      <a:effectLst/>
                                      <a:latin typeface="Cambria Math" panose="02040503050406030204" pitchFamily="18" charset="0"/>
                                      <a:ea typeface="+mn-ea"/>
                                      <a:cs typeface="+mn-cs"/>
                                    </a:rPr>
                                    <m:t>𝛾</m:t>
                                  </m:r>
                                </m:e>
                              </m:d>
                              <m:r>
                                <a:rPr lang="en-US" sz="1100" i="1" kern="1200">
                                  <a:solidFill>
                                    <a:schemeClr val="dk1"/>
                                  </a:solidFill>
                                  <a:effectLst/>
                                  <a:latin typeface="Cambria Math" panose="02040503050406030204" pitchFamily="18" charset="0"/>
                                  <a:ea typeface="+mn-ea"/>
                                  <a:cs typeface="+mn-cs"/>
                                </a:rPr>
                                <m:t>=</m:t>
                              </m:r>
                              <m:r>
                                <a:rPr lang="en-US" sz="1100" b="0" i="1" kern="1200" smtClean="0">
                                  <a:solidFill>
                                    <a:schemeClr val="dk1"/>
                                  </a:solidFill>
                                  <a:effectLst/>
                                  <a:latin typeface="Cambria Math" panose="02040503050406030204" pitchFamily="18" charset="0"/>
                                  <a:ea typeface="+mn-ea"/>
                                  <a:cs typeface="+mn-cs"/>
                                </a:rPr>
                                <m:t>0.</m:t>
                              </m:r>
                              <m:r>
                                <a:rPr lang="en-US" sz="1100" i="1" kern="1200">
                                  <a:solidFill>
                                    <a:schemeClr val="dk1"/>
                                  </a:solidFill>
                                  <a:effectLst/>
                                  <a:latin typeface="Cambria Math" panose="02040503050406030204" pitchFamily="18" charset="0"/>
                                  <a:ea typeface="+mn-ea"/>
                                  <a:cs typeface="+mn-cs"/>
                                </a:rPr>
                                <m:t>1</m:t>
                              </m:r>
                            </m:oMath>
                          </a14:m>
                          <a:r>
                            <a:rPr lang="en-US" sz="1100" baseline="30000" dirty="0">
                              <a:solidFill>
                                <a:schemeClr val="tx1"/>
                              </a:solidFill>
                            </a:rPr>
                            <a:t>3</a:t>
                          </a:r>
                          <a:r>
                            <a:rPr lang="en-US" sz="1100" dirty="0">
                              <a:solidFill>
                                <a:schemeClr val="tx1"/>
                              </a:solidFill>
                            </a:rPr>
                            <a:t>. The prior mean of 𝛾 indicates an average infectious period of 12 days, which is originally set using the estimation from SARS outbreak in Hong Kong</a:t>
                          </a:r>
                          <a:r>
                            <a:rPr lang="en-US" sz="1100" baseline="30000" dirty="0">
                              <a:solidFill>
                                <a:schemeClr val="tx1"/>
                              </a:solidFill>
                            </a:rPr>
                            <a:t>4</a:t>
                          </a:r>
                          <a:r>
                            <a:rPr lang="en-US" sz="1100" dirty="0">
                              <a:solidFill>
                                <a:schemeClr val="tx1"/>
                              </a:solidFill>
                            </a:rPr>
                            <a:t> due to the similarity between the two viruses; and this value also aligns well with a few 2020 studies on COVID-19 in China</a:t>
                          </a:r>
                          <a:r>
                            <a:rPr lang="en-US" sz="1100" baseline="30000" dirty="0">
                              <a:solidFill>
                                <a:schemeClr val="tx1"/>
                              </a:solidFill>
                            </a:rPr>
                            <a:t>5</a:t>
                          </a:r>
                          <a:r>
                            <a:rPr lang="en-US" sz="1100" dirty="0">
                              <a:solidFill>
                                <a:schemeClr val="tx1"/>
                              </a:solidFill>
                            </a:rPr>
                            <a:t>.</a:t>
                          </a: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1153465"/>
                      </a:ext>
                    </a:extLst>
                  </a:tr>
                  <a:tr h="580505">
                    <a:tc vMerge="1">
                      <a:txBody>
                        <a:bodyPr/>
                        <a:lstStyle/>
                        <a:p>
                          <a:pPr algn="just"/>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14:m>
                            <m:oMath xmlns:m="http://schemas.openxmlformats.org/officeDocument/2006/math">
                              <m:sSub>
                                <m:sSubPr>
                                  <m:ctrlPr>
                                    <a:rPr lang="en-US" sz="1100" i="1" kern="1200" smtClean="0">
                                      <a:solidFill>
                                        <a:schemeClr val="dk1"/>
                                      </a:solidFill>
                                      <a:effectLst/>
                                      <a:latin typeface="Cambria Math" panose="02040503050406030204" pitchFamily="18" charset="0"/>
                                      <a:ea typeface="+mn-ea"/>
                                      <a:cs typeface="+mn-cs"/>
                                    </a:rPr>
                                  </m:ctrlPr>
                                </m:sSubPr>
                                <m:e>
                                  <m:r>
                                    <a:rPr lang="en-US" sz="1100" i="1" kern="1200">
                                      <a:solidFill>
                                        <a:schemeClr val="dk1"/>
                                      </a:solidFill>
                                      <a:effectLst/>
                                      <a:latin typeface="Cambria Math" panose="02040503050406030204" pitchFamily="18" charset="0"/>
                                      <a:ea typeface="+mn-ea"/>
                                      <a:cs typeface="+mn-cs"/>
                                    </a:rPr>
                                    <m:t>𝛾</m:t>
                                  </m:r>
                                </m:e>
                                <m:sub>
                                  <m:r>
                                    <a:rPr lang="en-US" sz="1100" i="1" kern="1200">
                                      <a:solidFill>
                                        <a:schemeClr val="dk1"/>
                                      </a:solidFill>
                                      <a:effectLst/>
                                      <a:latin typeface="Cambria Math" panose="02040503050406030204" pitchFamily="18" charset="0"/>
                                      <a:ea typeface="+mn-ea"/>
                                      <a:cs typeface="+mn-cs"/>
                                    </a:rPr>
                                    <m:t>𝑠</m:t>
                                  </m:r>
                                </m:sub>
                              </m:sSub>
                              <m:r>
                                <a:rPr lang="en-US" sz="1100" kern="1200">
                                  <a:solidFill>
                                    <a:schemeClr val="dk1"/>
                                  </a:solidFill>
                                  <a:effectLst/>
                                  <a:latin typeface="Cambria Math" panose="02040503050406030204" pitchFamily="18" charset="0"/>
                                  <a:ea typeface="+mn-ea"/>
                                  <a:cs typeface="+mn-cs"/>
                                </a:rPr>
                                <m:t>∼</m:t>
                              </m:r>
                              <m:r>
                                <m:rPr>
                                  <m:nor/>
                                </m:rPr>
                                <a:rPr lang="en-US" sz="1100" kern="1200">
                                  <a:solidFill>
                                    <a:schemeClr val="dk1"/>
                                  </a:solidFill>
                                  <a:effectLst/>
                                  <a:latin typeface="+mn-lt"/>
                                  <a:ea typeface="+mn-ea"/>
                                  <a:cs typeface="+mn-cs"/>
                                </a:rPr>
                                <m:t>Log</m:t>
                              </m:r>
                              <m:r>
                                <m:rPr>
                                  <m:nor/>
                                </m:rPr>
                                <a:rPr lang="en-US" sz="1100" b="0" i="0" kern="1200" smtClean="0">
                                  <a:solidFill>
                                    <a:schemeClr val="dk1"/>
                                  </a:solidFill>
                                  <a:effectLst/>
                                  <a:latin typeface="+mn-lt"/>
                                  <a:ea typeface="+mn-ea"/>
                                  <a:cs typeface="+mn-cs"/>
                                </a:rPr>
                                <m:t>n</m:t>
                              </m:r>
                              <m:r>
                                <m:rPr>
                                  <m:nor/>
                                </m:rPr>
                                <a:rPr lang="en-US" sz="1100" kern="1200">
                                  <a:solidFill>
                                    <a:schemeClr val="dk1"/>
                                  </a:solidFill>
                                  <a:effectLst/>
                                  <a:latin typeface="+mn-lt"/>
                                  <a:ea typeface="+mn-ea"/>
                                  <a:cs typeface="+mn-cs"/>
                                </a:rPr>
                                <m:t>ormal</m:t>
                              </m:r>
                              <m:d>
                                <m:dPr>
                                  <m:ctrlPr>
                                    <a:rPr lang="en-US" sz="1100" i="1" kern="1200">
                                      <a:solidFill>
                                        <a:schemeClr val="dk1"/>
                                      </a:solidFill>
                                      <a:effectLst/>
                                      <a:latin typeface="Cambria Math" panose="02040503050406030204" pitchFamily="18" charset="0"/>
                                      <a:ea typeface="+mn-ea"/>
                                      <a:cs typeface="+mn-cs"/>
                                    </a:rPr>
                                  </m:ctrlPr>
                                </m:dPr>
                                <m:e>
                                  <m:r>
                                    <a:rPr lang="en-US" sz="1100" i="1" kern="1200">
                                      <a:solidFill>
                                        <a:schemeClr val="dk1"/>
                                      </a:solidFill>
                                      <a:effectLst/>
                                      <a:latin typeface="Cambria Math" panose="02040503050406030204" pitchFamily="18" charset="0"/>
                                      <a:ea typeface="+mn-ea"/>
                                      <a:cs typeface="+mn-cs"/>
                                    </a:rPr>
                                    <m:t>−8.660</m:t>
                                  </m:r>
                                  <m:r>
                                    <a:rPr lang="en-US" sz="1100" b="0" i="1" kern="1200" smtClean="0">
                                      <a:solidFill>
                                        <a:schemeClr val="dk1"/>
                                      </a:solidFill>
                                      <a:effectLst/>
                                      <a:latin typeface="Cambria Math" panose="02040503050406030204" pitchFamily="18" charset="0"/>
                                      <a:ea typeface="+mn-ea"/>
                                      <a:cs typeface="+mn-cs"/>
                                    </a:rPr>
                                    <m:t>, </m:t>
                                  </m:r>
                                  <m:r>
                                    <a:rPr lang="en-US" sz="1100" i="1" kern="1200">
                                      <a:solidFill>
                                        <a:schemeClr val="dk1"/>
                                      </a:solidFill>
                                      <a:effectLst/>
                                      <a:latin typeface="Cambria Math" panose="02040503050406030204" pitchFamily="18" charset="0"/>
                                      <a:ea typeface="+mn-ea"/>
                                      <a:cs typeface="+mn-cs"/>
                                    </a:rPr>
                                    <m:t>6.358</m:t>
                                  </m:r>
                                </m:e>
                              </m:d>
                            </m:oMath>
                          </a14:m>
                          <a:r>
                            <a:rPr lang="en-US" sz="1100" dirty="0">
                              <a:effectLst/>
                            </a:rPr>
                            <a:t> </a:t>
                          </a:r>
                          <a:endParaRPr lang="en-US" sz="11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Hyperparameter values are so chosen such that the average immunity period is given by</a:t>
                          </a:r>
                          <a14:m>
                            <m:oMath xmlns:m="http://schemas.openxmlformats.org/officeDocument/2006/math">
                              <m:r>
                                <a:rPr lang="en-US" sz="1100" b="0" i="0" kern="1200" smtClean="0">
                                  <a:solidFill>
                                    <a:schemeClr val="dk1"/>
                                  </a:solidFill>
                                  <a:effectLst/>
                                  <a:latin typeface="Cambria Math" panose="02040503050406030204" pitchFamily="18" charset="0"/>
                                  <a:ea typeface="+mn-ea"/>
                                  <a:cs typeface="+mn-cs"/>
                                </a:rPr>
                                <m:t> </m:t>
                              </m:r>
                              <m:r>
                                <a:rPr lang="en-US" sz="1100" b="0" i="1" kern="1200" smtClean="0">
                                  <a:solidFill>
                                    <a:schemeClr val="dk1"/>
                                  </a:solidFill>
                                  <a:effectLst/>
                                  <a:latin typeface="Cambria Math" panose="02040503050406030204" pitchFamily="18" charset="0"/>
                                  <a:ea typeface="+mn-ea"/>
                                  <a:cs typeface="+mn-cs"/>
                                </a:rPr>
                                <m:t>1/</m:t>
                              </m:r>
                              <m:r>
                                <a:rPr lang="en-US" sz="1100" i="1" kern="1200" smtClean="0">
                                  <a:solidFill>
                                    <a:schemeClr val="dk1"/>
                                  </a:solidFill>
                                  <a:effectLst/>
                                  <a:latin typeface="Cambria Math" panose="02040503050406030204" pitchFamily="18" charset="0"/>
                                  <a:ea typeface="+mn-ea"/>
                                  <a:cs typeface="+mn-cs"/>
                                </a:rPr>
                                <m:t>𝐸</m:t>
                              </m:r>
                              <m:d>
                                <m:dPr>
                                  <m:ctrlPr>
                                    <a:rPr lang="en-US" sz="1100" i="1" kern="1200">
                                      <a:solidFill>
                                        <a:schemeClr val="dk1"/>
                                      </a:solidFill>
                                      <a:effectLst/>
                                      <a:latin typeface="Cambria Math" panose="02040503050406030204" pitchFamily="18" charset="0"/>
                                      <a:ea typeface="+mn-ea"/>
                                      <a:cs typeface="+mn-cs"/>
                                    </a:rPr>
                                  </m:ctrlPr>
                                </m:dPr>
                                <m:e>
                                  <m:sSub>
                                    <m:sSubPr>
                                      <m:ctrlPr>
                                        <a:rPr lang="en-US" sz="1100" i="1" kern="1200" smtClean="0">
                                          <a:solidFill>
                                            <a:schemeClr val="dk1"/>
                                          </a:solidFill>
                                          <a:effectLst/>
                                          <a:latin typeface="Cambria Math" panose="02040503050406030204" pitchFamily="18" charset="0"/>
                                          <a:ea typeface="+mn-ea"/>
                                          <a:cs typeface="+mn-cs"/>
                                        </a:rPr>
                                      </m:ctrlPr>
                                    </m:sSubPr>
                                    <m:e>
                                      <m:r>
                                        <a:rPr lang="en-US" sz="1100" i="1" kern="1200">
                                          <a:solidFill>
                                            <a:schemeClr val="dk1"/>
                                          </a:solidFill>
                                          <a:effectLst/>
                                          <a:latin typeface="Cambria Math" panose="02040503050406030204" pitchFamily="18" charset="0"/>
                                          <a:ea typeface="+mn-ea"/>
                                          <a:cs typeface="+mn-cs"/>
                                        </a:rPr>
                                        <m:t>𝛾</m:t>
                                      </m:r>
                                    </m:e>
                                    <m:sub>
                                      <m:r>
                                        <a:rPr lang="en-US" sz="1100" i="1" kern="1200">
                                          <a:solidFill>
                                            <a:schemeClr val="dk1"/>
                                          </a:solidFill>
                                          <a:effectLst/>
                                          <a:latin typeface="Cambria Math" panose="02040503050406030204" pitchFamily="18" charset="0"/>
                                          <a:ea typeface="+mn-ea"/>
                                          <a:cs typeface="+mn-cs"/>
                                        </a:rPr>
                                        <m:t>𝑠</m:t>
                                      </m:r>
                                    </m:sub>
                                  </m:sSub>
                                </m:e>
                              </m:d>
                              <m:r>
                                <a:rPr lang="en-US" sz="1100" i="1" kern="1200">
                                  <a:solidFill>
                                    <a:schemeClr val="dk1"/>
                                  </a:solidFill>
                                  <a:effectLst/>
                                  <a:latin typeface="Cambria Math" panose="02040503050406030204" pitchFamily="18" charset="0"/>
                                  <a:ea typeface="+mn-ea"/>
                                  <a:cs typeface="+mn-cs"/>
                                </a:rPr>
                                <m:t>=</m:t>
                              </m:r>
                              <m:r>
                                <a:rPr lang="en-US" sz="1100" b="0" i="1" kern="1200" smtClean="0">
                                  <a:solidFill>
                                    <a:schemeClr val="dk1"/>
                                  </a:solidFill>
                                  <a:effectLst/>
                                  <a:latin typeface="Cambria Math" panose="02040503050406030204" pitchFamily="18" charset="0"/>
                                  <a:ea typeface="+mn-ea"/>
                                  <a:cs typeface="+mn-cs"/>
                                </a:rPr>
                                <m:t>8</m:t>
                              </m:r>
                            </m:oMath>
                          </a14:m>
                          <a:r>
                            <a:rPr lang="en-US" sz="1100" kern="1200" dirty="0">
                              <a:solidFill>
                                <a:schemeClr val="dk1"/>
                              </a:solidFill>
                              <a:effectLst/>
                              <a:latin typeface="+mn-lt"/>
                              <a:ea typeface="+mn-ea"/>
                              <a:cs typeface="+mn-cs"/>
                            </a:rPr>
                            <a:t> (months) and </a:t>
                          </a:r>
                          <a14:m>
                            <m:oMath xmlns:m="http://schemas.openxmlformats.org/officeDocument/2006/math">
                              <m:r>
                                <a:rPr lang="en-US" sz="1100" i="1" kern="1200">
                                  <a:solidFill>
                                    <a:schemeClr val="dk1"/>
                                  </a:solidFill>
                                  <a:effectLst/>
                                  <a:latin typeface="Cambria Math" panose="02040503050406030204" pitchFamily="18" charset="0"/>
                                  <a:ea typeface="+mn-ea"/>
                                  <a:cs typeface="+mn-cs"/>
                                </a:rPr>
                                <m:t>𝑆𝐷</m:t>
                              </m:r>
                              <m:d>
                                <m:dPr>
                                  <m:ctrlPr>
                                    <a:rPr lang="en-US" sz="1100" i="1" kern="1200">
                                      <a:solidFill>
                                        <a:schemeClr val="dk1"/>
                                      </a:solidFill>
                                      <a:effectLst/>
                                      <a:latin typeface="Cambria Math" panose="02040503050406030204" pitchFamily="18" charset="0"/>
                                      <a:ea typeface="+mn-ea"/>
                                      <a:cs typeface="+mn-cs"/>
                                    </a:rPr>
                                  </m:ctrlPr>
                                </m:dPr>
                                <m:e>
                                  <m:sSub>
                                    <m:sSubPr>
                                      <m:ctrlPr>
                                        <a:rPr lang="en-US" sz="1100" i="1" kern="1200" smtClean="0">
                                          <a:solidFill>
                                            <a:schemeClr val="dk1"/>
                                          </a:solidFill>
                                          <a:effectLst/>
                                          <a:latin typeface="Cambria Math" panose="02040503050406030204" pitchFamily="18" charset="0"/>
                                          <a:ea typeface="+mn-ea"/>
                                          <a:cs typeface="+mn-cs"/>
                                        </a:rPr>
                                      </m:ctrlPr>
                                    </m:sSubPr>
                                    <m:e>
                                      <m:r>
                                        <a:rPr lang="en-US" sz="1100" i="1" kern="1200">
                                          <a:solidFill>
                                            <a:schemeClr val="dk1"/>
                                          </a:solidFill>
                                          <a:effectLst/>
                                          <a:latin typeface="Cambria Math" panose="02040503050406030204" pitchFamily="18" charset="0"/>
                                          <a:ea typeface="+mn-ea"/>
                                          <a:cs typeface="+mn-cs"/>
                                        </a:rPr>
                                        <m:t>𝛾</m:t>
                                      </m:r>
                                    </m:e>
                                    <m:sub>
                                      <m:r>
                                        <a:rPr lang="en-US" sz="1100" i="1" kern="1200">
                                          <a:solidFill>
                                            <a:schemeClr val="dk1"/>
                                          </a:solidFill>
                                          <a:effectLst/>
                                          <a:latin typeface="Cambria Math" panose="02040503050406030204" pitchFamily="18" charset="0"/>
                                          <a:ea typeface="+mn-ea"/>
                                          <a:cs typeface="+mn-cs"/>
                                        </a:rPr>
                                        <m:t>𝑠</m:t>
                                      </m:r>
                                    </m:sub>
                                  </m:sSub>
                                </m:e>
                              </m:d>
                              <m:r>
                                <a:rPr lang="en-US" sz="1100" i="1" kern="1200">
                                  <a:solidFill>
                                    <a:schemeClr val="dk1"/>
                                  </a:solidFill>
                                  <a:effectLst/>
                                  <a:latin typeface="Cambria Math" panose="02040503050406030204" pitchFamily="18" charset="0"/>
                                  <a:ea typeface="+mn-ea"/>
                                  <a:cs typeface="+mn-cs"/>
                                </a:rPr>
                                <m:t>=</m:t>
                              </m:r>
                              <m:r>
                                <a:rPr lang="en-US" sz="1100" b="0" i="1" kern="1200" smtClean="0">
                                  <a:solidFill>
                                    <a:schemeClr val="dk1"/>
                                  </a:solidFill>
                                  <a:effectLst/>
                                  <a:latin typeface="Cambria Math" panose="02040503050406030204" pitchFamily="18" charset="0"/>
                                  <a:ea typeface="+mn-ea"/>
                                  <a:cs typeface="+mn-cs"/>
                                </a:rPr>
                                <m:t>0.</m:t>
                              </m:r>
                              <m:r>
                                <a:rPr lang="en-US" sz="1100" i="1" kern="1200">
                                  <a:solidFill>
                                    <a:schemeClr val="dk1"/>
                                  </a:solidFill>
                                  <a:effectLst/>
                                  <a:latin typeface="Cambria Math" panose="02040503050406030204" pitchFamily="18" charset="0"/>
                                  <a:ea typeface="+mn-ea"/>
                                  <a:cs typeface="+mn-cs"/>
                                </a:rPr>
                                <m:t>1</m:t>
                              </m:r>
                            </m:oMath>
                          </a14:m>
                          <a:r>
                            <a:rPr lang="en-US" sz="1100" dirty="0">
                              <a:solidFill>
                                <a:schemeClr val="tx1"/>
                              </a:solidFill>
                            </a:rPr>
                            <a:t>. The prior mean for the average immunity period is based on a recent study</a:t>
                          </a:r>
                          <a:r>
                            <a:rPr lang="en-US" sz="1100" baseline="30000" dirty="0">
                              <a:solidFill>
                                <a:schemeClr val="tx1"/>
                              </a:solidFill>
                            </a:rPr>
                            <a:t>6</a:t>
                          </a:r>
                          <a:r>
                            <a:rPr lang="en-US" sz="1100" dirty="0">
                              <a:solidFill>
                                <a:schemeClr val="tx1"/>
                              </a:solidFill>
                            </a:rPr>
                            <a:t>.</a:t>
                          </a:r>
                          <a:endParaRPr lang="en-US" sz="1100" b="1" dirty="0">
                            <a:solidFill>
                              <a:srgbClr val="FF0000"/>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2160404"/>
                      </a:ext>
                    </a:extLst>
                  </a:tr>
                  <a:tr h="416773">
                    <a:tc vMerge="1">
                      <a:txBody>
                        <a:bodyPr/>
                        <a:lstStyle/>
                        <a:p>
                          <a:pPr algn="just"/>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14:m>
                            <m:oMath xmlns:m="http://schemas.openxmlformats.org/officeDocument/2006/math">
                              <m:r>
                                <a:rPr lang="en-US" sz="1100" b="0" i="1" kern="1200" smtClean="0">
                                  <a:solidFill>
                                    <a:schemeClr val="dk1"/>
                                  </a:solidFill>
                                  <a:effectLst/>
                                  <a:latin typeface="Cambria Math" panose="02040503050406030204" pitchFamily="18" charset="0"/>
                                  <a:ea typeface="+mn-ea"/>
                                  <a:cs typeface="+mn-cs"/>
                                </a:rPr>
                                <m:t>𝑤</m:t>
                              </m:r>
                              <m:r>
                                <a:rPr lang="en-US" sz="1100" i="1" kern="1200" smtClean="0">
                                  <a:solidFill>
                                    <a:schemeClr val="dk1"/>
                                  </a:solidFill>
                                  <a:effectLst/>
                                  <a:latin typeface="Cambria Math" panose="02040503050406030204" pitchFamily="18" charset="0"/>
                                  <a:ea typeface="+mn-ea"/>
                                  <a:cs typeface="+mn-cs"/>
                                </a:rPr>
                                <m:t>(</m:t>
                              </m:r>
                              <m:r>
                                <a:rPr lang="en-US" sz="1100" i="1" kern="1200" smtClean="0">
                                  <a:solidFill>
                                    <a:schemeClr val="dk1"/>
                                  </a:solidFill>
                                  <a:effectLst/>
                                  <a:latin typeface="Cambria Math" panose="02040503050406030204" pitchFamily="18" charset="0"/>
                                  <a:ea typeface="+mn-ea"/>
                                  <a:cs typeface="+mn-cs"/>
                                </a:rPr>
                                <m:t>𝑡</m:t>
                              </m:r>
                              <m:r>
                                <a:rPr lang="en-US" sz="1100" i="1" kern="1200" smtClean="0">
                                  <a:solidFill>
                                    <a:schemeClr val="dk1"/>
                                  </a:solidFill>
                                  <a:effectLst/>
                                  <a:latin typeface="Cambria Math" panose="02040503050406030204" pitchFamily="18" charset="0"/>
                                  <a:ea typeface="+mn-ea"/>
                                  <a:cs typeface="+mn-cs"/>
                                </a:rPr>
                                <m:t>)</m:t>
                              </m:r>
                            </m:oMath>
                          </a14:m>
                          <a:r>
                            <a:rPr lang="en-US" sz="1100" kern="1200" dirty="0">
                              <a:solidFill>
                                <a:schemeClr val="dk1"/>
                              </a:solidFill>
                              <a:effectLst/>
                              <a:ea typeface="+mn-ea"/>
                              <a:cs typeface="+mn-cs"/>
                            </a:rPr>
                            <a:t> </a:t>
                          </a:r>
                          <a14:m>
                            <m:oMath xmlns:m="http://schemas.openxmlformats.org/officeDocument/2006/math">
                              <m:r>
                                <a:rPr lang="en-US" sz="1100" kern="1200" smtClean="0">
                                  <a:solidFill>
                                    <a:schemeClr val="dk1"/>
                                  </a:solidFill>
                                  <a:effectLst/>
                                  <a:latin typeface="Cambria Math" panose="02040503050406030204" pitchFamily="18" charset="0"/>
                                  <a:ea typeface="+mn-ea"/>
                                  <a:cs typeface="+mn-cs"/>
                                </a:rPr>
                                <m:t>∼</m:t>
                              </m:r>
                              <m:r>
                                <m:rPr>
                                  <m:sty m:val="p"/>
                                </m:rPr>
                                <a:rPr lang="en-US" sz="1100" b="0" i="0" kern="1200" smtClean="0">
                                  <a:solidFill>
                                    <a:schemeClr val="dk1"/>
                                  </a:solidFill>
                                  <a:effectLst/>
                                  <a:latin typeface="Cambria Math" panose="02040503050406030204" pitchFamily="18" charset="0"/>
                                  <a:ea typeface="+mn-ea"/>
                                  <a:cs typeface="+mn-cs"/>
                                </a:rPr>
                                <m:t>Rayleigh</m:t>
                              </m:r>
                              <m:r>
                                <a:rPr lang="en-US" sz="1100" b="0" i="0" kern="1200" smtClean="0">
                                  <a:solidFill>
                                    <a:schemeClr val="dk1"/>
                                  </a:solidFill>
                                  <a:effectLst/>
                                  <a:latin typeface="Cambria Math" panose="02040503050406030204" pitchFamily="18" charset="0"/>
                                  <a:ea typeface="+mn-ea"/>
                                  <a:cs typeface="+mn-cs"/>
                                </a:rPr>
                                <m:t>(310)</m:t>
                              </m:r>
                            </m:oMath>
                          </a14:m>
                          <a:endParaRPr lang="en-US" sz="11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1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100" dirty="0">
                              <a:solidFill>
                                <a:schemeClr val="tx1"/>
                              </a:solidFill>
                            </a:rPr>
                            <a:t>The time-dependent waning of immunity 𝜔(𝑡) is modeled as a Rayleigh distribution (𝜎=310) to ensure 50% individuals are still immune after 1 year</a:t>
                          </a:r>
                          <a:r>
                            <a:rPr lang="en-US" sz="1100" baseline="30000" dirty="0">
                              <a:solidFill>
                                <a:schemeClr val="tx1"/>
                              </a:solidFill>
                            </a:rPr>
                            <a:t>7</a:t>
                          </a:r>
                          <a:r>
                            <a:rPr lang="en-US" sz="1100" dirty="0">
                              <a:solidFill>
                                <a:schemeClr val="tx1"/>
                              </a:solidFill>
                            </a:rPr>
                            <a:t>. </a:t>
                          </a: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9304533"/>
                      </a:ext>
                    </a:extLst>
                  </a:tr>
                  <a:tr h="580505">
                    <a:tc>
                      <a:txBody>
                        <a:bodyPr/>
                        <a:lstStyle/>
                        <a:p>
                          <a:pPr algn="ctr"/>
                          <a:r>
                            <a:rPr lang="en-US" sz="1000" b="1" dirty="0">
                              <a:solidFill>
                                <a:schemeClr val="tx1"/>
                              </a:solidFill>
                            </a:rPr>
                            <a:t>Variability</a:t>
                          </a:r>
                        </a:p>
                      </a:txBody>
                      <a:tcPr marL="91441" marR="91441"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14:m>
                            <m:oMathPara xmlns:m="http://schemas.openxmlformats.org/officeDocument/2006/math">
                              <m:oMathParaPr>
                                <m:jc m:val="center"/>
                              </m:oMathParaPr>
                              <m:oMath xmlns:m="http://schemas.openxmlformats.org/officeDocument/2006/math">
                                <m:r>
                                  <a:rPr lang="en-US" sz="1100" i="1" kern="1200" smtClean="0">
                                    <a:solidFill>
                                      <a:schemeClr val="dk1"/>
                                    </a:solidFill>
                                    <a:effectLst/>
                                    <a:latin typeface="Cambria Math" panose="02040503050406030204" pitchFamily="18" charset="0"/>
                                    <a:ea typeface="+mn-ea"/>
                                    <a:cs typeface="+mn-cs"/>
                                  </a:rPr>
                                  <m:t>𝜅</m:t>
                                </m:r>
                                <m:r>
                                  <a:rPr lang="en-US" sz="1100" b="0" i="1" kern="1200" smtClean="0">
                                    <a:solidFill>
                                      <a:schemeClr val="dk1"/>
                                    </a:solidFill>
                                    <a:effectLst/>
                                    <a:latin typeface="Cambria Math" panose="02040503050406030204" pitchFamily="18" charset="0"/>
                                    <a:ea typeface="+mn-ea"/>
                                    <a:cs typeface="+mn-cs"/>
                                  </a:rPr>
                                  <m:t>, </m:t>
                                </m:r>
                                <m:sSup>
                                  <m:sSupPr>
                                    <m:ctrlPr>
                                      <a:rPr lang="en-US" sz="1100" i="1" kern="1200" smtClean="0">
                                        <a:solidFill>
                                          <a:schemeClr val="dk1"/>
                                        </a:solidFill>
                                        <a:effectLst/>
                                        <a:latin typeface="Cambria Math" panose="02040503050406030204" pitchFamily="18" charset="0"/>
                                        <a:ea typeface="+mn-ea"/>
                                        <a:cs typeface="+mn-cs"/>
                                      </a:rPr>
                                    </m:ctrlPr>
                                  </m:sSupPr>
                                  <m:e>
                                    <m:r>
                                      <a:rPr lang="en-US" sz="1100" i="1" kern="1200">
                                        <a:solidFill>
                                          <a:schemeClr val="dk1"/>
                                        </a:solidFill>
                                        <a:effectLst/>
                                        <a:latin typeface="Cambria Math" panose="02040503050406030204" pitchFamily="18" charset="0"/>
                                        <a:ea typeface="+mn-ea"/>
                                        <a:cs typeface="+mn-cs"/>
                                      </a:rPr>
                                      <m:t>𝜆</m:t>
                                    </m:r>
                                  </m:e>
                                  <m:sup>
                                    <m:r>
                                      <a:rPr lang="en-US" sz="1100" i="1" kern="1200">
                                        <a:solidFill>
                                          <a:schemeClr val="dk1"/>
                                        </a:solidFill>
                                        <a:effectLst/>
                                        <a:latin typeface="Cambria Math" panose="02040503050406030204" pitchFamily="18" charset="0"/>
                                        <a:ea typeface="+mn-ea"/>
                                        <a:cs typeface="+mn-cs"/>
                                      </a:rPr>
                                      <m:t>𝐼</m:t>
                                    </m:r>
                                  </m:sup>
                                </m:sSup>
                                <m:r>
                                  <a:rPr lang="en-US" sz="1100" b="0" i="0" kern="1200" smtClean="0">
                                    <a:solidFill>
                                      <a:schemeClr val="dk1"/>
                                    </a:solidFill>
                                    <a:effectLst/>
                                    <a:latin typeface="Cambria Math" panose="02040503050406030204" pitchFamily="18" charset="0"/>
                                    <a:ea typeface="+mn-ea"/>
                                    <a:cs typeface="+mn-cs"/>
                                  </a:rPr>
                                  <m:t>, </m:t>
                                </m:r>
                                <m:sSup>
                                  <m:sSupPr>
                                    <m:ctrlPr>
                                      <a:rPr lang="en-US" sz="1100" i="1" kern="1200" smtClean="0">
                                        <a:solidFill>
                                          <a:schemeClr val="dk1"/>
                                        </a:solidFill>
                                        <a:effectLst/>
                                        <a:latin typeface="Cambria Math" panose="02040503050406030204" pitchFamily="18" charset="0"/>
                                        <a:ea typeface="+mn-ea"/>
                                        <a:cs typeface="+mn-cs"/>
                                      </a:rPr>
                                    </m:ctrlPr>
                                  </m:sSupPr>
                                  <m:e>
                                    <m:r>
                                      <a:rPr lang="en-US" sz="1100" i="1" kern="1200">
                                        <a:solidFill>
                                          <a:schemeClr val="dk1"/>
                                        </a:solidFill>
                                        <a:effectLst/>
                                        <a:latin typeface="Cambria Math" panose="02040503050406030204" pitchFamily="18" charset="0"/>
                                        <a:ea typeface="+mn-ea"/>
                                        <a:cs typeface="+mn-cs"/>
                                      </a:rPr>
                                      <m:t>𝜆</m:t>
                                    </m:r>
                                  </m:e>
                                  <m:sup>
                                    <m:r>
                                      <a:rPr lang="en-US" sz="1100" b="0" i="1" kern="1200" smtClean="0">
                                        <a:solidFill>
                                          <a:schemeClr val="dk1"/>
                                        </a:solidFill>
                                        <a:effectLst/>
                                        <a:latin typeface="Cambria Math" panose="02040503050406030204" pitchFamily="18" charset="0"/>
                                        <a:ea typeface="+mn-ea"/>
                                        <a:cs typeface="+mn-cs"/>
                                      </a:rPr>
                                      <m:t>𝑅</m:t>
                                    </m:r>
                                  </m:sup>
                                </m:sSup>
                                <m:r>
                                  <a:rPr lang="en-US" sz="1100" kern="1200" smtClean="0">
                                    <a:solidFill>
                                      <a:schemeClr val="dk1"/>
                                    </a:solidFill>
                                    <a:effectLst/>
                                    <a:latin typeface="Cambria Math" panose="02040503050406030204" pitchFamily="18" charset="0"/>
                                    <a:ea typeface="+mn-ea"/>
                                    <a:cs typeface="+mn-cs"/>
                                  </a:rPr>
                                  <m:t>∼</m:t>
                                </m:r>
                                <m:r>
                                  <m:rPr>
                                    <m:sty m:val="p"/>
                                  </m:rPr>
                                  <a:rPr lang="en-US" sz="1100" i="0" kern="1200">
                                    <a:solidFill>
                                      <a:schemeClr val="dk1"/>
                                    </a:solidFill>
                                    <a:effectLst/>
                                    <a:latin typeface="Cambria Math" panose="02040503050406030204" pitchFamily="18" charset="0"/>
                                    <a:ea typeface="+mn-ea"/>
                                    <a:cs typeface="+mn-cs"/>
                                  </a:rPr>
                                  <m:t>Gamma</m:t>
                                </m:r>
                                <m:d>
                                  <m:dPr>
                                    <m:ctrlPr>
                                      <a:rPr lang="en-US" sz="1100" i="1" kern="1200">
                                        <a:solidFill>
                                          <a:schemeClr val="dk1"/>
                                        </a:solidFill>
                                        <a:effectLst/>
                                        <a:latin typeface="Cambria Math" panose="02040503050406030204" pitchFamily="18" charset="0"/>
                                        <a:ea typeface="+mn-ea"/>
                                        <a:cs typeface="+mn-cs"/>
                                      </a:rPr>
                                    </m:ctrlPr>
                                  </m:dPr>
                                  <m:e>
                                    <m:r>
                                      <a:rPr lang="en-US" sz="1100" i="1" kern="1200">
                                        <a:solidFill>
                                          <a:schemeClr val="dk1"/>
                                        </a:solidFill>
                                        <a:effectLst/>
                                        <a:latin typeface="Cambria Math" panose="02040503050406030204" pitchFamily="18" charset="0"/>
                                        <a:ea typeface="+mn-ea"/>
                                        <a:cs typeface="+mn-cs"/>
                                      </a:rPr>
                                      <m:t>2, 0.0001</m:t>
                                    </m:r>
                                  </m:e>
                                </m:d>
                              </m:oMath>
                            </m:oMathPara>
                          </a14:m>
                          <a:endParaRPr lang="en-US" sz="11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1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100" dirty="0">
                              <a:solidFill>
                                <a:schemeClr val="tx1"/>
                              </a:solidFill>
                            </a:rPr>
                            <a:t>Hyperparameter values are so chosen such that the </a:t>
                          </a:r>
                          <a:r>
                            <a:rPr lang="en-US" sz="1100" kern="1200" dirty="0">
                              <a:solidFill>
                                <a:schemeClr val="dk1"/>
                              </a:solidFill>
                              <a:effectLst/>
                              <a:latin typeface="+mn-lt"/>
                              <a:ea typeface="+mn-ea"/>
                              <a:cs typeface="+mn-cs"/>
                            </a:rPr>
                            <a:t>variability parameters have large variances in both observed and latent processes, which may be adjusted over the course of epidemic with more data becoming available. </a:t>
                          </a:r>
                          <a:endParaRPr lang="en-US" sz="11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0639428"/>
                      </a:ext>
                    </a:extLst>
                  </a:tr>
                  <a:tr h="1994557">
                    <a:tc gridSpan="4">
                      <a:txBody>
                        <a:bodyPr/>
                        <a:lstStyle/>
                        <a:p>
                          <a:pPr algn="l"/>
                          <a:r>
                            <a:rPr lang="en-US" sz="800" dirty="0">
                              <a:solidFill>
                                <a:schemeClr val="tx1"/>
                              </a:solidFill>
                            </a:rPr>
                            <a:t>1. </a:t>
                          </a:r>
                          <a:r>
                            <a:rPr lang="en-US" sz="800" b="0" i="0" u="none" strike="noStrike" kern="1200" dirty="0" err="1">
                              <a:solidFill>
                                <a:schemeClr val="dk1"/>
                              </a:solidFill>
                              <a:effectLst/>
                              <a:latin typeface="+mn-lt"/>
                              <a:ea typeface="+mn-ea"/>
                              <a:cs typeface="+mn-cs"/>
                            </a:rPr>
                            <a:t>Murhekar</a:t>
                          </a:r>
                          <a:r>
                            <a:rPr lang="en-US" sz="800" b="0" i="0" u="none" strike="noStrike" kern="1200" dirty="0">
                              <a:solidFill>
                                <a:schemeClr val="dk1"/>
                              </a:solidFill>
                              <a:effectLst/>
                              <a:latin typeface="+mn-lt"/>
                              <a:ea typeface="+mn-ea"/>
                              <a:cs typeface="+mn-cs"/>
                            </a:rPr>
                            <a:t>, M. V., Bhatnagar, T., </a:t>
                          </a:r>
                          <a:r>
                            <a:rPr lang="en-US" sz="800" b="0" i="0" u="none" strike="noStrike" kern="1200" dirty="0" err="1">
                              <a:solidFill>
                                <a:schemeClr val="dk1"/>
                              </a:solidFill>
                              <a:effectLst/>
                              <a:latin typeface="+mn-lt"/>
                              <a:ea typeface="+mn-ea"/>
                              <a:cs typeface="+mn-cs"/>
                            </a:rPr>
                            <a:t>Thangaraj</a:t>
                          </a:r>
                          <a:r>
                            <a:rPr lang="en-US" sz="800" b="0" i="0" u="none" strike="noStrike" kern="1200" dirty="0">
                              <a:solidFill>
                                <a:schemeClr val="dk1"/>
                              </a:solidFill>
                              <a:effectLst/>
                              <a:latin typeface="+mn-lt"/>
                              <a:ea typeface="+mn-ea"/>
                              <a:cs typeface="+mn-cs"/>
                            </a:rPr>
                            <a:t>, J. W. V., </a:t>
                          </a:r>
                          <a:r>
                            <a:rPr lang="en-US" sz="800" b="0" i="0" u="none" strike="noStrike" kern="1200" dirty="0" err="1">
                              <a:solidFill>
                                <a:schemeClr val="dk1"/>
                              </a:solidFill>
                              <a:effectLst/>
                              <a:latin typeface="+mn-lt"/>
                              <a:ea typeface="+mn-ea"/>
                              <a:cs typeface="+mn-cs"/>
                            </a:rPr>
                            <a:t>Saravanakumar</a:t>
                          </a:r>
                          <a:r>
                            <a:rPr lang="en-US" sz="800" b="0" i="0" u="none" strike="noStrike" kern="1200" dirty="0">
                              <a:solidFill>
                                <a:schemeClr val="dk1"/>
                              </a:solidFill>
                              <a:effectLst/>
                              <a:latin typeface="+mn-lt"/>
                              <a:ea typeface="+mn-ea"/>
                              <a:cs typeface="+mn-cs"/>
                            </a:rPr>
                            <a:t>, V., Kumar, M. S., </a:t>
                          </a:r>
                          <a:r>
                            <a:rPr lang="en-US" sz="800" b="0" i="0" u="none" strike="noStrike" kern="1200" dirty="0" err="1">
                              <a:solidFill>
                                <a:schemeClr val="dk1"/>
                              </a:solidFill>
                              <a:effectLst/>
                              <a:latin typeface="+mn-lt"/>
                              <a:ea typeface="+mn-ea"/>
                              <a:cs typeface="+mn-cs"/>
                            </a:rPr>
                            <a:t>Selvaraju</a:t>
                          </a:r>
                          <a:r>
                            <a:rPr lang="en-US" sz="800" b="0" i="0" u="none" strike="noStrike" kern="1200" dirty="0">
                              <a:solidFill>
                                <a:schemeClr val="dk1"/>
                              </a:solidFill>
                              <a:effectLst/>
                              <a:latin typeface="+mn-lt"/>
                              <a:ea typeface="+mn-ea"/>
                              <a:cs typeface="+mn-cs"/>
                            </a:rPr>
                            <a:t>, S., </a:t>
                          </a:r>
                          <a:r>
                            <a:rPr lang="en-US" sz="800" b="0" i="0" u="none" strike="noStrike" kern="1200" dirty="0" err="1">
                              <a:solidFill>
                                <a:schemeClr val="dk1"/>
                              </a:solidFill>
                              <a:effectLst/>
                              <a:latin typeface="+mn-lt"/>
                              <a:ea typeface="+mn-ea"/>
                              <a:cs typeface="+mn-cs"/>
                            </a:rPr>
                            <a:t>Rade</a:t>
                          </a:r>
                          <a:r>
                            <a:rPr lang="en-US" sz="800" b="0" i="0" u="none" strike="noStrike" kern="1200" dirty="0">
                              <a:solidFill>
                                <a:schemeClr val="dk1"/>
                              </a:solidFill>
                              <a:effectLst/>
                              <a:latin typeface="+mn-lt"/>
                              <a:ea typeface="+mn-ea"/>
                              <a:cs typeface="+mn-cs"/>
                            </a:rPr>
                            <a:t>, K., Kumar, C. P. G., </a:t>
                          </a:r>
                          <a:r>
                            <a:rPr lang="en-US" sz="800" b="0" i="0" u="none" strike="noStrike" kern="1200" dirty="0" err="1">
                              <a:solidFill>
                                <a:schemeClr val="dk1"/>
                              </a:solidFill>
                              <a:effectLst/>
                              <a:latin typeface="+mn-lt"/>
                              <a:ea typeface="+mn-ea"/>
                              <a:cs typeface="+mn-cs"/>
                            </a:rPr>
                            <a:t>Sabarinathan</a:t>
                          </a:r>
                          <a:r>
                            <a:rPr lang="en-US" sz="800" b="0" i="0" u="none" strike="noStrike" kern="1200" dirty="0">
                              <a:solidFill>
                                <a:schemeClr val="dk1"/>
                              </a:solidFill>
                              <a:effectLst/>
                              <a:latin typeface="+mn-lt"/>
                              <a:ea typeface="+mn-ea"/>
                              <a:cs typeface="+mn-cs"/>
                            </a:rPr>
                            <a:t>, R., </a:t>
                          </a:r>
                          <a:r>
                            <a:rPr lang="en-US" sz="800" b="0" i="0" u="none" strike="noStrike" kern="1200" dirty="0" err="1">
                              <a:solidFill>
                                <a:schemeClr val="dk1"/>
                              </a:solidFill>
                              <a:effectLst/>
                              <a:latin typeface="+mn-lt"/>
                              <a:ea typeface="+mn-ea"/>
                              <a:cs typeface="+mn-cs"/>
                            </a:rPr>
                            <a:t>Turuk</a:t>
                          </a:r>
                          <a:r>
                            <a:rPr lang="en-US" sz="800" b="0" i="0" u="none" strike="noStrike" kern="1200" dirty="0">
                              <a:solidFill>
                                <a:schemeClr val="dk1"/>
                              </a:solidFill>
                              <a:effectLst/>
                              <a:latin typeface="+mn-lt"/>
                              <a:ea typeface="+mn-ea"/>
                              <a:cs typeface="+mn-cs"/>
                            </a:rPr>
                            <a:t>, A., Asthana, S., </a:t>
                          </a:r>
                          <a:r>
                            <a:rPr lang="en-US" sz="800" b="0" i="0" u="none" strike="noStrike" kern="1200" dirty="0" err="1">
                              <a:solidFill>
                                <a:schemeClr val="dk1"/>
                              </a:solidFill>
                              <a:effectLst/>
                              <a:latin typeface="+mn-lt"/>
                              <a:ea typeface="+mn-ea"/>
                              <a:cs typeface="+mn-cs"/>
                            </a:rPr>
                            <a:t>Balachandar</a:t>
                          </a:r>
                          <a:r>
                            <a:rPr lang="en-US" sz="800" b="0" i="0" u="none" strike="noStrike" kern="1200" dirty="0">
                              <a:solidFill>
                                <a:schemeClr val="dk1"/>
                              </a:solidFill>
                              <a:effectLst/>
                              <a:latin typeface="+mn-lt"/>
                              <a:ea typeface="+mn-ea"/>
                              <a:cs typeface="+mn-cs"/>
                            </a:rPr>
                            <a:t>, R., </a:t>
                          </a:r>
                          <a:r>
                            <a:rPr lang="en-US" sz="800" b="0" i="0" u="none" strike="noStrike" kern="1200" dirty="0" err="1">
                              <a:solidFill>
                                <a:schemeClr val="dk1"/>
                              </a:solidFill>
                              <a:effectLst/>
                              <a:latin typeface="+mn-lt"/>
                              <a:ea typeface="+mn-ea"/>
                              <a:cs typeface="+mn-cs"/>
                            </a:rPr>
                            <a:t>Bangar</a:t>
                          </a:r>
                          <a:r>
                            <a:rPr lang="en-US" sz="800" b="0" i="0" u="none" strike="noStrike" kern="1200" dirty="0">
                              <a:solidFill>
                                <a:schemeClr val="dk1"/>
                              </a:solidFill>
                              <a:effectLst/>
                              <a:latin typeface="+mn-lt"/>
                              <a:ea typeface="+mn-ea"/>
                              <a:cs typeface="+mn-cs"/>
                            </a:rPr>
                            <a:t>, S. D., Bansal, A. K., Chopra, V., Das, D., Deb, A. K., Devi, K. R., </a:t>
                          </a:r>
                          <a:r>
                            <a:rPr lang="en-US" sz="800" b="0" i="0" u="none" strike="noStrike" kern="1200" dirty="0" err="1">
                              <a:solidFill>
                                <a:schemeClr val="dk1"/>
                              </a:solidFill>
                              <a:effectLst/>
                              <a:latin typeface="+mn-lt"/>
                              <a:ea typeface="+mn-ea"/>
                              <a:cs typeface="+mn-cs"/>
                            </a:rPr>
                            <a:t>Dhikav</a:t>
                          </a:r>
                          <a:r>
                            <a:rPr lang="en-US" sz="800" b="0" i="0" u="none" strike="noStrike" kern="1200" dirty="0">
                              <a:solidFill>
                                <a:schemeClr val="dk1"/>
                              </a:solidFill>
                              <a:effectLst/>
                              <a:latin typeface="+mn-lt"/>
                              <a:ea typeface="+mn-ea"/>
                              <a:cs typeface="+mn-cs"/>
                            </a:rPr>
                            <a:t>, V., … Vinod, A. (2021). SARS-CoV-2 seroprevalence among the general population and healthcare workers in India, December 2020–January 2021. In International Journal of Infectious Diseases (Vol. 108, pp. 145–155). Elsevier BV. https://</a:t>
                          </a:r>
                          <a:r>
                            <a:rPr lang="en-US" sz="800" b="0" i="0" u="none" strike="noStrike" kern="1200" dirty="0" err="1">
                              <a:solidFill>
                                <a:schemeClr val="dk1"/>
                              </a:solidFill>
                              <a:effectLst/>
                              <a:latin typeface="+mn-lt"/>
                              <a:ea typeface="+mn-ea"/>
                              <a:cs typeface="+mn-cs"/>
                            </a:rPr>
                            <a:t>doi.org</a:t>
                          </a:r>
                          <a:r>
                            <a:rPr lang="en-US" sz="800" b="0" i="0" u="none" strike="noStrike" kern="1200" dirty="0">
                              <a:solidFill>
                                <a:schemeClr val="dk1"/>
                              </a:solidFill>
                              <a:effectLst/>
                              <a:latin typeface="+mn-lt"/>
                              <a:ea typeface="+mn-ea"/>
                              <a:cs typeface="+mn-cs"/>
                            </a:rPr>
                            <a:t>/10.1016/j.ijid.2021.05.040</a:t>
                          </a:r>
                          <a:endParaRPr lang="en-US" sz="8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2. Liu, Y., &amp; </a:t>
                          </a:r>
                          <a:r>
                            <a:rPr lang="en-US" sz="800" dirty="0" err="1">
                              <a:solidFill>
                                <a:schemeClr val="tx1"/>
                              </a:solidFill>
                            </a:rPr>
                            <a:t>Rocklöv</a:t>
                          </a:r>
                          <a:r>
                            <a:rPr lang="en-US" sz="800" dirty="0">
                              <a:solidFill>
                                <a:schemeClr val="tx1"/>
                              </a:solidFill>
                            </a:rPr>
                            <a:t>, J. (2021). The reproductive number of the Delta variant of SARS-CoV-2 is far higher compared to the ancestral SARS-CoV-2 virus. In Journal of Travel Medicine (Vol. 28, Issue 7). Oxford University Press (OUP). https://doi.org/10.1093/jtm/taab124</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3. D. Ray, M. Salvatore, R. Bhattacharyya, L. Wang, J. Du, S. Mohammed, S. </a:t>
                          </a:r>
                          <a:r>
                            <a:rPr lang="en-US" sz="800" dirty="0" err="1">
                              <a:solidFill>
                                <a:schemeClr val="tx1"/>
                              </a:solidFill>
                            </a:rPr>
                            <a:t>Purkayastha</a:t>
                          </a:r>
                          <a:r>
                            <a:rPr lang="en-US" sz="800" dirty="0">
                              <a:solidFill>
                                <a:schemeClr val="tx1"/>
                              </a:solidFill>
                            </a:rPr>
                            <a:t>, A. Halder, A. Rix, D. Barker, M. </a:t>
                          </a:r>
                          <a:r>
                            <a:rPr lang="en-US" sz="800" dirty="0" err="1">
                              <a:solidFill>
                                <a:schemeClr val="tx1"/>
                              </a:solidFill>
                            </a:rPr>
                            <a:t>Kleinsasser</a:t>
                          </a:r>
                          <a:r>
                            <a:rPr lang="en-US" sz="800" dirty="0">
                              <a:solidFill>
                                <a:schemeClr val="tx1"/>
                              </a:solidFill>
                            </a:rPr>
                            <a:t>, Y. Zhou, D. Bose, P. Song, M. Banerjee, V. </a:t>
                          </a:r>
                          <a:r>
                            <a:rPr lang="en-US" sz="800" dirty="0" err="1">
                              <a:solidFill>
                                <a:schemeClr val="tx1"/>
                              </a:solidFill>
                            </a:rPr>
                            <a:t>Baladandayuthapani</a:t>
                          </a:r>
                          <a:r>
                            <a:rPr lang="en-US" sz="800" dirty="0">
                              <a:solidFill>
                                <a:schemeClr val="tx1"/>
                              </a:solidFill>
                            </a:rPr>
                            <a:t>, P. Ghosh, B. Mukherjee, Predictions, Role of Interventions and Effects of a Historic National Lockdown in India’s Response to the COVID-19 Pandemic: Data Science Call to Arms. Harvard Data Science Review (2020), doi:10.1162/99608f92.60e08ed5. </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4. T. </a:t>
                          </a:r>
                          <a:r>
                            <a:rPr lang="en-US" sz="800" dirty="0" err="1">
                              <a:solidFill>
                                <a:schemeClr val="tx1"/>
                              </a:solidFill>
                            </a:rPr>
                            <a:t>Mkhatshwa</a:t>
                          </a:r>
                          <a:r>
                            <a:rPr lang="en-US" sz="800" dirty="0">
                              <a:solidFill>
                                <a:schemeClr val="tx1"/>
                              </a:solidFill>
                            </a:rPr>
                            <a:t>, A. </a:t>
                          </a:r>
                          <a:r>
                            <a:rPr lang="en-US" sz="800" dirty="0" err="1">
                              <a:solidFill>
                                <a:schemeClr val="tx1"/>
                              </a:solidFill>
                            </a:rPr>
                            <a:t>Mummert</a:t>
                          </a:r>
                          <a:r>
                            <a:rPr lang="en-US" sz="800" dirty="0">
                              <a:solidFill>
                                <a:schemeClr val="tx1"/>
                              </a:solidFill>
                            </a:rPr>
                            <a:t>, Modeling Super-spreading Events for Infectious Diseases: Case Study SARS. arXiv:1007.0908 [q-bio] (2010) (available at http://</a:t>
                          </a:r>
                          <a:r>
                            <a:rPr lang="en-US" sz="800" dirty="0" err="1">
                              <a:solidFill>
                                <a:schemeClr val="tx1"/>
                              </a:solidFill>
                            </a:rPr>
                            <a:t>arxiv.org</a:t>
                          </a:r>
                          <a:r>
                            <a:rPr lang="en-US" sz="800" dirty="0">
                              <a:solidFill>
                                <a:schemeClr val="tx1"/>
                              </a:solidFill>
                            </a:rPr>
                            <a:t>/abs/1007.0908).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5. N. Chen, M. Zhou, X. Dong, J. Qu, F. Gong, Y. Han, Y. </a:t>
                          </a:r>
                          <a:r>
                            <a:rPr lang="en-US" sz="800" dirty="0" err="1">
                              <a:solidFill>
                                <a:schemeClr val="tx1"/>
                              </a:solidFill>
                            </a:rPr>
                            <a:t>Qiu</a:t>
                          </a:r>
                          <a:r>
                            <a:rPr lang="en-US" sz="800" dirty="0">
                              <a:solidFill>
                                <a:schemeClr val="tx1"/>
                              </a:solidFill>
                            </a:rPr>
                            <a:t>, J. Wang, Y. Liu, Y. Wei, J. Xia, T. Yu, X. Zhang, L. Zhang, Epidemiological and clinical characteristics of 99 cases of 2019 novel coronavirus pneumonia in Wuhan, China: a descriptive study. The Lancet. 395, 507–513 (2020).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6. C. H. Hansen, D. </a:t>
                          </a:r>
                          <a:r>
                            <a:rPr lang="en-US" sz="800" dirty="0" err="1">
                              <a:solidFill>
                                <a:schemeClr val="tx1"/>
                              </a:solidFill>
                            </a:rPr>
                            <a:t>Michlmayr</a:t>
                          </a:r>
                          <a:r>
                            <a:rPr lang="en-US" sz="800" dirty="0">
                              <a:solidFill>
                                <a:schemeClr val="tx1"/>
                              </a:solidFill>
                            </a:rPr>
                            <a:t>, S. M. </a:t>
                          </a:r>
                          <a:r>
                            <a:rPr lang="en-US" sz="800" dirty="0" err="1">
                              <a:solidFill>
                                <a:schemeClr val="tx1"/>
                              </a:solidFill>
                            </a:rPr>
                            <a:t>Gubbels</a:t>
                          </a:r>
                          <a:r>
                            <a:rPr lang="en-US" sz="800" dirty="0">
                              <a:solidFill>
                                <a:schemeClr val="tx1"/>
                              </a:solidFill>
                            </a:rPr>
                            <a:t>, K. </a:t>
                          </a:r>
                          <a:r>
                            <a:rPr lang="en-US" sz="800" dirty="0" err="1">
                              <a:solidFill>
                                <a:schemeClr val="tx1"/>
                              </a:solidFill>
                            </a:rPr>
                            <a:t>Mølbak</a:t>
                          </a:r>
                          <a:r>
                            <a:rPr lang="en-US" sz="800" dirty="0">
                              <a:solidFill>
                                <a:schemeClr val="tx1"/>
                              </a:solidFill>
                            </a:rPr>
                            <a:t>, S. </a:t>
                          </a:r>
                          <a:r>
                            <a:rPr lang="en-US" sz="800" dirty="0" err="1">
                              <a:solidFill>
                                <a:schemeClr val="tx1"/>
                              </a:solidFill>
                            </a:rPr>
                            <a:t>Ethelberg</a:t>
                          </a:r>
                          <a:r>
                            <a:rPr lang="en-US" sz="800" dirty="0">
                              <a:solidFill>
                                <a:schemeClr val="tx1"/>
                              </a:solidFill>
                            </a:rPr>
                            <a:t>, Assessment of protection against reinfection with SARS-CoV-2 among 4 million PCR-tested individuals in Denmark in 2020: a population-level observational study. The Lancet. 397, 1204–1212 (2021).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7. </a:t>
                          </a:r>
                          <a:r>
                            <a:rPr lang="en-US" sz="800" dirty="0" err="1">
                              <a:solidFill>
                                <a:schemeClr val="tx1"/>
                              </a:solidFill>
                            </a:rPr>
                            <a:t>Faria</a:t>
                          </a:r>
                          <a:r>
                            <a:rPr lang="en-US" sz="800" dirty="0">
                              <a:solidFill>
                                <a:schemeClr val="tx1"/>
                              </a:solidFill>
                            </a:rPr>
                            <a:t>, N. R., </a:t>
                          </a:r>
                          <a:r>
                            <a:rPr lang="en-US" sz="800" dirty="0" err="1">
                              <a:solidFill>
                                <a:schemeClr val="tx1"/>
                              </a:solidFill>
                            </a:rPr>
                            <a:t>Mellan</a:t>
                          </a:r>
                          <a:r>
                            <a:rPr lang="en-US" sz="800" dirty="0">
                              <a:solidFill>
                                <a:schemeClr val="tx1"/>
                              </a:solidFill>
                            </a:rPr>
                            <a:t>, T. A., Whittaker, C., Claro, I. M., Candido, D. da S., Mishra, S., </a:t>
                          </a:r>
                          <a:r>
                            <a:rPr lang="en-US" sz="800" dirty="0" err="1">
                              <a:solidFill>
                                <a:schemeClr val="tx1"/>
                              </a:solidFill>
                            </a:rPr>
                            <a:t>Crispim</a:t>
                          </a:r>
                          <a:r>
                            <a:rPr lang="en-US" sz="800" dirty="0">
                              <a:solidFill>
                                <a:schemeClr val="tx1"/>
                              </a:solidFill>
                            </a:rPr>
                            <a:t>, M. A. E., Sales, F. C. S., Hawryluk, I., </a:t>
                          </a:r>
                          <a:r>
                            <a:rPr lang="en-US" sz="800" dirty="0" err="1">
                              <a:solidFill>
                                <a:schemeClr val="tx1"/>
                              </a:solidFill>
                            </a:rPr>
                            <a:t>McCrone</a:t>
                          </a:r>
                          <a:r>
                            <a:rPr lang="en-US" sz="800" dirty="0">
                              <a:solidFill>
                                <a:schemeClr val="tx1"/>
                              </a:solidFill>
                            </a:rPr>
                            <a:t>, J. T., </a:t>
                          </a:r>
                          <a:r>
                            <a:rPr lang="en-US" sz="800" dirty="0" err="1">
                              <a:solidFill>
                                <a:schemeClr val="tx1"/>
                              </a:solidFill>
                            </a:rPr>
                            <a:t>Hulswit</a:t>
                          </a:r>
                          <a:r>
                            <a:rPr lang="en-US" sz="800" dirty="0">
                              <a:solidFill>
                                <a:schemeClr val="tx1"/>
                              </a:solidFill>
                            </a:rPr>
                            <a:t>, R. J. G., Franco, L. A. M., </a:t>
                          </a:r>
                          <a:r>
                            <a:rPr lang="en-US" sz="800" dirty="0" err="1">
                              <a:solidFill>
                                <a:schemeClr val="tx1"/>
                              </a:solidFill>
                            </a:rPr>
                            <a:t>Ramundo</a:t>
                          </a:r>
                          <a:r>
                            <a:rPr lang="en-US" sz="800" dirty="0">
                              <a:solidFill>
                                <a:schemeClr val="tx1"/>
                              </a:solidFill>
                            </a:rPr>
                            <a:t>, M. S., de Jesus, J. G., Andrade, P. S., </a:t>
                          </a:r>
                          <a:r>
                            <a:rPr lang="en-US" sz="800" dirty="0" err="1">
                              <a:solidFill>
                                <a:schemeClr val="tx1"/>
                              </a:solidFill>
                            </a:rPr>
                            <a:t>Coletti</a:t>
                          </a:r>
                          <a:r>
                            <a:rPr lang="en-US" sz="800" dirty="0">
                              <a:solidFill>
                                <a:schemeClr val="tx1"/>
                              </a:solidFill>
                            </a:rPr>
                            <a:t>, T. M., Ferreira, G. M., Silva, C. A. M., </a:t>
                          </a:r>
                          <a:r>
                            <a:rPr lang="en-US" sz="800" dirty="0" err="1">
                              <a:solidFill>
                                <a:schemeClr val="tx1"/>
                              </a:solidFill>
                            </a:rPr>
                            <a:t>Manuli</a:t>
                          </a:r>
                          <a:r>
                            <a:rPr lang="en-US" sz="800" dirty="0">
                              <a:solidFill>
                                <a:schemeClr val="tx1"/>
                              </a:solidFill>
                            </a:rPr>
                            <a:t>, E. R., … Sabino, E. C. (2021). Genomics and epidemiology of the P.1 SARS-CoV-2 lineage in Manaus, Brazil. In Science (Vol. 372, Issue 6544, pp. 815–821). American Association for the Advancement of Science (AAAS). https://</a:t>
                          </a:r>
                          <a:r>
                            <a:rPr lang="en-US" sz="800" dirty="0" err="1">
                              <a:solidFill>
                                <a:schemeClr val="tx1"/>
                              </a:solidFill>
                            </a:rPr>
                            <a:t>doi.org</a:t>
                          </a:r>
                          <a:r>
                            <a:rPr lang="en-US" sz="800" dirty="0">
                              <a:solidFill>
                                <a:schemeClr val="tx1"/>
                              </a:solidFill>
                            </a:rPr>
                            <a:t>/10.1126/science.abh2644</a:t>
                          </a: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200" dirty="0">
                            <a:solidFill>
                              <a:schemeClr val="tx1"/>
                            </a:solidFill>
                          </a:endParaRPr>
                        </a:p>
                      </a:txBody>
                      <a:tcPr marL="91441" marR="91441"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just"/>
                          <a:endParaRPr lang="en-US" sz="12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7833524"/>
                      </a:ext>
                    </a:extLst>
                  </a:tr>
                </a:tbl>
              </a:graphicData>
            </a:graphic>
          </p:graphicFrame>
        </mc:Choice>
        <mc:Fallback xmlns="">
          <p:graphicFrame>
            <p:nvGraphicFramePr>
              <p:cNvPr id="4" name="Table 5">
                <a:extLst>
                  <a:ext uri="{FF2B5EF4-FFF2-40B4-BE49-F238E27FC236}">
                    <a16:creationId xmlns:a16="http://schemas.microsoft.com/office/drawing/2014/main" id="{4A95BDC5-F2F2-7046-B90A-9B66365CE94E}"/>
                  </a:ext>
                </a:extLst>
              </p:cNvPr>
              <p:cNvGraphicFramePr>
                <a:graphicFrameLocks noGrp="1"/>
              </p:cNvGraphicFramePr>
              <p:nvPr/>
            </p:nvGraphicFramePr>
            <p:xfrm>
              <a:off x="1283888" y="55130"/>
              <a:ext cx="9436608" cy="6740377"/>
            </p:xfrm>
            <a:graphic>
              <a:graphicData uri="http://schemas.openxmlformats.org/drawingml/2006/table">
                <a:tbl>
                  <a:tblPr firstRow="1" bandRow="1">
                    <a:tableStyleId>{5C22544A-7EE6-4342-B048-85BDC9FD1C3A}</a:tableStyleId>
                  </a:tblPr>
                  <a:tblGrid>
                    <a:gridCol w="348310">
                      <a:extLst>
                        <a:ext uri="{9D8B030D-6E8A-4147-A177-3AD203B41FA5}">
                          <a16:colId xmlns:a16="http://schemas.microsoft.com/office/drawing/2014/main" val="3050462845"/>
                        </a:ext>
                      </a:extLst>
                    </a:gridCol>
                    <a:gridCol w="2251467">
                      <a:extLst>
                        <a:ext uri="{9D8B030D-6E8A-4147-A177-3AD203B41FA5}">
                          <a16:colId xmlns:a16="http://schemas.microsoft.com/office/drawing/2014/main" val="1032616677"/>
                        </a:ext>
                      </a:extLst>
                    </a:gridCol>
                    <a:gridCol w="2251467">
                      <a:extLst>
                        <a:ext uri="{9D8B030D-6E8A-4147-A177-3AD203B41FA5}">
                          <a16:colId xmlns:a16="http://schemas.microsoft.com/office/drawing/2014/main" val="30293715"/>
                        </a:ext>
                      </a:extLst>
                    </a:gridCol>
                    <a:gridCol w="4585364">
                      <a:extLst>
                        <a:ext uri="{9D8B030D-6E8A-4147-A177-3AD203B41FA5}">
                          <a16:colId xmlns:a16="http://schemas.microsoft.com/office/drawing/2014/main" val="1810200430"/>
                        </a:ext>
                      </a:extLst>
                    </a:gridCol>
                  </a:tblGrid>
                  <a:tr h="403010">
                    <a:tc gridSpan="3">
                      <a:txBody>
                        <a:bodyPr/>
                        <a:lstStyle/>
                        <a:p>
                          <a:pPr algn="ctr"/>
                          <a:r>
                            <a:rPr lang="en-US" sz="1100" dirty="0">
                              <a:solidFill>
                                <a:schemeClr val="tx1"/>
                              </a:solidFill>
                            </a:rPr>
                            <a:t>Parameter</a:t>
                          </a: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just"/>
                          <a:r>
                            <a:rPr lang="en-US" sz="1400" dirty="0">
                              <a:solidFill>
                                <a:schemeClr val="tx1"/>
                              </a:solidFill>
                            </a:rPr>
                            <a:t>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rowSpan="2">
                      <a:txBody>
                        <a:bodyPr/>
                        <a:lstStyle/>
                        <a:p>
                          <a:pPr algn="ctr"/>
                          <a:r>
                            <a:rPr lang="en-US" sz="1100" dirty="0">
                              <a:solidFill>
                                <a:schemeClr val="tx1"/>
                              </a:solidFill>
                            </a:rPr>
                            <a:t>Description</a:t>
                          </a: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4640551"/>
                      </a:ext>
                    </a:extLst>
                  </a:tr>
                  <a:tr h="270364">
                    <a:tc rowSpan="6">
                      <a:txBody>
                        <a:bodyPr/>
                        <a:lstStyle/>
                        <a:p>
                          <a:pPr algn="ctr"/>
                          <a:r>
                            <a:rPr lang="en-US" sz="1000" b="1" dirty="0">
                              <a:solidFill>
                                <a:schemeClr val="tx1"/>
                              </a:solidFill>
                            </a:rPr>
                            <a:t>Transmission dynamics</a:t>
                          </a:r>
                        </a:p>
                      </a:txBody>
                      <a:tcPr marL="91441" marR="91441"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1" dirty="0">
                              <a:solidFill>
                                <a:schemeClr val="tx1"/>
                              </a:solidFill>
                            </a:rPr>
                            <a:t>Original prior</a:t>
                          </a: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a:solidFill>
                                <a:schemeClr val="tx1"/>
                              </a:solidFill>
                            </a:rPr>
                            <a:t>Modified prior</a:t>
                          </a:r>
                          <a:endParaRPr lang="en-US" sz="1100"/>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just"/>
                          <a:endParaRPr lang="en-US" sz="800" dirty="0">
                            <a:solidFill>
                              <a:schemeClr val="tx1"/>
                            </a:solidFill>
                          </a:endParaRPr>
                        </a:p>
                      </a:txBody>
                      <a:tcPr marL="91441" marR="91441"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612482"/>
                      </a:ext>
                    </a:extLst>
                  </a:tr>
                  <a:tr h="765366">
                    <a:tc vMerge="1">
                      <a:txBody>
                        <a:bodyPr/>
                        <a:lstStyle/>
                        <a:p>
                          <a:pPr algn="ctr"/>
                          <a:r>
                            <a:rPr lang="en-US" sz="800" dirty="0">
                              <a:solidFill>
                                <a:schemeClr val="tx1"/>
                              </a:solidFill>
                            </a:rPr>
                            <a:t>Controls transmission</a:t>
                          </a:r>
                        </a:p>
                        <a:p>
                          <a:pPr algn="ctr"/>
                          <a:r>
                            <a:rPr lang="en-US" sz="800" dirty="0">
                              <a:solidFill>
                                <a:schemeClr val="tx1"/>
                              </a:solidFill>
                            </a:rPr>
                            <a:t>dynamics</a:t>
                          </a:r>
                        </a:p>
                      </a:txBody>
                      <a:tcPr marL="91441" marR="91441" vert="vert2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6292" t="-88525" r="-303371" b="-686885"/>
                          </a:stretch>
                        </a:blipFill>
                      </a:tcPr>
                    </a:tc>
                    <a:tc>
                      <a:txBody>
                        <a:bodyPr/>
                        <a:lstStyle/>
                        <a:p>
                          <a:endParaRPr lang="en-US"/>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6949" t="-88525" r="-205085" b="-686885"/>
                          </a:stretch>
                        </a:blipFill>
                      </a:tcPr>
                    </a:tc>
                    <a:tc>
                      <a:txBody>
                        <a:bodyPr/>
                        <a:lstStyle/>
                        <a:p>
                          <a:endParaRPr lang="en-US"/>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6077" t="-88525" r="-276" b="-686885"/>
                          </a:stretch>
                        </a:blipFill>
                      </a:tcPr>
                    </a:tc>
                    <a:extLst>
                      <a:ext uri="{0D108BD9-81ED-4DB2-BD59-A6C34878D82A}">
                        <a16:rowId xmlns:a16="http://schemas.microsoft.com/office/drawing/2014/main" val="1249737716"/>
                      </a:ext>
                    </a:extLst>
                  </a:tr>
                  <a:tr h="594360">
                    <a:tc vMerge="1">
                      <a:txBody>
                        <a:bodyPr/>
                        <a:lstStyle/>
                        <a:p>
                          <a:pPr algn="just"/>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6292" t="-250000" r="-303371" b="-810870"/>
                          </a:stretch>
                        </a:blipFill>
                      </a:tcPr>
                    </a:tc>
                    <a:tc>
                      <a:txBody>
                        <a:bodyPr/>
                        <a:lstStyle/>
                        <a:p>
                          <a:endParaRPr lang="en-US"/>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6949" t="-250000" r="-205085" b="-810870"/>
                          </a:stretch>
                        </a:blipFill>
                      </a:tcPr>
                    </a:tc>
                    <a:tc>
                      <a:txBody>
                        <a:bodyPr/>
                        <a:lstStyle/>
                        <a:p>
                          <a:endParaRPr lang="en-US"/>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6077" t="-250000" r="-276" b="-810870"/>
                          </a:stretch>
                        </a:blipFill>
                      </a:tcPr>
                    </a:tc>
                    <a:extLst>
                      <a:ext uri="{0D108BD9-81ED-4DB2-BD59-A6C34878D82A}">
                        <a16:rowId xmlns:a16="http://schemas.microsoft.com/office/drawing/2014/main" val="2091461918"/>
                      </a:ext>
                    </a:extLst>
                  </a:tr>
                  <a:tr h="1097280">
                    <a:tc vMerge="1">
                      <a:txBody>
                        <a:bodyPr/>
                        <a:lstStyle/>
                        <a:p>
                          <a:pPr algn="just"/>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en-US"/>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8169" t="-185057" r="-102254" b="-328736"/>
                          </a:stretch>
                        </a:blipFill>
                      </a:tcPr>
                    </a:tc>
                    <a:tc hMerge="1">
                      <a:txBody>
                        <a:bodyPr/>
                        <a:lstStyle/>
                        <a:p>
                          <a:endParaRPr lang="en-US"/>
                        </a:p>
                      </a:txBody>
                      <a:tcPr/>
                    </a:tc>
                    <a:tc>
                      <a:txBody>
                        <a:bodyPr/>
                        <a:lstStyle/>
                        <a:p>
                          <a:endParaRPr lang="en-US"/>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6077" t="-185057" r="-276" b="-328736"/>
                          </a:stretch>
                        </a:blipFill>
                      </a:tcPr>
                    </a:tc>
                    <a:extLst>
                      <a:ext uri="{0D108BD9-81ED-4DB2-BD59-A6C34878D82A}">
                        <a16:rowId xmlns:a16="http://schemas.microsoft.com/office/drawing/2014/main" val="2121153465"/>
                      </a:ext>
                    </a:extLst>
                  </a:tr>
                  <a:tr h="594360">
                    <a:tc vMerge="1">
                      <a:txBody>
                        <a:bodyPr/>
                        <a:lstStyle/>
                        <a:p>
                          <a:pPr algn="just"/>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en-US"/>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8169" t="-527660" r="-102254" b="-508511"/>
                          </a:stretch>
                        </a:blipFill>
                      </a:tcPr>
                    </a:tc>
                    <a:tc hMerge="1">
                      <a:txBody>
                        <a:bodyPr/>
                        <a:lstStyle/>
                        <a:p>
                          <a:endParaRPr lang="en-US"/>
                        </a:p>
                      </a:txBody>
                      <a:tcPr/>
                    </a:tc>
                    <a:tc>
                      <a:txBody>
                        <a:bodyPr/>
                        <a:lstStyle/>
                        <a:p>
                          <a:endParaRPr lang="en-US"/>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6077" t="-527660" r="-276" b="-508511"/>
                          </a:stretch>
                        </a:blipFill>
                      </a:tcPr>
                    </a:tc>
                    <a:extLst>
                      <a:ext uri="{0D108BD9-81ED-4DB2-BD59-A6C34878D82A}">
                        <a16:rowId xmlns:a16="http://schemas.microsoft.com/office/drawing/2014/main" val="1902160404"/>
                      </a:ext>
                    </a:extLst>
                  </a:tr>
                  <a:tr h="426720">
                    <a:tc vMerge="1">
                      <a:txBody>
                        <a:bodyPr/>
                        <a:lstStyle/>
                        <a:p>
                          <a:pPr algn="just"/>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en-US"/>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8169" t="-867647" r="-102254" b="-602941"/>
                          </a:stretch>
                        </a:blipFill>
                      </a:tcPr>
                    </a:tc>
                    <a:tc hMerge="1">
                      <a:txBody>
                        <a:bodyPr/>
                        <a:lstStyle/>
                        <a:p>
                          <a:pPr algn="l"/>
                          <a:endParaRPr lang="en-US" sz="11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100" dirty="0">
                              <a:solidFill>
                                <a:schemeClr val="tx1"/>
                              </a:solidFill>
                            </a:rPr>
                            <a:t>The time-dependent waning of immunity 𝜔(𝑡) is modeled as a Rayleigh distribution (𝜎=310) to ensure 50% individuals are still immune after 1 year</a:t>
                          </a:r>
                          <a:r>
                            <a:rPr lang="en-US" sz="1100" baseline="30000" dirty="0">
                              <a:solidFill>
                                <a:schemeClr val="tx1"/>
                              </a:solidFill>
                            </a:rPr>
                            <a:t>7</a:t>
                          </a:r>
                          <a:r>
                            <a:rPr lang="en-US" sz="1100" dirty="0">
                              <a:solidFill>
                                <a:schemeClr val="tx1"/>
                              </a:solidFill>
                            </a:rPr>
                            <a:t>. </a:t>
                          </a: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9304533"/>
                      </a:ext>
                    </a:extLst>
                  </a:tr>
                  <a:tr h="594360">
                    <a:tc>
                      <a:txBody>
                        <a:bodyPr/>
                        <a:lstStyle/>
                        <a:p>
                          <a:pPr algn="ctr"/>
                          <a:r>
                            <a:rPr lang="en-US" sz="1000" b="1" dirty="0">
                              <a:solidFill>
                                <a:schemeClr val="tx1"/>
                              </a:solidFill>
                            </a:rPr>
                            <a:t>Variability</a:t>
                          </a:r>
                        </a:p>
                      </a:txBody>
                      <a:tcPr marL="91441" marR="91441"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en-US"/>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8169" t="-700000" r="-102254" b="-336170"/>
                          </a:stretch>
                        </a:blipFill>
                      </a:tcPr>
                    </a:tc>
                    <a:tc hMerge="1">
                      <a:txBody>
                        <a:bodyPr/>
                        <a:lstStyle/>
                        <a:p>
                          <a:pPr algn="ctr"/>
                          <a:endParaRPr lang="en-US" sz="11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1100" dirty="0">
                              <a:solidFill>
                                <a:schemeClr val="tx1"/>
                              </a:solidFill>
                            </a:rPr>
                            <a:t>Hyperparameter values are so chosen such that the </a:t>
                          </a:r>
                          <a:r>
                            <a:rPr lang="en-US" sz="1100" kern="1200" dirty="0">
                              <a:solidFill>
                                <a:schemeClr val="dk1"/>
                              </a:solidFill>
                              <a:effectLst/>
                              <a:latin typeface="+mn-lt"/>
                              <a:ea typeface="+mn-ea"/>
                              <a:cs typeface="+mn-cs"/>
                            </a:rPr>
                            <a:t>variability parameters have large variances in both observed and latent processes, which may be adjusted over the course of epidemic with more data becoming available. </a:t>
                          </a:r>
                          <a:endParaRPr lang="en-US" sz="11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0639428"/>
                      </a:ext>
                    </a:extLst>
                  </a:tr>
                  <a:tr h="1994557">
                    <a:tc gridSpan="4">
                      <a:txBody>
                        <a:bodyPr/>
                        <a:lstStyle/>
                        <a:p>
                          <a:pPr algn="l"/>
                          <a:r>
                            <a:rPr lang="en-US" sz="800" dirty="0">
                              <a:solidFill>
                                <a:schemeClr val="tx1"/>
                              </a:solidFill>
                            </a:rPr>
                            <a:t>1. </a:t>
                          </a:r>
                          <a:r>
                            <a:rPr lang="en-US" sz="800" b="0" i="0" u="none" strike="noStrike" kern="1200" dirty="0" err="1">
                              <a:solidFill>
                                <a:schemeClr val="dk1"/>
                              </a:solidFill>
                              <a:effectLst/>
                              <a:latin typeface="+mn-lt"/>
                              <a:ea typeface="+mn-ea"/>
                              <a:cs typeface="+mn-cs"/>
                            </a:rPr>
                            <a:t>Murhekar</a:t>
                          </a:r>
                          <a:r>
                            <a:rPr lang="en-US" sz="800" b="0" i="0" u="none" strike="noStrike" kern="1200" dirty="0">
                              <a:solidFill>
                                <a:schemeClr val="dk1"/>
                              </a:solidFill>
                              <a:effectLst/>
                              <a:latin typeface="+mn-lt"/>
                              <a:ea typeface="+mn-ea"/>
                              <a:cs typeface="+mn-cs"/>
                            </a:rPr>
                            <a:t>, M. V., Bhatnagar, T., </a:t>
                          </a:r>
                          <a:r>
                            <a:rPr lang="en-US" sz="800" b="0" i="0" u="none" strike="noStrike" kern="1200" dirty="0" err="1">
                              <a:solidFill>
                                <a:schemeClr val="dk1"/>
                              </a:solidFill>
                              <a:effectLst/>
                              <a:latin typeface="+mn-lt"/>
                              <a:ea typeface="+mn-ea"/>
                              <a:cs typeface="+mn-cs"/>
                            </a:rPr>
                            <a:t>Thangaraj</a:t>
                          </a:r>
                          <a:r>
                            <a:rPr lang="en-US" sz="800" b="0" i="0" u="none" strike="noStrike" kern="1200" dirty="0">
                              <a:solidFill>
                                <a:schemeClr val="dk1"/>
                              </a:solidFill>
                              <a:effectLst/>
                              <a:latin typeface="+mn-lt"/>
                              <a:ea typeface="+mn-ea"/>
                              <a:cs typeface="+mn-cs"/>
                            </a:rPr>
                            <a:t>, J. W. V., </a:t>
                          </a:r>
                          <a:r>
                            <a:rPr lang="en-US" sz="800" b="0" i="0" u="none" strike="noStrike" kern="1200" dirty="0" err="1">
                              <a:solidFill>
                                <a:schemeClr val="dk1"/>
                              </a:solidFill>
                              <a:effectLst/>
                              <a:latin typeface="+mn-lt"/>
                              <a:ea typeface="+mn-ea"/>
                              <a:cs typeface="+mn-cs"/>
                            </a:rPr>
                            <a:t>Saravanakumar</a:t>
                          </a:r>
                          <a:r>
                            <a:rPr lang="en-US" sz="800" b="0" i="0" u="none" strike="noStrike" kern="1200" dirty="0">
                              <a:solidFill>
                                <a:schemeClr val="dk1"/>
                              </a:solidFill>
                              <a:effectLst/>
                              <a:latin typeface="+mn-lt"/>
                              <a:ea typeface="+mn-ea"/>
                              <a:cs typeface="+mn-cs"/>
                            </a:rPr>
                            <a:t>, V., Kumar, M. S., </a:t>
                          </a:r>
                          <a:r>
                            <a:rPr lang="en-US" sz="800" b="0" i="0" u="none" strike="noStrike" kern="1200" dirty="0" err="1">
                              <a:solidFill>
                                <a:schemeClr val="dk1"/>
                              </a:solidFill>
                              <a:effectLst/>
                              <a:latin typeface="+mn-lt"/>
                              <a:ea typeface="+mn-ea"/>
                              <a:cs typeface="+mn-cs"/>
                            </a:rPr>
                            <a:t>Selvaraju</a:t>
                          </a:r>
                          <a:r>
                            <a:rPr lang="en-US" sz="800" b="0" i="0" u="none" strike="noStrike" kern="1200" dirty="0">
                              <a:solidFill>
                                <a:schemeClr val="dk1"/>
                              </a:solidFill>
                              <a:effectLst/>
                              <a:latin typeface="+mn-lt"/>
                              <a:ea typeface="+mn-ea"/>
                              <a:cs typeface="+mn-cs"/>
                            </a:rPr>
                            <a:t>, S., </a:t>
                          </a:r>
                          <a:r>
                            <a:rPr lang="en-US" sz="800" b="0" i="0" u="none" strike="noStrike" kern="1200" dirty="0" err="1">
                              <a:solidFill>
                                <a:schemeClr val="dk1"/>
                              </a:solidFill>
                              <a:effectLst/>
                              <a:latin typeface="+mn-lt"/>
                              <a:ea typeface="+mn-ea"/>
                              <a:cs typeface="+mn-cs"/>
                            </a:rPr>
                            <a:t>Rade</a:t>
                          </a:r>
                          <a:r>
                            <a:rPr lang="en-US" sz="800" b="0" i="0" u="none" strike="noStrike" kern="1200" dirty="0">
                              <a:solidFill>
                                <a:schemeClr val="dk1"/>
                              </a:solidFill>
                              <a:effectLst/>
                              <a:latin typeface="+mn-lt"/>
                              <a:ea typeface="+mn-ea"/>
                              <a:cs typeface="+mn-cs"/>
                            </a:rPr>
                            <a:t>, K., Kumar, C. P. G., </a:t>
                          </a:r>
                          <a:r>
                            <a:rPr lang="en-US" sz="800" b="0" i="0" u="none" strike="noStrike" kern="1200" dirty="0" err="1">
                              <a:solidFill>
                                <a:schemeClr val="dk1"/>
                              </a:solidFill>
                              <a:effectLst/>
                              <a:latin typeface="+mn-lt"/>
                              <a:ea typeface="+mn-ea"/>
                              <a:cs typeface="+mn-cs"/>
                            </a:rPr>
                            <a:t>Sabarinathan</a:t>
                          </a:r>
                          <a:r>
                            <a:rPr lang="en-US" sz="800" b="0" i="0" u="none" strike="noStrike" kern="1200" dirty="0">
                              <a:solidFill>
                                <a:schemeClr val="dk1"/>
                              </a:solidFill>
                              <a:effectLst/>
                              <a:latin typeface="+mn-lt"/>
                              <a:ea typeface="+mn-ea"/>
                              <a:cs typeface="+mn-cs"/>
                            </a:rPr>
                            <a:t>, R., </a:t>
                          </a:r>
                          <a:r>
                            <a:rPr lang="en-US" sz="800" b="0" i="0" u="none" strike="noStrike" kern="1200" dirty="0" err="1">
                              <a:solidFill>
                                <a:schemeClr val="dk1"/>
                              </a:solidFill>
                              <a:effectLst/>
                              <a:latin typeface="+mn-lt"/>
                              <a:ea typeface="+mn-ea"/>
                              <a:cs typeface="+mn-cs"/>
                            </a:rPr>
                            <a:t>Turuk</a:t>
                          </a:r>
                          <a:r>
                            <a:rPr lang="en-US" sz="800" b="0" i="0" u="none" strike="noStrike" kern="1200" dirty="0">
                              <a:solidFill>
                                <a:schemeClr val="dk1"/>
                              </a:solidFill>
                              <a:effectLst/>
                              <a:latin typeface="+mn-lt"/>
                              <a:ea typeface="+mn-ea"/>
                              <a:cs typeface="+mn-cs"/>
                            </a:rPr>
                            <a:t>, A., Asthana, S., </a:t>
                          </a:r>
                          <a:r>
                            <a:rPr lang="en-US" sz="800" b="0" i="0" u="none" strike="noStrike" kern="1200" dirty="0" err="1">
                              <a:solidFill>
                                <a:schemeClr val="dk1"/>
                              </a:solidFill>
                              <a:effectLst/>
                              <a:latin typeface="+mn-lt"/>
                              <a:ea typeface="+mn-ea"/>
                              <a:cs typeface="+mn-cs"/>
                            </a:rPr>
                            <a:t>Balachandar</a:t>
                          </a:r>
                          <a:r>
                            <a:rPr lang="en-US" sz="800" b="0" i="0" u="none" strike="noStrike" kern="1200" dirty="0">
                              <a:solidFill>
                                <a:schemeClr val="dk1"/>
                              </a:solidFill>
                              <a:effectLst/>
                              <a:latin typeface="+mn-lt"/>
                              <a:ea typeface="+mn-ea"/>
                              <a:cs typeface="+mn-cs"/>
                            </a:rPr>
                            <a:t>, R., </a:t>
                          </a:r>
                          <a:r>
                            <a:rPr lang="en-US" sz="800" b="0" i="0" u="none" strike="noStrike" kern="1200" dirty="0" err="1">
                              <a:solidFill>
                                <a:schemeClr val="dk1"/>
                              </a:solidFill>
                              <a:effectLst/>
                              <a:latin typeface="+mn-lt"/>
                              <a:ea typeface="+mn-ea"/>
                              <a:cs typeface="+mn-cs"/>
                            </a:rPr>
                            <a:t>Bangar</a:t>
                          </a:r>
                          <a:r>
                            <a:rPr lang="en-US" sz="800" b="0" i="0" u="none" strike="noStrike" kern="1200" dirty="0">
                              <a:solidFill>
                                <a:schemeClr val="dk1"/>
                              </a:solidFill>
                              <a:effectLst/>
                              <a:latin typeface="+mn-lt"/>
                              <a:ea typeface="+mn-ea"/>
                              <a:cs typeface="+mn-cs"/>
                            </a:rPr>
                            <a:t>, S. D., Bansal, A. K., Chopra, V., Das, D., Deb, A. K., Devi, K. R., </a:t>
                          </a:r>
                          <a:r>
                            <a:rPr lang="en-US" sz="800" b="0" i="0" u="none" strike="noStrike" kern="1200" dirty="0" err="1">
                              <a:solidFill>
                                <a:schemeClr val="dk1"/>
                              </a:solidFill>
                              <a:effectLst/>
                              <a:latin typeface="+mn-lt"/>
                              <a:ea typeface="+mn-ea"/>
                              <a:cs typeface="+mn-cs"/>
                            </a:rPr>
                            <a:t>Dhikav</a:t>
                          </a:r>
                          <a:r>
                            <a:rPr lang="en-US" sz="800" b="0" i="0" u="none" strike="noStrike" kern="1200" dirty="0">
                              <a:solidFill>
                                <a:schemeClr val="dk1"/>
                              </a:solidFill>
                              <a:effectLst/>
                              <a:latin typeface="+mn-lt"/>
                              <a:ea typeface="+mn-ea"/>
                              <a:cs typeface="+mn-cs"/>
                            </a:rPr>
                            <a:t>, V., … Vinod, A. (2021). SARS-CoV-2 seroprevalence among the general population and healthcare workers in India, December 2020–January 2021. In International Journal of Infectious Diseases (Vol. 108, pp. 145–155). Elsevier BV. https://</a:t>
                          </a:r>
                          <a:r>
                            <a:rPr lang="en-US" sz="800" b="0" i="0" u="none" strike="noStrike" kern="1200" dirty="0" err="1">
                              <a:solidFill>
                                <a:schemeClr val="dk1"/>
                              </a:solidFill>
                              <a:effectLst/>
                              <a:latin typeface="+mn-lt"/>
                              <a:ea typeface="+mn-ea"/>
                              <a:cs typeface="+mn-cs"/>
                            </a:rPr>
                            <a:t>doi.org</a:t>
                          </a:r>
                          <a:r>
                            <a:rPr lang="en-US" sz="800" b="0" i="0" u="none" strike="noStrike" kern="1200" dirty="0">
                              <a:solidFill>
                                <a:schemeClr val="dk1"/>
                              </a:solidFill>
                              <a:effectLst/>
                              <a:latin typeface="+mn-lt"/>
                              <a:ea typeface="+mn-ea"/>
                              <a:cs typeface="+mn-cs"/>
                            </a:rPr>
                            <a:t>/10.1016/j.ijid.2021.05.040</a:t>
                          </a:r>
                          <a:endParaRPr lang="en-US" sz="8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2. Liu, Y., &amp; </a:t>
                          </a:r>
                          <a:r>
                            <a:rPr lang="en-US" sz="800" dirty="0" err="1">
                              <a:solidFill>
                                <a:schemeClr val="tx1"/>
                              </a:solidFill>
                            </a:rPr>
                            <a:t>Rocklöv</a:t>
                          </a:r>
                          <a:r>
                            <a:rPr lang="en-US" sz="800" dirty="0">
                              <a:solidFill>
                                <a:schemeClr val="tx1"/>
                              </a:solidFill>
                            </a:rPr>
                            <a:t>, J. (2021). The reproductive number of the Delta variant of SARS-CoV-2 is far higher compared to the ancestral SARS-CoV-2 virus. In Journal of Travel Medicine (Vol. 28, Issue 7). Oxford University Press (OUP). https://doi.org/10.1093/jtm/taab124</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3. D. Ray, M. Salvatore, R. Bhattacharyya, L. Wang, J. Du, S. Mohammed, S. </a:t>
                          </a:r>
                          <a:r>
                            <a:rPr lang="en-US" sz="800" dirty="0" err="1">
                              <a:solidFill>
                                <a:schemeClr val="tx1"/>
                              </a:solidFill>
                            </a:rPr>
                            <a:t>Purkayastha</a:t>
                          </a:r>
                          <a:r>
                            <a:rPr lang="en-US" sz="800" dirty="0">
                              <a:solidFill>
                                <a:schemeClr val="tx1"/>
                              </a:solidFill>
                            </a:rPr>
                            <a:t>, A. Halder, A. Rix, D. Barker, M. </a:t>
                          </a:r>
                          <a:r>
                            <a:rPr lang="en-US" sz="800" dirty="0" err="1">
                              <a:solidFill>
                                <a:schemeClr val="tx1"/>
                              </a:solidFill>
                            </a:rPr>
                            <a:t>Kleinsasser</a:t>
                          </a:r>
                          <a:r>
                            <a:rPr lang="en-US" sz="800" dirty="0">
                              <a:solidFill>
                                <a:schemeClr val="tx1"/>
                              </a:solidFill>
                            </a:rPr>
                            <a:t>, Y. Zhou, D. Bose, P. Song, M. Banerjee, V. </a:t>
                          </a:r>
                          <a:r>
                            <a:rPr lang="en-US" sz="800" dirty="0" err="1">
                              <a:solidFill>
                                <a:schemeClr val="tx1"/>
                              </a:solidFill>
                            </a:rPr>
                            <a:t>Baladandayuthapani</a:t>
                          </a:r>
                          <a:r>
                            <a:rPr lang="en-US" sz="800" dirty="0">
                              <a:solidFill>
                                <a:schemeClr val="tx1"/>
                              </a:solidFill>
                            </a:rPr>
                            <a:t>, P. Ghosh, B. Mukherjee, Predictions, Role of Interventions and Effects of a Historic National Lockdown in India’s Response to the COVID-19 Pandemic: Data Science Call to Arms. Harvard Data Science Review (2020), doi:10.1162/99608f92.60e08ed5. </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4. T. </a:t>
                          </a:r>
                          <a:r>
                            <a:rPr lang="en-US" sz="800" dirty="0" err="1">
                              <a:solidFill>
                                <a:schemeClr val="tx1"/>
                              </a:solidFill>
                            </a:rPr>
                            <a:t>Mkhatshwa</a:t>
                          </a:r>
                          <a:r>
                            <a:rPr lang="en-US" sz="800" dirty="0">
                              <a:solidFill>
                                <a:schemeClr val="tx1"/>
                              </a:solidFill>
                            </a:rPr>
                            <a:t>, A. </a:t>
                          </a:r>
                          <a:r>
                            <a:rPr lang="en-US" sz="800" dirty="0" err="1">
                              <a:solidFill>
                                <a:schemeClr val="tx1"/>
                              </a:solidFill>
                            </a:rPr>
                            <a:t>Mummert</a:t>
                          </a:r>
                          <a:r>
                            <a:rPr lang="en-US" sz="800" dirty="0">
                              <a:solidFill>
                                <a:schemeClr val="tx1"/>
                              </a:solidFill>
                            </a:rPr>
                            <a:t>, Modeling Super-spreading Events for Infectious Diseases: Case Study SARS. arXiv:1007.0908 [q-bio] (2010) (available at http://</a:t>
                          </a:r>
                          <a:r>
                            <a:rPr lang="en-US" sz="800" dirty="0" err="1">
                              <a:solidFill>
                                <a:schemeClr val="tx1"/>
                              </a:solidFill>
                            </a:rPr>
                            <a:t>arxiv.org</a:t>
                          </a:r>
                          <a:r>
                            <a:rPr lang="en-US" sz="800" dirty="0">
                              <a:solidFill>
                                <a:schemeClr val="tx1"/>
                              </a:solidFill>
                            </a:rPr>
                            <a:t>/abs/1007.0908).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5. N. Chen, M. Zhou, X. Dong, J. Qu, F. Gong, Y. Han, Y. </a:t>
                          </a:r>
                          <a:r>
                            <a:rPr lang="en-US" sz="800" dirty="0" err="1">
                              <a:solidFill>
                                <a:schemeClr val="tx1"/>
                              </a:solidFill>
                            </a:rPr>
                            <a:t>Qiu</a:t>
                          </a:r>
                          <a:r>
                            <a:rPr lang="en-US" sz="800" dirty="0">
                              <a:solidFill>
                                <a:schemeClr val="tx1"/>
                              </a:solidFill>
                            </a:rPr>
                            <a:t>, J. Wang, Y. Liu, Y. Wei, J. Xia, T. Yu, X. Zhang, L. Zhang, Epidemiological and clinical characteristics of 99 cases of 2019 novel coronavirus pneumonia in Wuhan, China: a descriptive study. The Lancet. 395, 507–513 (2020).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6. C. H. Hansen, D. </a:t>
                          </a:r>
                          <a:r>
                            <a:rPr lang="en-US" sz="800" dirty="0" err="1">
                              <a:solidFill>
                                <a:schemeClr val="tx1"/>
                              </a:solidFill>
                            </a:rPr>
                            <a:t>Michlmayr</a:t>
                          </a:r>
                          <a:r>
                            <a:rPr lang="en-US" sz="800" dirty="0">
                              <a:solidFill>
                                <a:schemeClr val="tx1"/>
                              </a:solidFill>
                            </a:rPr>
                            <a:t>, S. M. </a:t>
                          </a:r>
                          <a:r>
                            <a:rPr lang="en-US" sz="800" dirty="0" err="1">
                              <a:solidFill>
                                <a:schemeClr val="tx1"/>
                              </a:solidFill>
                            </a:rPr>
                            <a:t>Gubbels</a:t>
                          </a:r>
                          <a:r>
                            <a:rPr lang="en-US" sz="800" dirty="0">
                              <a:solidFill>
                                <a:schemeClr val="tx1"/>
                              </a:solidFill>
                            </a:rPr>
                            <a:t>, K. </a:t>
                          </a:r>
                          <a:r>
                            <a:rPr lang="en-US" sz="800" dirty="0" err="1">
                              <a:solidFill>
                                <a:schemeClr val="tx1"/>
                              </a:solidFill>
                            </a:rPr>
                            <a:t>Mølbak</a:t>
                          </a:r>
                          <a:r>
                            <a:rPr lang="en-US" sz="800" dirty="0">
                              <a:solidFill>
                                <a:schemeClr val="tx1"/>
                              </a:solidFill>
                            </a:rPr>
                            <a:t>, S. </a:t>
                          </a:r>
                          <a:r>
                            <a:rPr lang="en-US" sz="800" dirty="0" err="1">
                              <a:solidFill>
                                <a:schemeClr val="tx1"/>
                              </a:solidFill>
                            </a:rPr>
                            <a:t>Ethelberg</a:t>
                          </a:r>
                          <a:r>
                            <a:rPr lang="en-US" sz="800" dirty="0">
                              <a:solidFill>
                                <a:schemeClr val="tx1"/>
                              </a:solidFill>
                            </a:rPr>
                            <a:t>, Assessment of protection against reinfection with SARS-CoV-2 among 4 million PCR-tested individuals in Denmark in 2020: a population-level observational study. The Lancet. 397, 1204–1212 (2021).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7. </a:t>
                          </a:r>
                          <a:r>
                            <a:rPr lang="en-US" sz="800" dirty="0" err="1">
                              <a:solidFill>
                                <a:schemeClr val="tx1"/>
                              </a:solidFill>
                            </a:rPr>
                            <a:t>Faria</a:t>
                          </a:r>
                          <a:r>
                            <a:rPr lang="en-US" sz="800" dirty="0">
                              <a:solidFill>
                                <a:schemeClr val="tx1"/>
                              </a:solidFill>
                            </a:rPr>
                            <a:t>, N. R., </a:t>
                          </a:r>
                          <a:r>
                            <a:rPr lang="en-US" sz="800" dirty="0" err="1">
                              <a:solidFill>
                                <a:schemeClr val="tx1"/>
                              </a:solidFill>
                            </a:rPr>
                            <a:t>Mellan</a:t>
                          </a:r>
                          <a:r>
                            <a:rPr lang="en-US" sz="800" dirty="0">
                              <a:solidFill>
                                <a:schemeClr val="tx1"/>
                              </a:solidFill>
                            </a:rPr>
                            <a:t>, T. A., Whittaker, C., Claro, I. M., Candido, D. da S., Mishra, S., </a:t>
                          </a:r>
                          <a:r>
                            <a:rPr lang="en-US" sz="800" dirty="0" err="1">
                              <a:solidFill>
                                <a:schemeClr val="tx1"/>
                              </a:solidFill>
                            </a:rPr>
                            <a:t>Crispim</a:t>
                          </a:r>
                          <a:r>
                            <a:rPr lang="en-US" sz="800" dirty="0">
                              <a:solidFill>
                                <a:schemeClr val="tx1"/>
                              </a:solidFill>
                            </a:rPr>
                            <a:t>, M. A. E., Sales, F. C. S., Hawryluk, I., </a:t>
                          </a:r>
                          <a:r>
                            <a:rPr lang="en-US" sz="800" dirty="0" err="1">
                              <a:solidFill>
                                <a:schemeClr val="tx1"/>
                              </a:solidFill>
                            </a:rPr>
                            <a:t>McCrone</a:t>
                          </a:r>
                          <a:r>
                            <a:rPr lang="en-US" sz="800" dirty="0">
                              <a:solidFill>
                                <a:schemeClr val="tx1"/>
                              </a:solidFill>
                            </a:rPr>
                            <a:t>, J. T., </a:t>
                          </a:r>
                          <a:r>
                            <a:rPr lang="en-US" sz="800" dirty="0" err="1">
                              <a:solidFill>
                                <a:schemeClr val="tx1"/>
                              </a:solidFill>
                            </a:rPr>
                            <a:t>Hulswit</a:t>
                          </a:r>
                          <a:r>
                            <a:rPr lang="en-US" sz="800" dirty="0">
                              <a:solidFill>
                                <a:schemeClr val="tx1"/>
                              </a:solidFill>
                            </a:rPr>
                            <a:t>, R. J. G., Franco, L. A. M., </a:t>
                          </a:r>
                          <a:r>
                            <a:rPr lang="en-US" sz="800" dirty="0" err="1">
                              <a:solidFill>
                                <a:schemeClr val="tx1"/>
                              </a:solidFill>
                            </a:rPr>
                            <a:t>Ramundo</a:t>
                          </a:r>
                          <a:r>
                            <a:rPr lang="en-US" sz="800" dirty="0">
                              <a:solidFill>
                                <a:schemeClr val="tx1"/>
                              </a:solidFill>
                            </a:rPr>
                            <a:t>, M. S., de Jesus, J. G., Andrade, P. S., </a:t>
                          </a:r>
                          <a:r>
                            <a:rPr lang="en-US" sz="800" dirty="0" err="1">
                              <a:solidFill>
                                <a:schemeClr val="tx1"/>
                              </a:solidFill>
                            </a:rPr>
                            <a:t>Coletti</a:t>
                          </a:r>
                          <a:r>
                            <a:rPr lang="en-US" sz="800" dirty="0">
                              <a:solidFill>
                                <a:schemeClr val="tx1"/>
                              </a:solidFill>
                            </a:rPr>
                            <a:t>, T. M., Ferreira, G. M., Silva, C. A. M., </a:t>
                          </a:r>
                          <a:r>
                            <a:rPr lang="en-US" sz="800" dirty="0" err="1">
                              <a:solidFill>
                                <a:schemeClr val="tx1"/>
                              </a:solidFill>
                            </a:rPr>
                            <a:t>Manuli</a:t>
                          </a:r>
                          <a:r>
                            <a:rPr lang="en-US" sz="800" dirty="0">
                              <a:solidFill>
                                <a:schemeClr val="tx1"/>
                              </a:solidFill>
                            </a:rPr>
                            <a:t>, E. R., … Sabino, E. C. (2021). Genomics and epidemiology of the P.1 SARS-CoV-2 lineage in Manaus, Brazil. In Science (Vol. 372, Issue 6544, pp. 815–821). American Association for the Advancement of Science (AAAS). https://</a:t>
                          </a:r>
                          <a:r>
                            <a:rPr lang="en-US" sz="800" dirty="0" err="1">
                              <a:solidFill>
                                <a:schemeClr val="tx1"/>
                              </a:solidFill>
                            </a:rPr>
                            <a:t>doi.org</a:t>
                          </a:r>
                          <a:r>
                            <a:rPr lang="en-US" sz="800" dirty="0">
                              <a:solidFill>
                                <a:schemeClr val="tx1"/>
                              </a:solidFill>
                            </a:rPr>
                            <a:t>/10.1126/science.abh2644</a:t>
                          </a:r>
                        </a:p>
                      </a:txBody>
                      <a:tcPr marL="91441" marR="914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200" dirty="0">
                            <a:solidFill>
                              <a:schemeClr val="tx1"/>
                            </a:solidFill>
                          </a:endParaRPr>
                        </a:p>
                      </a:txBody>
                      <a:tcPr marL="91441" marR="91441"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algn="just"/>
                          <a:endParaRPr lang="en-US" sz="1200" dirty="0">
                            <a:solidFill>
                              <a:schemeClr val="tx1"/>
                            </a:solidFill>
                          </a:endParaRPr>
                        </a:p>
                      </a:txBody>
                      <a:tcPr marL="91441" marR="91441"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7833524"/>
                      </a:ext>
                    </a:extLst>
                  </a:tr>
                </a:tbl>
              </a:graphicData>
            </a:graphic>
          </p:graphicFrame>
        </mc:Fallback>
      </mc:AlternateContent>
      <p:sp>
        <p:nvSpPr>
          <p:cNvPr id="3" name="Rectangle 2">
            <a:extLst>
              <a:ext uri="{FF2B5EF4-FFF2-40B4-BE49-F238E27FC236}">
                <a16:creationId xmlns:a16="http://schemas.microsoft.com/office/drawing/2014/main" id="{3C8DD666-2AE5-F04D-A3BE-BC20B7FA99DB}"/>
              </a:ext>
            </a:extLst>
          </p:cNvPr>
          <p:cNvSpPr/>
          <p:nvPr/>
        </p:nvSpPr>
        <p:spPr>
          <a:xfrm rot="19398907">
            <a:off x="-195400" y="1617150"/>
            <a:ext cx="5791200" cy="1172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rial" panose="020B0604020202020204" pitchFamily="34" charset="0"/>
                <a:cs typeface="Arial" panose="020B0604020202020204" pitchFamily="34" charset="0"/>
              </a:rPr>
              <a:t>EXAMPLE</a:t>
            </a:r>
          </a:p>
        </p:txBody>
      </p:sp>
    </p:spTree>
    <p:extLst>
      <p:ext uri="{BB962C8B-B14F-4D97-AF65-F5344CB8AC3E}">
        <p14:creationId xmlns:p14="http://schemas.microsoft.com/office/powerpoint/2010/main" val="1460080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2303</Words>
  <Application>Microsoft Macintosh PowerPoint</Application>
  <PresentationFormat>Widescreen</PresentationFormat>
  <Paragraphs>128</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Salvatore, Maxwell</dc:creator>
  <cp:lastModifiedBy>Salvatore, Maxwell</cp:lastModifiedBy>
  <cp:revision>7</cp:revision>
  <dcterms:created xsi:type="dcterms:W3CDTF">2021-11-17T17:35:30Z</dcterms:created>
  <dcterms:modified xsi:type="dcterms:W3CDTF">2021-11-19T00:13:37Z</dcterms:modified>
</cp:coreProperties>
</file>