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09728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snapToObjects="1">
      <p:cViewPr>
        <p:scale>
          <a:sx n="70" d="100"/>
          <a:sy n="70" d="100"/>
        </p:scale>
        <p:origin x="24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992968"/>
            <a:ext cx="9326880" cy="6366933"/>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9605435"/>
            <a:ext cx="8229600" cy="4415365"/>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4F80EC-9ABE-B14F-AE1F-8CB6FF3AF824}"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323431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F80EC-9ABE-B14F-AE1F-8CB6FF3AF824}"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266817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973667"/>
            <a:ext cx="236601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973667"/>
            <a:ext cx="696087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F80EC-9ABE-B14F-AE1F-8CB6FF3AF824}"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409018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F80EC-9ABE-B14F-AE1F-8CB6FF3AF824}"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306904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4559305"/>
            <a:ext cx="9464040" cy="7607299"/>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12238572"/>
            <a:ext cx="9464040" cy="4000499"/>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F80EC-9ABE-B14F-AE1F-8CB6FF3AF824}"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170728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4868333"/>
            <a:ext cx="466344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4868333"/>
            <a:ext cx="466344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F80EC-9ABE-B14F-AE1F-8CB6FF3AF824}"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289877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973671"/>
            <a:ext cx="946404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4483101"/>
            <a:ext cx="4642008" cy="219709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55810" y="6680200"/>
            <a:ext cx="4642008"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4483101"/>
            <a:ext cx="4664869" cy="219709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5554981" y="6680200"/>
            <a:ext cx="4664869"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F80EC-9ABE-B14F-AE1F-8CB6FF3AF824}"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216768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F80EC-9ABE-B14F-AE1F-8CB6FF3AF824}"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316981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F80EC-9ABE-B14F-AE1F-8CB6FF3AF824}" type="datetimeFigureOut">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26453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219200"/>
            <a:ext cx="3539014" cy="426720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2633138"/>
            <a:ext cx="5554980" cy="1299633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5486400"/>
            <a:ext cx="3539014" cy="10164235"/>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E4F80EC-9ABE-B14F-AE1F-8CB6FF3AF824}"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278767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219200"/>
            <a:ext cx="3539014" cy="426720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2633138"/>
            <a:ext cx="5554980" cy="12996333"/>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5486400"/>
            <a:ext cx="3539014" cy="10164235"/>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E4F80EC-9ABE-B14F-AE1F-8CB6FF3AF824}"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8A85D-0FBA-6E46-9D2F-776E82AC4B9F}" type="slidenum">
              <a:rPr lang="en-US" smtClean="0"/>
              <a:t>‹#›</a:t>
            </a:fld>
            <a:endParaRPr lang="en-US"/>
          </a:p>
        </p:txBody>
      </p:sp>
    </p:spTree>
    <p:extLst>
      <p:ext uri="{BB962C8B-B14F-4D97-AF65-F5344CB8AC3E}">
        <p14:creationId xmlns:p14="http://schemas.microsoft.com/office/powerpoint/2010/main" val="10879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973671"/>
            <a:ext cx="946404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4868333"/>
            <a:ext cx="946404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16950271"/>
            <a:ext cx="2468880" cy="973667"/>
          </a:xfrm>
          <a:prstGeom prst="rect">
            <a:avLst/>
          </a:prstGeom>
        </p:spPr>
        <p:txBody>
          <a:bodyPr vert="horz" lIns="91440" tIns="45720" rIns="91440" bIns="45720" rtlCol="0" anchor="ctr"/>
          <a:lstStyle>
            <a:lvl1pPr algn="l">
              <a:defRPr sz="1440">
                <a:solidFill>
                  <a:schemeClr val="tx1">
                    <a:tint val="75000"/>
                  </a:schemeClr>
                </a:solidFill>
              </a:defRPr>
            </a:lvl1pPr>
          </a:lstStyle>
          <a:p>
            <a:fld id="{AE4F80EC-9ABE-B14F-AE1F-8CB6FF3AF824}" type="datetimeFigureOut">
              <a:rPr lang="en-US" smtClean="0"/>
              <a:t>11/18/21</a:t>
            </a:fld>
            <a:endParaRPr lang="en-US"/>
          </a:p>
        </p:txBody>
      </p:sp>
      <p:sp>
        <p:nvSpPr>
          <p:cNvPr id="5" name="Footer Placeholder 4"/>
          <p:cNvSpPr>
            <a:spLocks noGrp="1"/>
          </p:cNvSpPr>
          <p:nvPr>
            <p:ph type="ftr" sz="quarter" idx="3"/>
          </p:nvPr>
        </p:nvSpPr>
        <p:spPr>
          <a:xfrm>
            <a:off x="3634740" y="16950271"/>
            <a:ext cx="3703320" cy="973667"/>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16950271"/>
            <a:ext cx="2468880" cy="973667"/>
          </a:xfrm>
          <a:prstGeom prst="rect">
            <a:avLst/>
          </a:prstGeom>
        </p:spPr>
        <p:txBody>
          <a:bodyPr vert="horz" lIns="91440" tIns="45720" rIns="91440" bIns="45720" rtlCol="0" anchor="ctr"/>
          <a:lstStyle>
            <a:lvl1pPr algn="r">
              <a:defRPr sz="1440">
                <a:solidFill>
                  <a:schemeClr val="tx1">
                    <a:tint val="75000"/>
                  </a:schemeClr>
                </a:solidFill>
              </a:defRPr>
            </a:lvl1pPr>
          </a:lstStyle>
          <a:p>
            <a:fld id="{4AB8A85D-0FBA-6E46-9D2F-776E82AC4B9F}" type="slidenum">
              <a:rPr lang="en-US" smtClean="0"/>
              <a:t>‹#›</a:t>
            </a:fld>
            <a:endParaRPr lang="en-US"/>
          </a:p>
        </p:txBody>
      </p:sp>
    </p:spTree>
    <p:extLst>
      <p:ext uri="{BB962C8B-B14F-4D97-AF65-F5344CB8AC3E}">
        <p14:creationId xmlns:p14="http://schemas.microsoft.com/office/powerpoint/2010/main" val="351348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hyperlink" Target="https://doi.org/10.1016/S1473-3099(20)30243-7"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ww.doi.org/10.1101/2020.09.24.20200238" TargetMode="Externa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hyperlink" Target="https://www.atlasbig.com/en-us/india"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0513EF4-9456-6F43-865F-28E3D67571CB}"/>
              </a:ext>
            </a:extLst>
          </p:cNvPr>
          <p:cNvGrpSpPr/>
          <p:nvPr/>
        </p:nvGrpSpPr>
        <p:grpSpPr>
          <a:xfrm>
            <a:off x="770352" y="385158"/>
            <a:ext cx="9432095" cy="6309359"/>
            <a:chOff x="1391057" y="274320"/>
            <a:chExt cx="9432095" cy="6309359"/>
          </a:xfrm>
        </p:grpSpPr>
        <p:sp>
          <p:nvSpPr>
            <p:cNvPr id="4" name="Rectangle 3">
              <a:extLst>
                <a:ext uri="{FF2B5EF4-FFF2-40B4-BE49-F238E27FC236}">
                  <a16:creationId xmlns:a16="http://schemas.microsoft.com/office/drawing/2014/main" id="{8AED761B-E8AC-9048-AAA6-0CA084FEDCFC}"/>
                </a:ext>
              </a:extLst>
            </p:cNvPr>
            <p:cNvSpPr/>
            <p:nvPr/>
          </p:nvSpPr>
          <p:spPr>
            <a:xfrm>
              <a:off x="1391059" y="274320"/>
              <a:ext cx="914400" cy="630935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1" dirty="0">
                  <a:solidFill>
                    <a:schemeClr val="tx1"/>
                  </a:solidFill>
                  <a:latin typeface="Arial" panose="020B0604020202020204" pitchFamily="34" charset="0"/>
                  <a:cs typeface="Arial" panose="020B0604020202020204" pitchFamily="34" charset="0"/>
                </a:rPr>
                <a:t>Description of compartmental model </a:t>
              </a:r>
            </a:p>
            <a:p>
              <a:pPr algn="ctr"/>
              <a:r>
                <a:rPr lang="en-US" sz="2401" dirty="0">
                  <a:solidFill>
                    <a:schemeClr val="tx1"/>
                  </a:solidFill>
                  <a:latin typeface="Arial" panose="020B0604020202020204" pitchFamily="34" charset="0"/>
                  <a:cs typeface="Arial" panose="020B0604020202020204" pitchFamily="34" charset="0"/>
                </a:rPr>
                <a:t>and underlying transmission dynamics. </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F4431DA-30C7-764D-8808-AE9A4CF50EDC}"/>
                    </a:ext>
                  </a:extLst>
                </p:cNvPr>
                <p:cNvSpPr/>
                <p:nvPr/>
              </p:nvSpPr>
              <p:spPr>
                <a:xfrm>
                  <a:off x="2305459" y="4437170"/>
                  <a:ext cx="8517693" cy="214650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just"/>
                  <a:r>
                    <a:rPr lang="en-US" sz="1300" dirty="0">
                      <a:solidFill>
                        <a:schemeClr val="tx1"/>
                      </a:solidFill>
                      <a:latin typeface="Arial" panose="020B0604020202020204" pitchFamily="34" charset="0"/>
                      <a:cs typeface="Arial" panose="020B0604020202020204" pitchFamily="34" charset="0"/>
                    </a:rPr>
                    <a:t>We extend the Susceptible-Exposed-Infected-Recovered (SEIR) model by accounting for high false-negative testing results and asymptomatic, untested individuals. A major advantage of this model is that it can give estimates of underreporting factors which are of utmost importance. Also accounting for the non-ignorable false negative rate of the RT-PCR test, leads to less biased estimates of the parameters. This model consists of nine compartments and here we are estimating two time-varying parameters </a:t>
                  </a:r>
                  <a:r>
                    <a:rPr lang="el-GR" sz="1300" dirty="0">
                      <a:solidFill>
                        <a:schemeClr val="tx1"/>
                      </a:solidFill>
                      <a:latin typeface="Arial" panose="020B0604020202020204" pitchFamily="34" charset="0"/>
                      <a:cs typeface="Arial" panose="020B0604020202020204" pitchFamily="34" charset="0"/>
                    </a:rPr>
                    <a:t>β </a:t>
                  </a:r>
                  <a:r>
                    <a:rPr lang="en-US" sz="1300" dirty="0">
                      <a:solidFill>
                        <a:schemeClr val="tx1"/>
                      </a:solidFill>
                      <a:latin typeface="Arial" panose="020B0604020202020204" pitchFamily="34" charset="0"/>
                      <a:cs typeface="Arial" panose="020B0604020202020204" pitchFamily="34" charset="0"/>
                    </a:rPr>
                    <a:t>and </a:t>
                  </a:r>
                  <a:r>
                    <a:rPr lang="en-US" sz="1300" i="1" dirty="0">
                      <a:solidFill>
                        <a:schemeClr val="tx1"/>
                      </a:solidFill>
                      <a:latin typeface="Arial" panose="020B0604020202020204" pitchFamily="34" charset="0"/>
                      <a:cs typeface="Arial" panose="020B0604020202020204" pitchFamily="34" charset="0"/>
                    </a:rPr>
                    <a:t>r </a:t>
                  </a:r>
                  <a:r>
                    <a:rPr lang="en-US" sz="1300" dirty="0">
                      <a:solidFill>
                        <a:schemeClr val="tx1"/>
                      </a:solidFill>
                      <a:latin typeface="Arial" panose="020B0604020202020204" pitchFamily="34" charset="0"/>
                      <a:cs typeface="Arial" panose="020B0604020202020204" pitchFamily="34" charset="0"/>
                    </a:rPr>
                    <a:t>by a Bayesian MCMC method using differential equations and likelihood-based approaches. For the two time-varying parameters we are assuming flat non-informative priors and the differential equations are solved recursively by discretizing the equations. We allow for time-varying effects on the transmission rate (</a:t>
                  </a:r>
                  <a14:m>
                    <m:oMath xmlns:m="http://schemas.openxmlformats.org/officeDocument/2006/math">
                      <m:r>
                        <a:rPr lang="en-US" sz="1300" i="1">
                          <a:solidFill>
                            <a:schemeClr val="tx1"/>
                          </a:solidFill>
                          <a:latin typeface="Cambria Math" panose="02040503050406030204" pitchFamily="18" charset="0"/>
                          <a:cs typeface="Arial" panose="020B0604020202020204" pitchFamily="34" charset="0"/>
                        </a:rPr>
                        <m:t>𝛽</m:t>
                      </m:r>
                    </m:oMath>
                  </a14:m>
                  <a:r>
                    <a:rPr lang="en-US" sz="1300" dirty="0">
                      <a:solidFill>
                        <a:schemeClr val="tx1"/>
                      </a:solidFill>
                      <a:latin typeface="Arial" panose="020B0604020202020204" pitchFamily="34" charset="0"/>
                      <a:cs typeface="Arial" panose="020B0604020202020204" pitchFamily="34" charset="0"/>
                    </a:rPr>
                    <a:t>) through </a:t>
                  </a:r>
                  <a14:m>
                    <m:oMath xmlns:m="http://schemas.openxmlformats.org/officeDocument/2006/math">
                      <m:r>
                        <a:rPr lang="en-US" sz="1300" i="1">
                          <a:solidFill>
                            <a:schemeClr val="tx1"/>
                          </a:solidFill>
                          <a:latin typeface="Cambria Math" panose="02040503050406030204" pitchFamily="18" charset="0"/>
                          <a:cs typeface="Arial" panose="020B0604020202020204" pitchFamily="34" charset="0"/>
                        </a:rPr>
                        <m:t>𝜋</m:t>
                      </m:r>
                      <m:d>
                        <m:dPr>
                          <m:ctrlPr>
                            <a:rPr lang="en-US" sz="1300" i="1">
                              <a:solidFill>
                                <a:schemeClr val="tx1"/>
                              </a:solidFill>
                              <a:latin typeface="Cambria Math" panose="02040503050406030204" pitchFamily="18" charset="0"/>
                              <a:cs typeface="Arial" panose="020B0604020202020204" pitchFamily="34" charset="0"/>
                            </a:rPr>
                          </m:ctrlPr>
                        </m:dPr>
                        <m:e>
                          <m:r>
                            <a:rPr lang="en-US" sz="1300" i="1">
                              <a:solidFill>
                                <a:schemeClr val="tx1"/>
                              </a:solidFill>
                              <a:latin typeface="Cambria Math" panose="02040503050406030204" pitchFamily="18" charset="0"/>
                              <a:cs typeface="Arial" panose="020B0604020202020204" pitchFamily="34" charset="0"/>
                            </a:rPr>
                            <m:t>𝑡</m:t>
                          </m:r>
                        </m:e>
                      </m:d>
                    </m:oMath>
                  </a14:m>
                  <a:r>
                    <a:rPr lang="en-US" sz="1300" dirty="0">
                      <a:solidFill>
                        <a:schemeClr val="tx1"/>
                      </a:solidFill>
                      <a:latin typeface="Arial" panose="020B0604020202020204" pitchFamily="34" charset="0"/>
                      <a:cs typeface="Arial" panose="020B0604020202020204" pitchFamily="34" charset="0"/>
                    </a:rPr>
                    <a:t> during the prediction period. The table below describes the parameters and their choices in greater detail. The above schematic is adapted from Figure 1 from </a:t>
                  </a:r>
                  <a:r>
                    <a:rPr lang="en-US" sz="1300" dirty="0" err="1">
                      <a:solidFill>
                        <a:schemeClr val="tx1"/>
                      </a:solidFill>
                      <a:latin typeface="Arial" panose="020B0604020202020204" pitchFamily="34" charset="0"/>
                      <a:cs typeface="Arial" panose="020B0604020202020204" pitchFamily="34" charset="0"/>
                    </a:rPr>
                    <a:t>Bhaduri</a:t>
                  </a:r>
                  <a:r>
                    <a:rPr lang="en-US" sz="1300" dirty="0">
                      <a:solidFill>
                        <a:schemeClr val="tx1"/>
                      </a:solidFill>
                      <a:latin typeface="Arial" panose="020B0604020202020204" pitchFamily="34" charset="0"/>
                      <a:cs typeface="Arial" panose="020B0604020202020204" pitchFamily="34" charset="0"/>
                    </a:rPr>
                    <a:t> et al. 2020 [</a:t>
                  </a:r>
                  <a:r>
                    <a:rPr lang="en-US" sz="1300" dirty="0" err="1">
                      <a:solidFill>
                        <a:schemeClr val="tx1"/>
                      </a:solidFill>
                      <a:latin typeface="Arial" panose="020B0604020202020204" pitchFamily="34" charset="0"/>
                      <a:cs typeface="Arial" panose="020B0604020202020204" pitchFamily="34" charset="0"/>
                    </a:rPr>
                    <a:t>doi</a:t>
                  </a:r>
                  <a:r>
                    <a:rPr lang="en-US" sz="1300" dirty="0">
                      <a:solidFill>
                        <a:schemeClr val="tx1"/>
                      </a:solidFill>
                      <a:latin typeface="Arial" panose="020B0604020202020204" pitchFamily="34" charset="0"/>
                      <a:cs typeface="Arial" panose="020B0604020202020204" pitchFamily="34" charset="0"/>
                    </a:rPr>
                    <a:t>: </a:t>
                  </a:r>
                  <a:r>
                    <a:rPr lang="en-US" sz="1300" dirty="0">
                      <a:solidFill>
                        <a:schemeClr val="tx1"/>
                      </a:solidFill>
                      <a:latin typeface="Arial" panose="020B0604020202020204" pitchFamily="34" charset="0"/>
                      <a:cs typeface="Arial" panose="020B0604020202020204" pitchFamily="34" charset="0"/>
                      <a:hlinkClick r:id="rId2"/>
                    </a:rPr>
                    <a:t>10.1101/2020.09.24.20200238</a:t>
                  </a:r>
                  <a:r>
                    <a:rPr lang="en-US" sz="1300" dirty="0">
                      <a:solidFill>
                        <a:schemeClr val="tx1"/>
                      </a:solidFill>
                      <a:latin typeface="Arial" panose="020B0604020202020204" pitchFamily="34" charset="0"/>
                      <a:cs typeface="Arial" panose="020B0604020202020204" pitchFamily="34" charset="0"/>
                    </a:rPr>
                    <a:t>].</a:t>
                  </a:r>
                </a:p>
              </p:txBody>
            </p:sp>
          </mc:Choice>
          <mc:Fallback>
            <p:sp>
              <p:nvSpPr>
                <p:cNvPr id="5" name="Rectangle 4">
                  <a:extLst>
                    <a:ext uri="{FF2B5EF4-FFF2-40B4-BE49-F238E27FC236}">
                      <a16:creationId xmlns:a16="http://schemas.microsoft.com/office/drawing/2014/main" id="{2F4431DA-30C7-764D-8808-AE9A4CF50EDC}"/>
                    </a:ext>
                  </a:extLst>
                </p:cNvPr>
                <p:cNvSpPr>
                  <a:spLocks noRot="1" noChangeAspect="1" noMove="1" noResize="1" noEditPoints="1" noAdjustHandles="1" noChangeArrowheads="1" noChangeShapeType="1" noTextEdit="1"/>
                </p:cNvSpPr>
                <p:nvPr/>
              </p:nvSpPr>
              <p:spPr>
                <a:xfrm>
                  <a:off x="2305459" y="4437170"/>
                  <a:ext cx="8517693" cy="2146509"/>
                </a:xfrm>
                <a:prstGeom prst="rect">
                  <a:avLst/>
                </a:prstGeom>
                <a:blipFill>
                  <a:blip r:embed="rId3"/>
                  <a:stretch>
                    <a:fillRect/>
                  </a:stretch>
                </a:blipFill>
                <a:ln w="28575">
                  <a:solidFill>
                    <a:schemeClr val="tx1"/>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08E97B6D-ECA9-AE45-8DC5-3FE731A3387D}"/>
                </a:ext>
              </a:extLst>
            </p:cNvPr>
            <p:cNvSpPr>
              <a:spLocks noChangeAspect="1"/>
            </p:cNvSpPr>
            <p:nvPr/>
          </p:nvSpPr>
          <p:spPr>
            <a:xfrm>
              <a:off x="1391057" y="274320"/>
              <a:ext cx="9432095" cy="63093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solidFill>
                  <a:schemeClr val="tx1"/>
                </a:solidFill>
              </a:endParaRPr>
            </a:p>
          </p:txBody>
        </p:sp>
        <p:sp>
          <p:nvSpPr>
            <p:cNvPr id="7" name="Oval 6">
              <a:extLst>
                <a:ext uri="{FF2B5EF4-FFF2-40B4-BE49-F238E27FC236}">
                  <a16:creationId xmlns:a16="http://schemas.microsoft.com/office/drawing/2014/main" id="{38A11C76-5CC3-3A4A-A80B-157F8CFA6B55}"/>
                </a:ext>
              </a:extLst>
            </p:cNvPr>
            <p:cNvSpPr/>
            <p:nvPr/>
          </p:nvSpPr>
          <p:spPr>
            <a:xfrm>
              <a:off x="2466753" y="1730338"/>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t>
              </a:r>
            </a:p>
          </p:txBody>
        </p:sp>
        <p:sp>
          <p:nvSpPr>
            <p:cNvPr id="8" name="Oval 7">
              <a:extLst>
                <a:ext uri="{FF2B5EF4-FFF2-40B4-BE49-F238E27FC236}">
                  <a16:creationId xmlns:a16="http://schemas.microsoft.com/office/drawing/2014/main" id="{B83B0436-88CF-2D43-A30B-889EBB710EF2}"/>
                </a:ext>
              </a:extLst>
            </p:cNvPr>
            <p:cNvSpPr/>
            <p:nvPr/>
          </p:nvSpPr>
          <p:spPr>
            <a:xfrm>
              <a:off x="4137867" y="1730338"/>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a:t>
              </a:r>
            </a:p>
          </p:txBody>
        </p:sp>
        <p:sp>
          <p:nvSpPr>
            <p:cNvPr id="9" name="Oval 8">
              <a:extLst>
                <a:ext uri="{FF2B5EF4-FFF2-40B4-BE49-F238E27FC236}">
                  <a16:creationId xmlns:a16="http://schemas.microsoft.com/office/drawing/2014/main" id="{AE83BFE1-1F4A-7745-B16F-C60293BF74AD}"/>
                </a:ext>
              </a:extLst>
            </p:cNvPr>
            <p:cNvSpPr/>
            <p:nvPr/>
          </p:nvSpPr>
          <p:spPr>
            <a:xfrm>
              <a:off x="5936571" y="815938"/>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a:t>
              </a:r>
            </a:p>
          </p:txBody>
        </p:sp>
        <p:sp>
          <p:nvSpPr>
            <p:cNvPr id="10" name="Oval 9">
              <a:extLst>
                <a:ext uri="{FF2B5EF4-FFF2-40B4-BE49-F238E27FC236}">
                  <a16:creationId xmlns:a16="http://schemas.microsoft.com/office/drawing/2014/main" id="{DD2BA690-310E-FB49-AAF0-878C0F3E15E0}"/>
                </a:ext>
              </a:extLst>
            </p:cNvPr>
            <p:cNvSpPr/>
            <p:nvPr/>
          </p:nvSpPr>
          <p:spPr>
            <a:xfrm>
              <a:off x="5936571" y="2553296"/>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a:t>
              </a:r>
            </a:p>
          </p:txBody>
        </p:sp>
        <p:sp>
          <p:nvSpPr>
            <p:cNvPr id="11" name="Oval 10">
              <a:extLst>
                <a:ext uri="{FF2B5EF4-FFF2-40B4-BE49-F238E27FC236}">
                  <a16:creationId xmlns:a16="http://schemas.microsoft.com/office/drawing/2014/main" id="{3C654377-BD20-454F-A72B-06AC644FD24C}"/>
                </a:ext>
              </a:extLst>
            </p:cNvPr>
            <p:cNvSpPr/>
            <p:nvPr/>
          </p:nvSpPr>
          <p:spPr>
            <a:xfrm>
              <a:off x="7603479" y="1922369"/>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a:t>
              </a:r>
            </a:p>
          </p:txBody>
        </p:sp>
        <p:sp>
          <p:nvSpPr>
            <p:cNvPr id="12" name="Oval 11">
              <a:extLst>
                <a:ext uri="{FF2B5EF4-FFF2-40B4-BE49-F238E27FC236}">
                  <a16:creationId xmlns:a16="http://schemas.microsoft.com/office/drawing/2014/main" id="{D3C3C1BF-95E3-D04D-99D3-C5BBCC4A7D65}"/>
                </a:ext>
              </a:extLst>
            </p:cNvPr>
            <p:cNvSpPr/>
            <p:nvPr/>
          </p:nvSpPr>
          <p:spPr>
            <a:xfrm>
              <a:off x="7605280" y="3145320"/>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a:t>
              </a:r>
            </a:p>
          </p:txBody>
        </p:sp>
        <p:sp>
          <p:nvSpPr>
            <p:cNvPr id="13" name="Oval 12">
              <a:extLst>
                <a:ext uri="{FF2B5EF4-FFF2-40B4-BE49-F238E27FC236}">
                  <a16:creationId xmlns:a16="http://schemas.microsoft.com/office/drawing/2014/main" id="{FAC27C30-A196-1849-9C0D-3C3108E1DC8B}"/>
                </a:ext>
              </a:extLst>
            </p:cNvPr>
            <p:cNvSpPr/>
            <p:nvPr/>
          </p:nvSpPr>
          <p:spPr>
            <a:xfrm>
              <a:off x="9661983" y="2373825"/>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RR</a:t>
              </a:r>
            </a:p>
          </p:txBody>
        </p:sp>
        <p:sp>
          <p:nvSpPr>
            <p:cNvPr id="14" name="Oval 13">
              <a:extLst>
                <a:ext uri="{FF2B5EF4-FFF2-40B4-BE49-F238E27FC236}">
                  <a16:creationId xmlns:a16="http://schemas.microsoft.com/office/drawing/2014/main" id="{3EA85712-F389-804B-9120-1141643BEAFA}"/>
                </a:ext>
              </a:extLst>
            </p:cNvPr>
            <p:cNvSpPr/>
            <p:nvPr/>
          </p:nvSpPr>
          <p:spPr>
            <a:xfrm>
              <a:off x="9661983" y="3388807"/>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DR</a:t>
              </a:r>
            </a:p>
          </p:txBody>
        </p:sp>
        <p:sp>
          <p:nvSpPr>
            <p:cNvPr id="15" name="Oval 14">
              <a:extLst>
                <a:ext uri="{FF2B5EF4-FFF2-40B4-BE49-F238E27FC236}">
                  <a16:creationId xmlns:a16="http://schemas.microsoft.com/office/drawing/2014/main" id="{AB877F56-1D0B-C843-A1C0-42E7FBC5DAB6}"/>
                </a:ext>
              </a:extLst>
            </p:cNvPr>
            <p:cNvSpPr/>
            <p:nvPr/>
          </p:nvSpPr>
          <p:spPr>
            <a:xfrm>
              <a:off x="9661983" y="343340"/>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RU</a:t>
              </a:r>
            </a:p>
          </p:txBody>
        </p:sp>
        <p:sp>
          <p:nvSpPr>
            <p:cNvPr id="16" name="Oval 15">
              <a:extLst>
                <a:ext uri="{FF2B5EF4-FFF2-40B4-BE49-F238E27FC236}">
                  <a16:creationId xmlns:a16="http://schemas.microsoft.com/office/drawing/2014/main" id="{41F36861-DBD7-084F-843D-54AAF0B146D8}"/>
                </a:ext>
              </a:extLst>
            </p:cNvPr>
            <p:cNvSpPr/>
            <p:nvPr/>
          </p:nvSpPr>
          <p:spPr>
            <a:xfrm>
              <a:off x="9665399" y="1358844"/>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DU</a:t>
              </a:r>
            </a:p>
          </p:txBody>
        </p:sp>
        <p:cxnSp>
          <p:nvCxnSpPr>
            <p:cNvPr id="17" name="Straight Arrow Connector 16">
              <a:extLst>
                <a:ext uri="{FF2B5EF4-FFF2-40B4-BE49-F238E27FC236}">
                  <a16:creationId xmlns:a16="http://schemas.microsoft.com/office/drawing/2014/main" id="{5CB338BE-AB41-864D-A9CB-0389CB4669B4}"/>
                </a:ext>
              </a:extLst>
            </p:cNvPr>
            <p:cNvCxnSpPr>
              <a:stCxn id="7" idx="6"/>
              <a:endCxn id="8" idx="2"/>
            </p:cNvCxnSpPr>
            <p:nvPr/>
          </p:nvCxnSpPr>
          <p:spPr>
            <a:xfrm>
              <a:off x="3381153" y="2187538"/>
              <a:ext cx="7567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BC5870-3088-E244-9DE4-F88EA9356D92}"/>
                </a:ext>
              </a:extLst>
            </p:cNvPr>
            <p:cNvCxnSpPr>
              <a:cxnSpLocks/>
              <a:stCxn id="8" idx="6"/>
              <a:endCxn id="9" idx="2"/>
            </p:cNvCxnSpPr>
            <p:nvPr/>
          </p:nvCxnSpPr>
          <p:spPr>
            <a:xfrm flipV="1">
              <a:off x="5052267" y="1273138"/>
              <a:ext cx="884304" cy="9144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454808-41F0-6A43-9047-592CFDA6E76A}"/>
                </a:ext>
              </a:extLst>
            </p:cNvPr>
            <p:cNvCxnSpPr>
              <a:cxnSpLocks/>
              <a:stCxn id="8" idx="6"/>
              <a:endCxn id="10" idx="2"/>
            </p:cNvCxnSpPr>
            <p:nvPr/>
          </p:nvCxnSpPr>
          <p:spPr>
            <a:xfrm>
              <a:off x="5052267" y="2187538"/>
              <a:ext cx="884304" cy="8229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850099-EEFD-284A-A86A-442967FD74A3}"/>
                </a:ext>
              </a:extLst>
            </p:cNvPr>
            <p:cNvCxnSpPr>
              <a:cxnSpLocks/>
              <a:stCxn id="9" idx="6"/>
              <a:endCxn id="15" idx="2"/>
            </p:cNvCxnSpPr>
            <p:nvPr/>
          </p:nvCxnSpPr>
          <p:spPr>
            <a:xfrm flipV="1">
              <a:off x="6850971" y="800540"/>
              <a:ext cx="2811012" cy="4725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1E2802-8C8B-6F49-9116-CD28191E576F}"/>
                </a:ext>
              </a:extLst>
            </p:cNvPr>
            <p:cNvCxnSpPr>
              <a:cxnSpLocks/>
              <a:stCxn id="9" idx="6"/>
              <a:endCxn id="16" idx="2"/>
            </p:cNvCxnSpPr>
            <p:nvPr/>
          </p:nvCxnSpPr>
          <p:spPr>
            <a:xfrm>
              <a:off x="6850971" y="1273138"/>
              <a:ext cx="2814428" cy="54290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68F9FB-FE62-4746-A3DB-B9A4F4656D92}"/>
                </a:ext>
              </a:extLst>
            </p:cNvPr>
            <p:cNvCxnSpPr>
              <a:cxnSpLocks/>
              <a:stCxn id="10" idx="6"/>
              <a:endCxn id="11" idx="2"/>
            </p:cNvCxnSpPr>
            <p:nvPr/>
          </p:nvCxnSpPr>
          <p:spPr>
            <a:xfrm flipV="1">
              <a:off x="6850971" y="2379569"/>
              <a:ext cx="752508" cy="630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63DD97-0242-3D46-A797-F4F9E864BF16}"/>
                </a:ext>
              </a:extLst>
            </p:cNvPr>
            <p:cNvCxnSpPr>
              <a:cxnSpLocks/>
              <a:stCxn id="10" idx="6"/>
              <a:endCxn id="12" idx="2"/>
            </p:cNvCxnSpPr>
            <p:nvPr/>
          </p:nvCxnSpPr>
          <p:spPr>
            <a:xfrm>
              <a:off x="6850971" y="3010496"/>
              <a:ext cx="754309" cy="592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0441FA-2AA3-384D-BC98-C58BC3E7DFA1}"/>
                </a:ext>
              </a:extLst>
            </p:cNvPr>
            <p:cNvCxnSpPr>
              <a:cxnSpLocks/>
              <a:stCxn id="11" idx="6"/>
              <a:endCxn id="15" idx="2"/>
            </p:cNvCxnSpPr>
            <p:nvPr/>
          </p:nvCxnSpPr>
          <p:spPr>
            <a:xfrm flipV="1">
              <a:off x="8517879" y="800540"/>
              <a:ext cx="1144104" cy="157902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1AAC88-F13E-5F4B-928B-325D2DE40C34}"/>
                </a:ext>
              </a:extLst>
            </p:cNvPr>
            <p:cNvCxnSpPr>
              <a:cxnSpLocks/>
              <a:stCxn id="11" idx="6"/>
              <a:endCxn id="16" idx="2"/>
            </p:cNvCxnSpPr>
            <p:nvPr/>
          </p:nvCxnSpPr>
          <p:spPr>
            <a:xfrm flipV="1">
              <a:off x="8517879" y="1816044"/>
              <a:ext cx="1147520" cy="5635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BC36C80-3C49-1F49-9450-2AC60F793D19}"/>
                </a:ext>
              </a:extLst>
            </p:cNvPr>
            <p:cNvCxnSpPr>
              <a:cxnSpLocks/>
              <a:stCxn id="12" idx="6"/>
              <a:endCxn id="13" idx="2"/>
            </p:cNvCxnSpPr>
            <p:nvPr/>
          </p:nvCxnSpPr>
          <p:spPr>
            <a:xfrm flipV="1">
              <a:off x="8519680" y="2831025"/>
              <a:ext cx="1142303" cy="77149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D891684-36DA-6E43-8E63-689793E4708B}"/>
                </a:ext>
              </a:extLst>
            </p:cNvPr>
            <p:cNvCxnSpPr>
              <a:cxnSpLocks/>
              <a:stCxn id="12" idx="6"/>
              <a:endCxn id="14" idx="2"/>
            </p:cNvCxnSpPr>
            <p:nvPr/>
          </p:nvCxnSpPr>
          <p:spPr>
            <a:xfrm>
              <a:off x="8519680" y="3602520"/>
              <a:ext cx="1142303" cy="2434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0A3D9A2-96DC-0642-A988-3AAE6BDAAB36}"/>
                    </a:ext>
                  </a:extLst>
                </p:cNvPr>
                <p:cNvSpPr txBox="1"/>
                <p:nvPr/>
              </p:nvSpPr>
              <p:spPr>
                <a:xfrm rot="18754800">
                  <a:off x="5074899" y="1238905"/>
                  <a:ext cx="507638" cy="50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r>
                              <a:rPr lang="en-US" sz="1600" i="1">
                                <a:latin typeface="Cambria Math" panose="02040503050406030204" pitchFamily="18" charset="0"/>
                              </a:rPr>
                              <m:t>𝑟</m:t>
                            </m:r>
                          </m:num>
                          <m:den>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𝐸</m:t>
                                </m:r>
                              </m:sub>
                            </m:sSub>
                          </m:den>
                        </m:f>
                      </m:oMath>
                    </m:oMathPara>
                  </a14:m>
                  <a:endParaRPr lang="en-US" sz="1600" dirty="0"/>
                </a:p>
              </p:txBody>
            </p:sp>
          </mc:Choice>
          <mc:Fallback>
            <p:sp>
              <p:nvSpPr>
                <p:cNvPr id="28" name="TextBox 27">
                  <a:extLst>
                    <a:ext uri="{FF2B5EF4-FFF2-40B4-BE49-F238E27FC236}">
                      <a16:creationId xmlns:a16="http://schemas.microsoft.com/office/drawing/2014/main" id="{40A3D9A2-96DC-0642-A988-3AAE6BDAAB36}"/>
                    </a:ext>
                  </a:extLst>
                </p:cNvPr>
                <p:cNvSpPr txBox="1">
                  <a:spLocks noRot="1" noChangeAspect="1" noMove="1" noResize="1" noEditPoints="1" noAdjustHandles="1" noChangeArrowheads="1" noChangeShapeType="1" noTextEdit="1"/>
                </p:cNvSpPr>
                <p:nvPr/>
              </p:nvSpPr>
              <p:spPr>
                <a:xfrm rot="18754800">
                  <a:off x="5074899" y="1238905"/>
                  <a:ext cx="507638" cy="502895"/>
                </a:xfrm>
                <a:prstGeom prst="rect">
                  <a:avLst/>
                </a:prstGeom>
                <a:blipFill>
                  <a:blip r:embed="rId4"/>
                  <a:stretch>
                    <a:fillRect l="-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68A55CE-4745-834E-BF23-DFFA7C1FDD71}"/>
                    </a:ext>
                  </a:extLst>
                </p:cNvPr>
                <p:cNvSpPr txBox="1"/>
                <p:nvPr/>
              </p:nvSpPr>
              <p:spPr>
                <a:xfrm rot="2487741">
                  <a:off x="5183037" y="2569987"/>
                  <a:ext cx="287707"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𝑟</m:t>
                            </m:r>
                          </m:num>
                          <m:den>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𝐸</m:t>
                                </m:r>
                              </m:sub>
                            </m:sSub>
                          </m:den>
                        </m:f>
                      </m:oMath>
                    </m:oMathPara>
                  </a14:m>
                  <a:endParaRPr lang="en-US" sz="1600" dirty="0"/>
                </a:p>
              </p:txBody>
            </p:sp>
          </mc:Choice>
          <mc:Fallback>
            <p:sp>
              <p:nvSpPr>
                <p:cNvPr id="29" name="TextBox 28">
                  <a:extLst>
                    <a:ext uri="{FF2B5EF4-FFF2-40B4-BE49-F238E27FC236}">
                      <a16:creationId xmlns:a16="http://schemas.microsoft.com/office/drawing/2014/main" id="{F68A55CE-4745-834E-BF23-DFFA7C1FDD71}"/>
                    </a:ext>
                  </a:extLst>
                </p:cNvPr>
                <p:cNvSpPr txBox="1">
                  <a:spLocks noRot="1" noChangeAspect="1" noMove="1" noResize="1" noEditPoints="1" noAdjustHandles="1" noChangeArrowheads="1" noChangeShapeType="1" noTextEdit="1"/>
                </p:cNvSpPr>
                <p:nvPr/>
              </p:nvSpPr>
              <p:spPr>
                <a:xfrm rot="2487741">
                  <a:off x="5183037" y="2569987"/>
                  <a:ext cx="287707" cy="461986"/>
                </a:xfrm>
                <a:prstGeom prst="rect">
                  <a:avLst/>
                </a:prstGeom>
                <a:blipFill>
                  <a:blip r:embed="rId5"/>
                  <a:stretch>
                    <a:fillRect l="-6977"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858EDD97-D697-7142-B1ED-D24050EFFCB9}"/>
                    </a:ext>
                  </a:extLst>
                </p:cNvPr>
                <p:cNvSpPr txBox="1"/>
                <p:nvPr/>
              </p:nvSpPr>
              <p:spPr>
                <a:xfrm rot="19166145">
                  <a:off x="7059606" y="2430185"/>
                  <a:ext cx="1647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𝑓</m:t>
                        </m:r>
                      </m:oMath>
                    </m:oMathPara>
                  </a14:m>
                  <a:endParaRPr lang="en-US" sz="1600" dirty="0"/>
                </a:p>
              </p:txBody>
            </p:sp>
          </mc:Choice>
          <mc:Fallback>
            <p:sp>
              <p:nvSpPr>
                <p:cNvPr id="30" name="TextBox 29">
                  <a:extLst>
                    <a:ext uri="{FF2B5EF4-FFF2-40B4-BE49-F238E27FC236}">
                      <a16:creationId xmlns:a16="http://schemas.microsoft.com/office/drawing/2014/main" id="{858EDD97-D697-7142-B1ED-D24050EFFCB9}"/>
                    </a:ext>
                  </a:extLst>
                </p:cNvPr>
                <p:cNvSpPr txBox="1">
                  <a:spLocks noRot="1" noChangeAspect="1" noMove="1" noResize="1" noEditPoints="1" noAdjustHandles="1" noChangeArrowheads="1" noChangeShapeType="1" noTextEdit="1"/>
                </p:cNvSpPr>
                <p:nvPr/>
              </p:nvSpPr>
              <p:spPr>
                <a:xfrm rot="19166145">
                  <a:off x="7059606" y="2430185"/>
                  <a:ext cx="164725" cy="246221"/>
                </a:xfrm>
                <a:prstGeom prst="rect">
                  <a:avLst/>
                </a:prstGeom>
                <a:blipFill>
                  <a:blip r:embed="rId6"/>
                  <a:stretch>
                    <a:fillRect l="-16667" t="-8000" r="-29167"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01BD2EA-E447-F146-9AB1-949B4166A6C2}"/>
                    </a:ext>
                  </a:extLst>
                </p:cNvPr>
                <p:cNvSpPr txBox="1"/>
                <p:nvPr/>
              </p:nvSpPr>
              <p:spPr>
                <a:xfrm rot="2248068">
                  <a:off x="6976195" y="3342037"/>
                  <a:ext cx="5236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1−</m:t>
                        </m:r>
                        <m:r>
                          <a:rPr lang="en-US" sz="1600" i="1">
                            <a:latin typeface="Cambria Math" panose="02040503050406030204" pitchFamily="18" charset="0"/>
                          </a:rPr>
                          <m:t>𝑓</m:t>
                        </m:r>
                      </m:oMath>
                    </m:oMathPara>
                  </a14:m>
                  <a:endParaRPr lang="en-US" sz="1600" dirty="0"/>
                </a:p>
              </p:txBody>
            </p:sp>
          </mc:Choice>
          <mc:Fallback>
            <p:sp>
              <p:nvSpPr>
                <p:cNvPr id="31" name="TextBox 30">
                  <a:extLst>
                    <a:ext uri="{FF2B5EF4-FFF2-40B4-BE49-F238E27FC236}">
                      <a16:creationId xmlns:a16="http://schemas.microsoft.com/office/drawing/2014/main" id="{F01BD2EA-E447-F146-9AB1-949B4166A6C2}"/>
                    </a:ext>
                  </a:extLst>
                </p:cNvPr>
                <p:cNvSpPr txBox="1">
                  <a:spLocks noRot="1" noChangeAspect="1" noMove="1" noResize="1" noEditPoints="1" noAdjustHandles="1" noChangeArrowheads="1" noChangeShapeType="1" noTextEdit="1"/>
                </p:cNvSpPr>
                <p:nvPr/>
              </p:nvSpPr>
              <p:spPr>
                <a:xfrm rot="2248068">
                  <a:off x="6976195" y="3342037"/>
                  <a:ext cx="523605" cy="246221"/>
                </a:xfrm>
                <a:prstGeom prst="rect">
                  <a:avLst/>
                </a:prstGeom>
                <a:blipFill>
                  <a:blip r:embed="rId7"/>
                  <a:stretch>
                    <a:fillRect l="-8696" t="-2439" r="-6522" b="-195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FA3C25B3-D8C8-344C-BE86-16C3B96EA573}"/>
                    </a:ext>
                  </a:extLst>
                </p:cNvPr>
                <p:cNvSpPr txBox="1"/>
                <p:nvPr/>
              </p:nvSpPr>
              <p:spPr>
                <a:xfrm rot="19462418">
                  <a:off x="8844400" y="2694637"/>
                  <a:ext cx="288028" cy="50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𝑅</m:t>
                                </m:r>
                              </m:sub>
                            </m:sSub>
                          </m:den>
                        </m:f>
                      </m:oMath>
                    </m:oMathPara>
                  </a14:m>
                  <a:endParaRPr lang="en-US" sz="1600" dirty="0"/>
                </a:p>
              </p:txBody>
            </p:sp>
          </mc:Choice>
          <mc:Fallback>
            <p:sp>
              <p:nvSpPr>
                <p:cNvPr id="32" name="TextBox 31">
                  <a:extLst>
                    <a:ext uri="{FF2B5EF4-FFF2-40B4-BE49-F238E27FC236}">
                      <a16:creationId xmlns:a16="http://schemas.microsoft.com/office/drawing/2014/main" id="{FA3C25B3-D8C8-344C-BE86-16C3B96EA573}"/>
                    </a:ext>
                  </a:extLst>
                </p:cNvPr>
                <p:cNvSpPr txBox="1">
                  <a:spLocks noRot="1" noChangeAspect="1" noMove="1" noResize="1" noEditPoints="1" noAdjustHandles="1" noChangeArrowheads="1" noChangeShapeType="1" noTextEdit="1"/>
                </p:cNvSpPr>
                <p:nvPr/>
              </p:nvSpPr>
              <p:spPr>
                <a:xfrm rot="19462418">
                  <a:off x="8844400" y="2694637"/>
                  <a:ext cx="288028" cy="502895"/>
                </a:xfrm>
                <a:prstGeom prst="rect">
                  <a:avLst/>
                </a:prstGeom>
                <a:blipFill>
                  <a:blip r:embed="rId8"/>
                  <a:stretch>
                    <a:fillRect r="-6977" b="-63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A49EC3A-A7B4-AB4A-9340-F9A9FED066D0}"/>
                    </a:ext>
                  </a:extLst>
                </p:cNvPr>
                <p:cNvSpPr txBox="1"/>
                <p:nvPr/>
              </p:nvSpPr>
              <p:spPr>
                <a:xfrm rot="807901">
                  <a:off x="8979961" y="3734263"/>
                  <a:ext cx="24731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𝑐</m:t>
                            </m:r>
                          </m:sub>
                        </m:sSub>
                      </m:oMath>
                    </m:oMathPara>
                  </a14:m>
                  <a:endParaRPr lang="en-US" sz="1600" dirty="0"/>
                </a:p>
              </p:txBody>
            </p:sp>
          </mc:Choice>
          <mc:Fallback>
            <p:sp>
              <p:nvSpPr>
                <p:cNvPr id="33" name="TextBox 32">
                  <a:extLst>
                    <a:ext uri="{FF2B5EF4-FFF2-40B4-BE49-F238E27FC236}">
                      <a16:creationId xmlns:a16="http://schemas.microsoft.com/office/drawing/2014/main" id="{AA49EC3A-A7B4-AB4A-9340-F9A9FED066D0}"/>
                    </a:ext>
                  </a:extLst>
                </p:cNvPr>
                <p:cNvSpPr txBox="1">
                  <a:spLocks noRot="1" noChangeAspect="1" noMove="1" noResize="1" noEditPoints="1" noAdjustHandles="1" noChangeArrowheads="1" noChangeShapeType="1" noTextEdit="1"/>
                </p:cNvSpPr>
                <p:nvPr/>
              </p:nvSpPr>
              <p:spPr>
                <a:xfrm rot="807901">
                  <a:off x="8979961" y="3734263"/>
                  <a:ext cx="247311" cy="246221"/>
                </a:xfrm>
                <a:prstGeom prst="rect">
                  <a:avLst/>
                </a:prstGeom>
                <a:blipFill>
                  <a:blip r:embed="rId9"/>
                  <a:stretch>
                    <a:fillRect l="-16667"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82BC19A-3E3B-3A4D-8CE2-36E929124219}"/>
                    </a:ext>
                  </a:extLst>
                </p:cNvPr>
                <p:cNvSpPr txBox="1"/>
                <p:nvPr/>
              </p:nvSpPr>
              <p:spPr>
                <a:xfrm rot="20104304">
                  <a:off x="9158182" y="2093991"/>
                  <a:ext cx="247311" cy="460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𝑐</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𝛿</m:t>
                                </m:r>
                              </m:e>
                              <m:sub>
                                <m:r>
                                  <a:rPr lang="en-US" sz="1600" i="1">
                                    <a:latin typeface="Cambria Math" panose="02040503050406030204" pitchFamily="18" charset="0"/>
                                  </a:rPr>
                                  <m:t>2</m:t>
                                </m:r>
                              </m:sub>
                            </m:sSub>
                          </m:den>
                        </m:f>
                      </m:oMath>
                    </m:oMathPara>
                  </a14:m>
                  <a:endParaRPr lang="en-US" sz="1600" dirty="0"/>
                </a:p>
              </p:txBody>
            </p:sp>
          </mc:Choice>
          <mc:Fallback>
            <p:sp>
              <p:nvSpPr>
                <p:cNvPr id="34" name="TextBox 33">
                  <a:extLst>
                    <a:ext uri="{FF2B5EF4-FFF2-40B4-BE49-F238E27FC236}">
                      <a16:creationId xmlns:a16="http://schemas.microsoft.com/office/drawing/2014/main" id="{582BC19A-3E3B-3A4D-8CE2-36E929124219}"/>
                    </a:ext>
                  </a:extLst>
                </p:cNvPr>
                <p:cNvSpPr txBox="1">
                  <a:spLocks noRot="1" noChangeAspect="1" noMove="1" noResize="1" noEditPoints="1" noAdjustHandles="1" noChangeArrowheads="1" noChangeShapeType="1" noTextEdit="1"/>
                </p:cNvSpPr>
                <p:nvPr/>
              </p:nvSpPr>
              <p:spPr>
                <a:xfrm rot="20104304">
                  <a:off x="9158182" y="2093991"/>
                  <a:ext cx="247311" cy="460319"/>
                </a:xfrm>
                <a:prstGeom prst="rect">
                  <a:avLst/>
                </a:prstGeom>
                <a:blipFill>
                  <a:blip r:embed="rId10"/>
                  <a:stretch>
                    <a:fillRect l="-8824" r="-5882"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805A9AD2-B1ED-0241-B98F-1651B09DC378}"/>
                    </a:ext>
                  </a:extLst>
                </p:cNvPr>
                <p:cNvSpPr txBox="1"/>
                <p:nvPr/>
              </p:nvSpPr>
              <p:spPr>
                <a:xfrm rot="20911965">
                  <a:off x="7865013" y="495360"/>
                  <a:ext cx="471347" cy="504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𝑟</m:t>
                                </m:r>
                              </m:sub>
                            </m:sSub>
                          </m:den>
                        </m:f>
                      </m:oMath>
                    </m:oMathPara>
                  </a14:m>
                  <a:endParaRPr lang="en-US" sz="1600" dirty="0"/>
                </a:p>
              </p:txBody>
            </p:sp>
          </mc:Choice>
          <mc:Fallback>
            <p:sp>
              <p:nvSpPr>
                <p:cNvPr id="35" name="TextBox 34">
                  <a:extLst>
                    <a:ext uri="{FF2B5EF4-FFF2-40B4-BE49-F238E27FC236}">
                      <a16:creationId xmlns:a16="http://schemas.microsoft.com/office/drawing/2014/main" id="{805A9AD2-B1ED-0241-B98F-1651B09DC378}"/>
                    </a:ext>
                  </a:extLst>
                </p:cNvPr>
                <p:cNvSpPr txBox="1">
                  <a:spLocks noRot="1" noChangeAspect="1" noMove="1" noResize="1" noEditPoints="1" noAdjustHandles="1" noChangeArrowheads="1" noChangeShapeType="1" noTextEdit="1"/>
                </p:cNvSpPr>
                <p:nvPr/>
              </p:nvSpPr>
              <p:spPr>
                <a:xfrm rot="20911965">
                  <a:off x="7865013" y="495360"/>
                  <a:ext cx="471347" cy="504112"/>
                </a:xfrm>
                <a:prstGeom prst="rect">
                  <a:avLst/>
                </a:prstGeom>
                <a:blipFill>
                  <a:blip r:embed="rId11"/>
                  <a:stretch>
                    <a:fillRect l="-2174" b="-19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AEDE562C-8479-5444-A3D8-CB01B8963692}"/>
                    </a:ext>
                  </a:extLst>
                </p:cNvPr>
                <p:cNvSpPr txBox="1"/>
                <p:nvPr/>
              </p:nvSpPr>
              <p:spPr>
                <a:xfrm rot="660659">
                  <a:off x="8004842" y="1248472"/>
                  <a:ext cx="44223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𝛿</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𝑐</m:t>
                            </m:r>
                          </m:sub>
                        </m:sSub>
                      </m:oMath>
                    </m:oMathPara>
                  </a14:m>
                  <a:endParaRPr lang="en-US" sz="1600" dirty="0"/>
                </a:p>
              </p:txBody>
            </p:sp>
          </mc:Choice>
          <mc:Fallback>
            <p:sp>
              <p:nvSpPr>
                <p:cNvPr id="36" name="TextBox 35">
                  <a:extLst>
                    <a:ext uri="{FF2B5EF4-FFF2-40B4-BE49-F238E27FC236}">
                      <a16:creationId xmlns:a16="http://schemas.microsoft.com/office/drawing/2014/main" id="{AEDE562C-8479-5444-A3D8-CB01B8963692}"/>
                    </a:ext>
                  </a:extLst>
                </p:cNvPr>
                <p:cNvSpPr txBox="1">
                  <a:spLocks noRot="1" noChangeAspect="1" noMove="1" noResize="1" noEditPoints="1" noAdjustHandles="1" noChangeArrowheads="1" noChangeShapeType="1" noTextEdit="1"/>
                </p:cNvSpPr>
                <p:nvPr/>
              </p:nvSpPr>
              <p:spPr>
                <a:xfrm rot="660659">
                  <a:off x="8004842" y="1248472"/>
                  <a:ext cx="442237" cy="246221"/>
                </a:xfrm>
                <a:prstGeom prst="rect">
                  <a:avLst/>
                </a:prstGeom>
                <a:blipFill>
                  <a:blip r:embed="rId12"/>
                  <a:stretch>
                    <a:fillRect l="-7500"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5A74CFEF-262E-D64F-88E7-82353BFC419F}"/>
                    </a:ext>
                  </a:extLst>
                </p:cNvPr>
                <p:cNvSpPr txBox="1"/>
                <p:nvPr/>
              </p:nvSpPr>
              <p:spPr>
                <a:xfrm rot="18239178">
                  <a:off x="8858087" y="941441"/>
                  <a:ext cx="268984" cy="5078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2</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𝑟</m:t>
                                </m:r>
                              </m:sub>
                            </m:sSub>
                          </m:den>
                        </m:f>
                      </m:oMath>
                    </m:oMathPara>
                  </a14:m>
                  <a:endParaRPr lang="en-US" sz="1600" dirty="0"/>
                </a:p>
              </p:txBody>
            </p:sp>
          </mc:Choice>
          <mc:Fallback>
            <p:sp>
              <p:nvSpPr>
                <p:cNvPr id="37" name="TextBox 36">
                  <a:extLst>
                    <a:ext uri="{FF2B5EF4-FFF2-40B4-BE49-F238E27FC236}">
                      <a16:creationId xmlns:a16="http://schemas.microsoft.com/office/drawing/2014/main" id="{5A74CFEF-262E-D64F-88E7-82353BFC419F}"/>
                    </a:ext>
                  </a:extLst>
                </p:cNvPr>
                <p:cNvSpPr txBox="1">
                  <a:spLocks noRot="1" noChangeAspect="1" noMove="1" noResize="1" noEditPoints="1" noAdjustHandles="1" noChangeArrowheads="1" noChangeShapeType="1" noTextEdit="1"/>
                </p:cNvSpPr>
                <p:nvPr/>
              </p:nvSpPr>
              <p:spPr>
                <a:xfrm rot="18239178">
                  <a:off x="8858087" y="941441"/>
                  <a:ext cx="268984" cy="507896"/>
                </a:xfrm>
                <a:prstGeom prst="rect">
                  <a:avLst/>
                </a:prstGeom>
                <a:blipFill>
                  <a:blip r:embed="rId13"/>
                  <a:stretch>
                    <a:fillRect l="-6383" r="-4255" b="-9756"/>
                  </a:stretch>
                </a:blipFill>
              </p:spPr>
              <p:txBody>
                <a:bodyPr/>
                <a:lstStyle/>
                <a:p>
                  <a:r>
                    <a:rPr lang="en-US">
                      <a:noFill/>
                    </a:rPr>
                    <a:t> </a:t>
                  </a:r>
                </a:p>
              </p:txBody>
            </p:sp>
          </mc:Fallback>
        </mc:AlternateContent>
        <p:sp>
          <p:nvSpPr>
            <p:cNvPr id="38" name="Freeform 37">
              <a:extLst>
                <a:ext uri="{FF2B5EF4-FFF2-40B4-BE49-F238E27FC236}">
                  <a16:creationId xmlns:a16="http://schemas.microsoft.com/office/drawing/2014/main" id="{840A55D9-9AFA-7F41-90C7-83CB37781D1A}"/>
                </a:ext>
              </a:extLst>
            </p:cNvPr>
            <p:cNvSpPr/>
            <p:nvPr/>
          </p:nvSpPr>
          <p:spPr>
            <a:xfrm>
              <a:off x="2986088" y="751117"/>
              <a:ext cx="3071812" cy="966054"/>
            </a:xfrm>
            <a:custGeom>
              <a:avLst/>
              <a:gdLst>
                <a:gd name="connsiteX0" fmla="*/ 3071812 w 3071812"/>
                <a:gd name="connsiteY0" fmla="*/ 194529 h 966054"/>
                <a:gd name="connsiteX1" fmla="*/ 1057275 w 3071812"/>
                <a:gd name="connsiteY1" fmla="*/ 51654 h 966054"/>
                <a:gd name="connsiteX2" fmla="*/ 0 w 3071812"/>
                <a:gd name="connsiteY2" fmla="*/ 966054 h 966054"/>
              </a:gdLst>
              <a:ahLst/>
              <a:cxnLst>
                <a:cxn ang="0">
                  <a:pos x="connsiteX0" y="connsiteY0"/>
                </a:cxn>
                <a:cxn ang="0">
                  <a:pos x="connsiteX1" y="connsiteY1"/>
                </a:cxn>
                <a:cxn ang="0">
                  <a:pos x="connsiteX2" y="connsiteY2"/>
                </a:cxn>
              </a:cxnLst>
              <a:rect l="l" t="t" r="r" b="b"/>
              <a:pathLst>
                <a:path w="3071812" h="966054">
                  <a:moveTo>
                    <a:pt x="3071812" y="194529"/>
                  </a:moveTo>
                  <a:cubicBezTo>
                    <a:pt x="2320528" y="58798"/>
                    <a:pt x="1569244" y="-76933"/>
                    <a:pt x="1057275" y="51654"/>
                  </a:cubicBezTo>
                  <a:cubicBezTo>
                    <a:pt x="545306" y="180241"/>
                    <a:pt x="119062" y="846992"/>
                    <a:pt x="0" y="966054"/>
                  </a:cubicBezTo>
                </a:path>
              </a:pathLst>
            </a:custGeom>
            <a:noFill/>
            <a:ln w="31750">
              <a:solidFill>
                <a:schemeClr val="accent2">
                  <a:lumMod val="75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C357A26B-6348-FB45-82A1-2063615BBE9D}"/>
                </a:ext>
              </a:extLst>
            </p:cNvPr>
            <p:cNvSpPr/>
            <p:nvPr/>
          </p:nvSpPr>
          <p:spPr>
            <a:xfrm>
              <a:off x="2943226" y="2695336"/>
              <a:ext cx="4800600" cy="1203900"/>
            </a:xfrm>
            <a:custGeom>
              <a:avLst/>
              <a:gdLst>
                <a:gd name="connsiteX0" fmla="*/ 4900613 w 4900613"/>
                <a:gd name="connsiteY0" fmla="*/ 100013 h 1557615"/>
                <a:gd name="connsiteX1" fmla="*/ 2300288 w 4900613"/>
                <a:gd name="connsiteY1" fmla="*/ 1557338 h 1557615"/>
                <a:gd name="connsiteX2" fmla="*/ 0 w 4900613"/>
                <a:gd name="connsiteY2" fmla="*/ 0 h 1557615"/>
              </a:gdLst>
              <a:ahLst/>
              <a:cxnLst>
                <a:cxn ang="0">
                  <a:pos x="connsiteX0" y="connsiteY0"/>
                </a:cxn>
                <a:cxn ang="0">
                  <a:pos x="connsiteX1" y="connsiteY1"/>
                </a:cxn>
                <a:cxn ang="0">
                  <a:pos x="connsiteX2" y="connsiteY2"/>
                </a:cxn>
              </a:cxnLst>
              <a:rect l="l" t="t" r="r" b="b"/>
              <a:pathLst>
                <a:path w="4900613" h="1557615">
                  <a:moveTo>
                    <a:pt x="4900613" y="100013"/>
                  </a:moveTo>
                  <a:cubicBezTo>
                    <a:pt x="4008835" y="837010"/>
                    <a:pt x="3117057" y="1574007"/>
                    <a:pt x="2300288" y="1557338"/>
                  </a:cubicBezTo>
                  <a:cubicBezTo>
                    <a:pt x="1483519" y="1540669"/>
                    <a:pt x="354806" y="259556"/>
                    <a:pt x="0" y="0"/>
                  </a:cubicBezTo>
                </a:path>
              </a:pathLst>
            </a:custGeom>
            <a:noFill/>
            <a:ln w="31750">
              <a:solidFill>
                <a:schemeClr val="accent2">
                  <a:lumMod val="75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B8D8B515-ED26-624E-81F8-A32474441184}"/>
                </a:ext>
              </a:extLst>
            </p:cNvPr>
            <p:cNvSpPr/>
            <p:nvPr/>
          </p:nvSpPr>
          <p:spPr>
            <a:xfrm>
              <a:off x="4972050" y="3874583"/>
              <a:ext cx="2771775" cy="471797"/>
            </a:xfrm>
            <a:custGeom>
              <a:avLst/>
              <a:gdLst>
                <a:gd name="connsiteX0" fmla="*/ 2771775 w 2771775"/>
                <a:gd name="connsiteY0" fmla="*/ 57150 h 471797"/>
                <a:gd name="connsiteX1" fmla="*/ 1671638 w 2771775"/>
                <a:gd name="connsiteY1" fmla="*/ 471488 h 471797"/>
                <a:gd name="connsiteX2" fmla="*/ 0 w 2771775"/>
                <a:gd name="connsiteY2" fmla="*/ 0 h 471797"/>
              </a:gdLst>
              <a:ahLst/>
              <a:cxnLst>
                <a:cxn ang="0">
                  <a:pos x="connsiteX0" y="connsiteY0"/>
                </a:cxn>
                <a:cxn ang="0">
                  <a:pos x="connsiteX1" y="connsiteY1"/>
                </a:cxn>
                <a:cxn ang="0">
                  <a:pos x="connsiteX2" y="connsiteY2"/>
                </a:cxn>
              </a:cxnLst>
              <a:rect l="l" t="t" r="r" b="b"/>
              <a:pathLst>
                <a:path w="2771775" h="471797">
                  <a:moveTo>
                    <a:pt x="2771775" y="57150"/>
                  </a:moveTo>
                  <a:cubicBezTo>
                    <a:pt x="2452687" y="269081"/>
                    <a:pt x="2133600" y="481013"/>
                    <a:pt x="1671638" y="471488"/>
                  </a:cubicBezTo>
                  <a:cubicBezTo>
                    <a:pt x="1209676" y="461963"/>
                    <a:pt x="604838" y="230981"/>
                    <a:pt x="0" y="0"/>
                  </a:cubicBezTo>
                </a:path>
              </a:pathLst>
            </a:custGeom>
            <a:noFill/>
            <a:ln w="317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E7DFB145-39A0-F542-AC8A-042944F26396}"/>
                    </a:ext>
                  </a:extLst>
                </p:cNvPr>
                <p:cNvSpPr txBox="1"/>
                <p:nvPr/>
              </p:nvSpPr>
              <p:spPr>
                <a:xfrm rot="646512">
                  <a:off x="5014662" y="566964"/>
                  <a:ext cx="78675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chemeClr val="accent2">
                                    <a:lumMod val="75000"/>
                                  </a:schemeClr>
                                </a:solidFill>
                                <a:latin typeface="Cambria Math" panose="02040503050406030204" pitchFamily="18" charset="0"/>
                              </a:rPr>
                            </m:ctrlPr>
                          </m:sSubPr>
                          <m:e>
                            <m:r>
                              <a:rPr lang="en-US" sz="1600" i="1">
                                <a:solidFill>
                                  <a:schemeClr val="accent2">
                                    <a:lumMod val="75000"/>
                                  </a:schemeClr>
                                </a:solidFill>
                                <a:latin typeface="Cambria Math" panose="02040503050406030204" pitchFamily="18" charset="0"/>
                              </a:rPr>
                              <m:t>𝛼</m:t>
                            </m:r>
                          </m:e>
                          <m:sub>
                            <m:r>
                              <a:rPr lang="en-US" sz="1600" i="1">
                                <a:solidFill>
                                  <a:schemeClr val="accent2">
                                    <a:lumMod val="75000"/>
                                  </a:schemeClr>
                                </a:solidFill>
                                <a:latin typeface="Cambria Math" panose="02040503050406030204" pitchFamily="18" charset="0"/>
                              </a:rPr>
                              <m:t>𝑢</m:t>
                            </m:r>
                          </m:sub>
                        </m:sSub>
                        <m:r>
                          <a:rPr lang="en-US" sz="1600" i="1">
                            <a:solidFill>
                              <a:schemeClr val="accent2">
                                <a:lumMod val="75000"/>
                              </a:schemeClr>
                            </a:solidFill>
                            <a:latin typeface="Cambria Math" panose="02040503050406030204" pitchFamily="18" charset="0"/>
                          </a:rPr>
                          <m:t>𝛽</m:t>
                        </m:r>
                        <m:r>
                          <a:rPr lang="en-US" sz="1600" i="1">
                            <a:solidFill>
                              <a:schemeClr val="accent1">
                                <a:lumMod val="75000"/>
                              </a:schemeClr>
                            </a:solidFill>
                            <a:latin typeface="Cambria Math" panose="02040503050406030204" pitchFamily="18" charset="0"/>
                          </a:rPr>
                          <m:t>𝜋</m:t>
                        </m:r>
                        <m:r>
                          <a:rPr lang="en-US" sz="1600" i="1">
                            <a:solidFill>
                              <a:schemeClr val="accent1">
                                <a:lumMod val="75000"/>
                              </a:schemeClr>
                            </a:solidFill>
                            <a:latin typeface="Cambria Math" panose="02040503050406030204" pitchFamily="18" charset="0"/>
                          </a:rPr>
                          <m:t>(</m:t>
                        </m:r>
                        <m:r>
                          <a:rPr lang="en-US" sz="1600" i="1">
                            <a:solidFill>
                              <a:schemeClr val="accent1">
                                <a:lumMod val="75000"/>
                              </a:schemeClr>
                            </a:solidFill>
                            <a:latin typeface="Cambria Math" panose="02040503050406030204" pitchFamily="18" charset="0"/>
                          </a:rPr>
                          <m:t>𝑡</m:t>
                        </m:r>
                        <m:r>
                          <a:rPr lang="en-US" sz="1600" i="1">
                            <a:solidFill>
                              <a:schemeClr val="accent1">
                                <a:lumMod val="75000"/>
                              </a:schemeClr>
                            </a:solidFill>
                            <a:latin typeface="Cambria Math" panose="02040503050406030204" pitchFamily="18" charset="0"/>
                          </a:rPr>
                          <m:t>)</m:t>
                        </m:r>
                      </m:oMath>
                    </m:oMathPara>
                  </a14:m>
                  <a:endParaRPr lang="en-US" sz="1600" dirty="0">
                    <a:solidFill>
                      <a:schemeClr val="accent2">
                        <a:lumMod val="75000"/>
                      </a:schemeClr>
                    </a:solidFill>
                  </a:endParaRPr>
                </a:p>
              </p:txBody>
            </p:sp>
          </mc:Choice>
          <mc:Fallback>
            <p:sp>
              <p:nvSpPr>
                <p:cNvPr id="41" name="TextBox 40">
                  <a:extLst>
                    <a:ext uri="{FF2B5EF4-FFF2-40B4-BE49-F238E27FC236}">
                      <a16:creationId xmlns:a16="http://schemas.microsoft.com/office/drawing/2014/main" id="{E7DFB145-39A0-F542-AC8A-042944F26396}"/>
                    </a:ext>
                  </a:extLst>
                </p:cNvPr>
                <p:cNvSpPr txBox="1">
                  <a:spLocks noRot="1" noChangeAspect="1" noMove="1" noResize="1" noEditPoints="1" noAdjustHandles="1" noChangeArrowheads="1" noChangeShapeType="1" noTextEdit="1"/>
                </p:cNvSpPr>
                <p:nvPr/>
              </p:nvSpPr>
              <p:spPr>
                <a:xfrm rot="646512">
                  <a:off x="5014662" y="566964"/>
                  <a:ext cx="786754" cy="246221"/>
                </a:xfrm>
                <a:prstGeom prst="rect">
                  <a:avLst/>
                </a:prstGeom>
                <a:blipFill>
                  <a:blip r:embed="rId14"/>
                  <a:stretch>
                    <a:fillRect l="-3030" r="-7576"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07ED2E3C-4717-864E-B481-304042CE43C2}"/>
                    </a:ext>
                  </a:extLst>
                </p:cNvPr>
                <p:cNvSpPr txBox="1"/>
                <p:nvPr/>
              </p:nvSpPr>
              <p:spPr>
                <a:xfrm rot="20033314">
                  <a:off x="6954155" y="3877357"/>
                  <a:ext cx="7827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chemeClr val="accent2">
                                    <a:lumMod val="75000"/>
                                  </a:schemeClr>
                                </a:solidFill>
                                <a:latin typeface="Cambria Math" panose="02040503050406030204" pitchFamily="18" charset="0"/>
                              </a:rPr>
                            </m:ctrlPr>
                          </m:sSubPr>
                          <m:e>
                            <m:r>
                              <a:rPr lang="en-US" sz="1600" i="1">
                                <a:solidFill>
                                  <a:schemeClr val="accent2">
                                    <a:lumMod val="75000"/>
                                  </a:schemeClr>
                                </a:solidFill>
                                <a:latin typeface="Cambria Math" panose="02040503050406030204" pitchFamily="18" charset="0"/>
                              </a:rPr>
                              <m:t>𝛼</m:t>
                            </m:r>
                          </m:e>
                          <m:sub>
                            <m:r>
                              <a:rPr lang="en-US" sz="1600" i="1">
                                <a:solidFill>
                                  <a:schemeClr val="accent2">
                                    <a:lumMod val="75000"/>
                                  </a:schemeClr>
                                </a:solidFill>
                                <a:latin typeface="Cambria Math" panose="02040503050406030204" pitchFamily="18" charset="0"/>
                              </a:rPr>
                              <m:t>𝑝</m:t>
                            </m:r>
                          </m:sub>
                        </m:sSub>
                        <m:r>
                          <a:rPr lang="en-US" sz="1600" i="1">
                            <a:solidFill>
                              <a:schemeClr val="accent2">
                                <a:lumMod val="75000"/>
                              </a:schemeClr>
                            </a:solidFill>
                            <a:latin typeface="Cambria Math" panose="02040503050406030204" pitchFamily="18" charset="0"/>
                          </a:rPr>
                          <m:t>𝛽</m:t>
                        </m:r>
                        <m:r>
                          <a:rPr lang="en-US" sz="1600" i="1">
                            <a:solidFill>
                              <a:schemeClr val="accent1">
                                <a:lumMod val="75000"/>
                              </a:schemeClr>
                            </a:solidFill>
                            <a:latin typeface="Cambria Math" panose="02040503050406030204" pitchFamily="18" charset="0"/>
                          </a:rPr>
                          <m:t>𝜋</m:t>
                        </m:r>
                        <m:d>
                          <m:dPr>
                            <m:ctrlPr>
                              <a:rPr lang="en-US" sz="1600" i="1">
                                <a:solidFill>
                                  <a:schemeClr val="accent1">
                                    <a:lumMod val="75000"/>
                                  </a:schemeClr>
                                </a:solidFill>
                                <a:latin typeface="Cambria Math" panose="02040503050406030204" pitchFamily="18" charset="0"/>
                              </a:rPr>
                            </m:ctrlPr>
                          </m:dPr>
                          <m:e>
                            <m:r>
                              <a:rPr lang="en-US" sz="1600" i="1">
                                <a:solidFill>
                                  <a:schemeClr val="accent1">
                                    <a:lumMod val="75000"/>
                                  </a:schemeClr>
                                </a:solidFill>
                                <a:latin typeface="Cambria Math" panose="02040503050406030204" pitchFamily="18" charset="0"/>
                              </a:rPr>
                              <m:t>𝑡</m:t>
                            </m:r>
                          </m:e>
                        </m:d>
                      </m:oMath>
                    </m:oMathPara>
                  </a14:m>
                  <a:endParaRPr lang="en-US" sz="1600" dirty="0">
                    <a:solidFill>
                      <a:schemeClr val="accent2">
                        <a:lumMod val="75000"/>
                      </a:schemeClr>
                    </a:solidFill>
                  </a:endParaRPr>
                </a:p>
              </p:txBody>
            </p:sp>
          </mc:Choice>
          <mc:Fallback>
            <p:sp>
              <p:nvSpPr>
                <p:cNvPr id="42" name="TextBox 41">
                  <a:extLst>
                    <a:ext uri="{FF2B5EF4-FFF2-40B4-BE49-F238E27FC236}">
                      <a16:creationId xmlns:a16="http://schemas.microsoft.com/office/drawing/2014/main" id="{07ED2E3C-4717-864E-B481-304042CE43C2}"/>
                    </a:ext>
                  </a:extLst>
                </p:cNvPr>
                <p:cNvSpPr txBox="1">
                  <a:spLocks noRot="1" noChangeAspect="1" noMove="1" noResize="1" noEditPoints="1" noAdjustHandles="1" noChangeArrowheads="1" noChangeShapeType="1" noTextEdit="1"/>
                </p:cNvSpPr>
                <p:nvPr/>
              </p:nvSpPr>
              <p:spPr>
                <a:xfrm rot="20033314">
                  <a:off x="6954155" y="3877357"/>
                  <a:ext cx="782778" cy="26520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C19DF02E-E216-6241-ABF9-4CD71B3500A7}"/>
                    </a:ext>
                  </a:extLst>
                </p:cNvPr>
                <p:cNvSpPr txBox="1"/>
                <p:nvPr/>
              </p:nvSpPr>
              <p:spPr>
                <a:xfrm rot="19549255">
                  <a:off x="7318327" y="2892799"/>
                  <a:ext cx="55444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chemeClr val="accent2">
                                <a:lumMod val="75000"/>
                              </a:schemeClr>
                            </a:solidFill>
                            <a:latin typeface="Cambria Math" panose="02040503050406030204" pitchFamily="18" charset="0"/>
                          </a:rPr>
                          <m:t>𝛽</m:t>
                        </m:r>
                        <m:r>
                          <a:rPr lang="en-US" sz="1600" i="1">
                            <a:solidFill>
                              <a:schemeClr val="accent1">
                                <a:lumMod val="75000"/>
                              </a:schemeClr>
                            </a:solidFill>
                            <a:latin typeface="Cambria Math" panose="02040503050406030204" pitchFamily="18" charset="0"/>
                          </a:rPr>
                          <m:t>𝜋</m:t>
                        </m:r>
                        <m:r>
                          <a:rPr lang="en-US" sz="1600" i="1">
                            <a:solidFill>
                              <a:schemeClr val="accent1">
                                <a:lumMod val="75000"/>
                              </a:schemeClr>
                            </a:solidFill>
                            <a:latin typeface="Cambria Math" panose="02040503050406030204" pitchFamily="18" charset="0"/>
                          </a:rPr>
                          <m:t>(</m:t>
                        </m:r>
                        <m:r>
                          <a:rPr lang="en-US" sz="1600" i="1">
                            <a:solidFill>
                              <a:schemeClr val="accent1">
                                <a:lumMod val="75000"/>
                              </a:schemeClr>
                            </a:solidFill>
                            <a:latin typeface="Cambria Math" panose="02040503050406030204" pitchFamily="18" charset="0"/>
                          </a:rPr>
                          <m:t>𝑡</m:t>
                        </m:r>
                        <m:r>
                          <a:rPr lang="en-US" sz="1600" i="1">
                            <a:solidFill>
                              <a:schemeClr val="accent1">
                                <a:lumMod val="75000"/>
                              </a:schemeClr>
                            </a:solidFill>
                            <a:latin typeface="Cambria Math" panose="02040503050406030204" pitchFamily="18" charset="0"/>
                          </a:rPr>
                          <m:t>)</m:t>
                        </m:r>
                      </m:oMath>
                    </m:oMathPara>
                  </a14:m>
                  <a:endParaRPr lang="en-US" sz="1600" dirty="0">
                    <a:solidFill>
                      <a:schemeClr val="accent2">
                        <a:lumMod val="75000"/>
                      </a:schemeClr>
                    </a:solidFill>
                  </a:endParaRPr>
                </a:p>
              </p:txBody>
            </p:sp>
          </mc:Choice>
          <mc:Fallback>
            <p:sp>
              <p:nvSpPr>
                <p:cNvPr id="43" name="TextBox 42">
                  <a:extLst>
                    <a:ext uri="{FF2B5EF4-FFF2-40B4-BE49-F238E27FC236}">
                      <a16:creationId xmlns:a16="http://schemas.microsoft.com/office/drawing/2014/main" id="{C19DF02E-E216-6241-ABF9-4CD71B3500A7}"/>
                    </a:ext>
                  </a:extLst>
                </p:cNvPr>
                <p:cNvSpPr txBox="1">
                  <a:spLocks noRot="1" noChangeAspect="1" noMove="1" noResize="1" noEditPoints="1" noAdjustHandles="1" noChangeArrowheads="1" noChangeShapeType="1" noTextEdit="1"/>
                </p:cNvSpPr>
                <p:nvPr/>
              </p:nvSpPr>
              <p:spPr>
                <a:xfrm rot="19549255">
                  <a:off x="7318327" y="2892799"/>
                  <a:ext cx="554447" cy="246221"/>
                </a:xfrm>
                <a:prstGeom prst="rect">
                  <a:avLst/>
                </a:prstGeom>
                <a:blipFill>
                  <a:blip r:embed="rId16"/>
                  <a:stretch>
                    <a:fillRect l="-8163" t="-7143" r="-16327" b="-19048"/>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graphicFrame>
            <p:nvGraphicFramePr>
              <p:cNvPr id="45" name="Table 2">
                <a:extLst>
                  <a:ext uri="{FF2B5EF4-FFF2-40B4-BE49-F238E27FC236}">
                    <a16:creationId xmlns:a16="http://schemas.microsoft.com/office/drawing/2014/main" id="{68DC39CB-212C-A54E-9CEE-3C5B76269D0A}"/>
                  </a:ext>
                </a:extLst>
              </p:cNvPr>
              <p:cNvGraphicFramePr>
                <a:graphicFrameLocks noGrp="1"/>
              </p:cNvGraphicFramePr>
              <p:nvPr>
                <p:extLst>
                  <p:ext uri="{D42A27DB-BD31-4B8C-83A1-F6EECF244321}">
                    <p14:modId xmlns:p14="http://schemas.microsoft.com/office/powerpoint/2010/main" val="1410135674"/>
                  </p:ext>
                </p:extLst>
              </p:nvPr>
            </p:nvGraphicFramePr>
            <p:xfrm>
              <a:off x="770352" y="6716972"/>
              <a:ext cx="9436608" cy="4878898"/>
            </p:xfrm>
            <a:graphic>
              <a:graphicData uri="http://schemas.openxmlformats.org/drawingml/2006/table">
                <a:tbl>
                  <a:tblPr firstRow="1" bandRow="1">
                    <a:tableStyleId>{2D5ABB26-0587-4C30-8999-92F81FD0307C}</a:tableStyleId>
                  </a:tblPr>
                  <a:tblGrid>
                    <a:gridCol w="9436608">
                      <a:extLst>
                        <a:ext uri="{9D8B030D-6E8A-4147-A177-3AD203B41FA5}">
                          <a16:colId xmlns:a16="http://schemas.microsoft.com/office/drawing/2014/main" val="1757769350"/>
                        </a:ext>
                      </a:extLst>
                    </a:gridCol>
                  </a:tblGrid>
                  <a:tr h="370840">
                    <a:tc>
                      <a:txBody>
                        <a:bodyPr/>
                        <a:lstStyle/>
                        <a:p>
                          <a:pPr algn="ctr"/>
                          <a:r>
                            <a:rPr lang="en-US" sz="1300" b="1" dirty="0">
                              <a:latin typeface="Arial" panose="020B0604020202020204" pitchFamily="34" charset="0"/>
                              <a:cs typeface="Arial" panose="020B0604020202020204" pitchFamily="34" charset="0"/>
                            </a:rPr>
                            <a:t>Series of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123279"/>
                      </a:ext>
                    </a:extLst>
                  </a:tr>
                  <a:tr h="370840">
                    <a:tc>
                      <a:txBody>
                        <a:bodyPr/>
                        <a:lstStyle/>
                        <a:p>
                          <a:pPr algn="l"/>
                          <a14:m>
                            <m:oMathPara xmlns:m="http://schemas.openxmlformats.org/officeDocument/2006/math">
                              <m:oMathParaPr>
                                <m:jc m:val="center"/>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𝑆</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𝛽</m:t>
                                    </m:r>
                                    <m:r>
                                      <a:rPr lang="en-US" sz="1300" b="0" i="1" smtClean="0">
                                        <a:solidFill>
                                          <a:schemeClr val="accent1">
                                            <a:lumMod val="75000"/>
                                          </a:schemeClr>
                                        </a:solidFill>
                                        <a:latin typeface="Cambria Math" panose="02040503050406030204" pitchFamily="18" charset="0"/>
                                      </a:rPr>
                                      <m:t>𝜋</m:t>
                                    </m:r>
                                    <m:d>
                                      <m:dPr>
                                        <m:ctrlPr>
                                          <a:rPr lang="en-US" sz="1300" b="0" i="1" smtClean="0">
                                            <a:solidFill>
                                              <a:schemeClr val="accent1">
                                                <a:lumMod val="75000"/>
                                              </a:schemeClr>
                                            </a:solidFill>
                                            <a:latin typeface="Cambria Math" panose="02040503050406030204" pitchFamily="18" charset="0"/>
                                          </a:rPr>
                                        </m:ctrlPr>
                                      </m:dPr>
                                      <m:e>
                                        <m:r>
                                          <a:rPr lang="en-US" sz="1300" b="0" i="1" smtClean="0">
                                            <a:solidFill>
                                              <a:schemeClr val="accent1">
                                                <a:lumMod val="75000"/>
                                              </a:schemeClr>
                                            </a:solidFill>
                                            <a:latin typeface="Cambria Math" panose="02040503050406030204" pitchFamily="18" charset="0"/>
                                          </a:rPr>
                                          <m:t>𝑡</m:t>
                                        </m:r>
                                      </m:e>
                                    </m:d>
                                    <m:r>
                                      <a:rPr lang="en-US" sz="1300" b="0" smtClean="0">
                                        <a:latin typeface="Cambria Math" panose="02040503050406030204" pitchFamily="18" charset="0"/>
                                      </a:rPr>
                                      <m:t>𝑆</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r>
                                      <a:rPr lang="en-US" sz="1300" b="0" smtClean="0">
                                        <a:latin typeface="Cambria Math" panose="02040503050406030204" pitchFamily="18" charset="0"/>
                                      </a:rPr>
                                      <m:t>𝑁</m:t>
                                    </m:r>
                                  </m:den>
                                </m:f>
                                <m:d>
                                  <m:dPr>
                                    <m:ctrlPr>
                                      <a:rPr lang="en-US" sz="1300" b="0" i="1" smtClean="0">
                                        <a:latin typeface="Cambria Math" panose="02040503050406030204" pitchFamily="18" charset="0"/>
                                      </a:rPr>
                                    </m:ctrlPr>
                                  </m:dPr>
                                  <m:e>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𝛼</m:t>
                                        </m:r>
                                      </m:e>
                                      <m:sub>
                                        <m:r>
                                          <a:rPr lang="en-US" sz="1300" b="0" smtClean="0">
                                            <a:latin typeface="Cambria Math" panose="02040503050406030204" pitchFamily="18" charset="0"/>
                                          </a:rPr>
                                          <m:t>𝑃</m:t>
                                        </m:r>
                                      </m:sub>
                                    </m:sSub>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𝛼</m:t>
                                        </m:r>
                                      </m:e>
                                      <m:sub>
                                        <m:r>
                                          <a:rPr lang="en-US" sz="1300" b="0" smtClean="0">
                                            <a:latin typeface="Cambria Math" panose="02040503050406030204" pitchFamily="18" charset="0"/>
                                          </a:rPr>
                                          <m:t>𝑈</m:t>
                                        </m:r>
                                      </m:sub>
                                    </m:sSub>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e>
                                </m:d>
                                <m:r>
                                  <a:rPr lang="en-US" sz="1300" b="0" smtClean="0">
                                    <a:latin typeface="Cambria Math" panose="02040503050406030204" pitchFamily="18" charset="0"/>
                                  </a:rPr>
                                  <m:t>+</m:t>
                                </m:r>
                                <m:r>
                                  <a:rPr lang="en-US" sz="1300" b="0" smtClean="0">
                                    <a:latin typeface="Cambria Math" panose="02040503050406030204" pitchFamily="18" charset="0"/>
                                  </a:rPr>
                                  <m:t>𝜆</m:t>
                                </m:r>
                                <m:r>
                                  <a:rPr lang="en-US" sz="1300" b="0" smtClean="0">
                                    <a:latin typeface="Cambria Math" panose="02040503050406030204" pitchFamily="18" charset="0"/>
                                  </a:rPr>
                                  <m:t>𝑁</m:t>
                                </m:r>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𝑆</m:t>
                                </m:r>
                                <m:r>
                                  <a:rPr lang="en-US" sz="1300" b="0" smtClean="0">
                                    <a:latin typeface="Cambria Math" panose="02040503050406030204" pitchFamily="18" charset="0"/>
                                  </a:rPr>
                                  <m:t>(</m:t>
                                </m:r>
                                <m:r>
                                  <a:rPr lang="en-US" sz="1300" b="0" smtClean="0">
                                    <a:latin typeface="Cambria Math" panose="02040503050406030204" pitchFamily="18" charset="0"/>
                                  </a:rPr>
                                  <m:t>𝑡</m:t>
                                </m:r>
                                <m:r>
                                  <a:rPr lang="en-US" sz="1300" b="0" smtClean="0">
                                    <a:latin typeface="Cambria Math" panose="02040503050406030204" pitchFamily="18" charset="0"/>
                                  </a:rPr>
                                  <m:t>)</m:t>
                                </m:r>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756492799"/>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𝐸</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𝛽</m:t>
                                    </m:r>
                                    <m:r>
                                      <a:rPr lang="en-US" sz="1300" b="0" i="1" smtClean="0">
                                        <a:solidFill>
                                          <a:schemeClr val="accent1">
                                            <a:lumMod val="75000"/>
                                          </a:schemeClr>
                                        </a:solidFill>
                                        <a:latin typeface="Cambria Math" panose="02040503050406030204" pitchFamily="18" charset="0"/>
                                      </a:rPr>
                                      <m:t>𝜋</m:t>
                                    </m:r>
                                    <m:d>
                                      <m:dPr>
                                        <m:ctrlPr>
                                          <a:rPr lang="en-US" sz="1300" b="0" i="1" smtClean="0">
                                            <a:solidFill>
                                              <a:schemeClr val="accent1">
                                                <a:lumMod val="75000"/>
                                              </a:schemeClr>
                                            </a:solidFill>
                                            <a:latin typeface="Cambria Math" panose="02040503050406030204" pitchFamily="18" charset="0"/>
                                          </a:rPr>
                                        </m:ctrlPr>
                                      </m:dPr>
                                      <m:e>
                                        <m:r>
                                          <a:rPr lang="en-US" sz="1300" b="0" i="1" smtClean="0">
                                            <a:solidFill>
                                              <a:schemeClr val="accent1">
                                                <a:lumMod val="75000"/>
                                              </a:schemeClr>
                                            </a:solidFill>
                                            <a:latin typeface="Cambria Math" panose="02040503050406030204" pitchFamily="18" charset="0"/>
                                          </a:rPr>
                                          <m:t>𝑡</m:t>
                                        </m:r>
                                      </m:e>
                                    </m:d>
                                    <m:r>
                                      <a:rPr lang="en-US" sz="1300" b="0" smtClean="0">
                                        <a:latin typeface="Cambria Math" panose="02040503050406030204" pitchFamily="18" charset="0"/>
                                      </a:rPr>
                                      <m:t>𝑆</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r>
                                      <a:rPr lang="en-US" sz="1300" b="0" smtClean="0">
                                        <a:latin typeface="Cambria Math" panose="02040503050406030204" pitchFamily="18" charset="0"/>
                                      </a:rPr>
                                      <m:t>𝑁</m:t>
                                    </m:r>
                                  </m:den>
                                </m:f>
                                <m:d>
                                  <m:dPr>
                                    <m:ctrlPr>
                                      <a:rPr lang="en-US" sz="1300" b="0" i="1" smtClean="0">
                                        <a:latin typeface="Cambria Math" panose="02040503050406030204" pitchFamily="18" charset="0"/>
                                      </a:rPr>
                                    </m:ctrlPr>
                                  </m:dPr>
                                  <m:e>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𝛼</m:t>
                                        </m:r>
                                      </m:e>
                                      <m:sub>
                                        <m:r>
                                          <a:rPr lang="en-US" sz="1300" b="0" smtClean="0">
                                            <a:latin typeface="Cambria Math" panose="02040503050406030204" pitchFamily="18" charset="0"/>
                                          </a:rPr>
                                          <m:t>𝑃</m:t>
                                        </m:r>
                                      </m:sub>
                                    </m:sSub>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𝛼</m:t>
                                        </m:r>
                                      </m:e>
                                      <m:sub>
                                        <m:r>
                                          <a:rPr lang="en-US" sz="1300" b="0" smtClean="0">
                                            <a:latin typeface="Cambria Math" panose="02040503050406030204" pitchFamily="18" charset="0"/>
                                          </a:rPr>
                                          <m:t>𝑈</m:t>
                                        </m:r>
                                      </m:sub>
                                    </m:sSub>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e>
                                </m:d>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𝐸</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𝑒</m:t>
                                        </m:r>
                                      </m:sub>
                                    </m:sSub>
                                  </m:den>
                                </m:f>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𝐸</m:t>
                                </m:r>
                                <m:r>
                                  <a:rPr lang="en-US" sz="1300" b="0" smtClean="0">
                                    <a:latin typeface="Cambria Math" panose="02040503050406030204" pitchFamily="18" charset="0"/>
                                  </a:rPr>
                                  <m:t>(</m:t>
                                </m:r>
                                <m:r>
                                  <a:rPr lang="en-US" sz="1300" b="0" smtClean="0">
                                    <a:latin typeface="Cambria Math" panose="02040503050406030204" pitchFamily="18" charset="0"/>
                                  </a:rPr>
                                  <m:t>𝑡</m:t>
                                </m:r>
                                <m:r>
                                  <a:rPr lang="en-US" sz="1300" b="0" smtClean="0">
                                    <a:latin typeface="Cambria Math" panose="02040503050406030204" pitchFamily="18" charset="0"/>
                                  </a:rPr>
                                  <m:t>)</m:t>
                                </m:r>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1520483"/>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𝑈</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d>
                                      <m:dPr>
                                        <m:ctrlPr>
                                          <a:rPr lang="en-US" sz="1300" b="0" i="1" smtClean="0">
                                            <a:latin typeface="Cambria Math" panose="02040503050406030204" pitchFamily="18" charset="0"/>
                                          </a:rPr>
                                        </m:ctrlPr>
                                      </m:dPr>
                                      <m:e>
                                        <m:r>
                                          <a:rPr lang="en-US" sz="1300" b="0" smtClean="0">
                                            <a:latin typeface="Cambria Math" panose="02040503050406030204" pitchFamily="18" charset="0"/>
                                          </a:rPr>
                                          <m:t>1−</m:t>
                                        </m:r>
                                        <m:r>
                                          <a:rPr lang="en-US" sz="1300" b="0" smtClean="0">
                                            <a:latin typeface="Cambria Math" panose="02040503050406030204" pitchFamily="18" charset="0"/>
                                          </a:rPr>
                                          <m:t>𝑟</m:t>
                                        </m:r>
                                      </m:e>
                                    </m:d>
                                    <m:r>
                                      <a:rPr lang="en-US" sz="1300" b="0" smtClean="0">
                                        <a:latin typeface="Cambria Math" panose="02040503050406030204" pitchFamily="18" charset="0"/>
                                      </a:rPr>
                                      <m:t>𝐸</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𝑒</m:t>
                                        </m:r>
                                      </m:sub>
                                    </m:sSub>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𝛽</m:t>
                                        </m:r>
                                      </m:e>
                                      <m:sub>
                                        <m:r>
                                          <a:rPr lang="en-US" sz="1300" b="0" smtClean="0">
                                            <a:latin typeface="Cambria Math" panose="02040503050406030204" pitchFamily="18" charset="0"/>
                                          </a:rPr>
                                          <m:t>1</m:t>
                                        </m:r>
                                      </m:sub>
                                    </m:sSub>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𝛿</m:t>
                                    </m:r>
                                  </m:e>
                                  <m:sub>
                                    <m:r>
                                      <a:rPr lang="en-US" sz="1300" b="0" smtClean="0">
                                        <a:latin typeface="Cambria Math" panose="02040503050406030204" pitchFamily="18" charset="0"/>
                                      </a:rPr>
                                      <m:t>1</m:t>
                                    </m:r>
                                  </m:sub>
                                </m:sSub>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𝑈</m:t>
                                </m:r>
                                <m:r>
                                  <a:rPr lang="en-US" sz="1300" b="0" smtClean="0">
                                    <a:latin typeface="Cambria Math" panose="02040503050406030204" pitchFamily="18" charset="0"/>
                                  </a:rPr>
                                  <m:t>(</m:t>
                                </m:r>
                                <m:r>
                                  <a:rPr lang="en-US" sz="1300" b="0" smtClean="0">
                                    <a:latin typeface="Cambria Math" panose="02040503050406030204" pitchFamily="18" charset="0"/>
                                  </a:rPr>
                                  <m:t>𝑡</m:t>
                                </m:r>
                                <m:r>
                                  <a:rPr lang="en-US" sz="1300" b="0" smtClean="0">
                                    <a:latin typeface="Cambria Math" panose="02040503050406030204" pitchFamily="18" charset="0"/>
                                  </a:rPr>
                                  <m:t>)</m:t>
                                </m:r>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327238894"/>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𝑃</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d>
                                      <m:dPr>
                                        <m:ctrlPr>
                                          <a:rPr lang="en-US" sz="1300" b="0" i="1" smtClean="0">
                                            <a:latin typeface="Cambria Math" panose="02040503050406030204" pitchFamily="18" charset="0"/>
                                          </a:rPr>
                                        </m:ctrlPr>
                                      </m:dPr>
                                      <m:e>
                                        <m:r>
                                          <a:rPr lang="en-US" sz="1300" b="0" smtClean="0">
                                            <a:latin typeface="Cambria Math" panose="02040503050406030204" pitchFamily="18" charset="0"/>
                                          </a:rPr>
                                          <m:t>1−</m:t>
                                        </m:r>
                                        <m:r>
                                          <a:rPr lang="en-US" sz="1300" b="0" smtClean="0">
                                            <a:latin typeface="Cambria Math" panose="02040503050406030204" pitchFamily="18" charset="0"/>
                                          </a:rPr>
                                          <m:t>𝑓</m:t>
                                        </m:r>
                                      </m:e>
                                    </m:d>
                                    <m:r>
                                      <a:rPr lang="en-US" sz="1300" b="0" smtClean="0">
                                        <a:latin typeface="Cambria Math" panose="02040503050406030204" pitchFamily="18" charset="0"/>
                                      </a:rPr>
                                      <m:t>𝑟𝐸</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𝑒</m:t>
                                        </m:r>
                                      </m:sub>
                                    </m:sSub>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0018289"/>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𝐹</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𝑓𝑟𝐸</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𝑒</m:t>
                                        </m:r>
                                      </m:sub>
                                    </m:sSub>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𝛽</m:t>
                                        </m:r>
                                      </m:e>
                                      <m:sub>
                                        <m:r>
                                          <a:rPr lang="en-US" sz="1300" b="0" smtClean="0">
                                            <a:latin typeface="Cambria Math" panose="02040503050406030204" pitchFamily="18" charset="0"/>
                                          </a:rPr>
                                          <m:t>2</m:t>
                                        </m:r>
                                      </m:sub>
                                    </m:sSub>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𝛿</m:t>
                                        </m:r>
                                      </m:e>
                                      <m:sub>
                                        <m:r>
                                          <a:rPr lang="en-US" sz="1300" b="0" smtClean="0">
                                            <a:latin typeface="Cambria Math" panose="02040503050406030204" pitchFamily="18" charset="0"/>
                                          </a:rPr>
                                          <m:t>2</m:t>
                                        </m:r>
                                      </m:sub>
                                    </m:sSub>
                                  </m:den>
                                </m:f>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508160611"/>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𝑅𝑈</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𝛽</m:t>
                                        </m:r>
                                      </m:e>
                                      <m:sub>
                                        <m:r>
                                          <a:rPr lang="en-US" sz="1300" b="0" smtClean="0">
                                            <a:latin typeface="Cambria Math" panose="02040503050406030204" pitchFamily="18" charset="0"/>
                                          </a:rPr>
                                          <m:t>1</m:t>
                                        </m:r>
                                      </m:sub>
                                    </m:sSub>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𝛽</m:t>
                                        </m:r>
                                      </m:e>
                                      <m:sub>
                                        <m:r>
                                          <a:rPr lang="en-US" sz="1300" b="0" smtClean="0">
                                            <a:latin typeface="Cambria Math" panose="02040503050406030204" pitchFamily="18" charset="0"/>
                                          </a:rPr>
                                          <m:t>2</m:t>
                                        </m:r>
                                      </m:sub>
                                    </m:sSub>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𝑅𝑈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29956836"/>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𝑅𝑅</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𝐷</m:t>
                                        </m:r>
                                      </m:e>
                                      <m:sub>
                                        <m:r>
                                          <a:rPr lang="en-US" sz="1300" b="0" smtClean="0">
                                            <a:latin typeface="Cambria Math" panose="02040503050406030204" pitchFamily="18" charset="0"/>
                                          </a:rPr>
                                          <m:t>𝑟</m:t>
                                        </m:r>
                                      </m:sub>
                                    </m:sSub>
                                  </m:den>
                                </m:f>
                                <m:r>
                                  <a:rPr lang="en-US" sz="1300" b="0" smtClean="0">
                                    <a:latin typeface="Cambria Math" panose="02040503050406030204" pitchFamily="18" charset="0"/>
                                  </a:rPr>
                                  <m:t>−</m:t>
                                </m:r>
                                <m:r>
                                  <a:rPr lang="en-US" sz="1300" b="0" smtClean="0">
                                    <a:latin typeface="Cambria Math" panose="02040503050406030204" pitchFamily="18" charset="0"/>
                                  </a:rPr>
                                  <m:t>𝜇</m:t>
                                </m:r>
                                <m:r>
                                  <a:rPr lang="en-US" sz="1300" b="0" smtClean="0">
                                    <a:latin typeface="Cambria Math" panose="02040503050406030204" pitchFamily="18" charset="0"/>
                                  </a:rPr>
                                  <m:t>𝑅𝑅</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33013653"/>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𝐷𝑈</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𝛿</m:t>
                                    </m:r>
                                  </m:e>
                                  <m:sub>
                                    <m:r>
                                      <a:rPr lang="en-US" sz="1300" b="0" smtClean="0">
                                        <a:latin typeface="Cambria Math" panose="02040503050406030204" pitchFamily="18" charset="0"/>
                                      </a:rPr>
                                      <m:t>1</m:t>
                                    </m:r>
                                  </m:sub>
                                </m:sSub>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𝑈</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r>
                                  <a:rPr lang="en-US" sz="1300" b="0" smtClean="0">
                                    <a:latin typeface="Cambria Math" panose="02040503050406030204" pitchFamily="18" charset="0"/>
                                  </a:rPr>
                                  <m:t>+</m:t>
                                </m:r>
                                <m:f>
                                  <m:fPr>
                                    <m:ctrlPr>
                                      <a:rPr lang="en-US" sz="1300" b="0" i="1" smtClean="0">
                                        <a:latin typeface="Cambria Math" panose="02040503050406030204" pitchFamily="18" charset="0"/>
                                      </a:rPr>
                                    </m:ctrlPr>
                                  </m:fPr>
                                  <m:num>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𝐹</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num>
                                  <m:den>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𝛿</m:t>
                                        </m:r>
                                      </m:e>
                                      <m:sub>
                                        <m:r>
                                          <a:rPr lang="en-US" sz="1300" b="0" smtClean="0">
                                            <a:latin typeface="Cambria Math" panose="02040503050406030204" pitchFamily="18" charset="0"/>
                                          </a:rPr>
                                          <m:t>2</m:t>
                                        </m:r>
                                      </m:sub>
                                    </m:sSub>
                                  </m:den>
                                </m:f>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1340363"/>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sz="1300" b="0" i="1" smtClean="0">
                                        <a:latin typeface="Cambria Math" panose="02040503050406030204" pitchFamily="18" charset="0"/>
                                      </a:rPr>
                                    </m:ctrlPr>
                                  </m:fPr>
                                  <m:num>
                                    <m:r>
                                      <a:rPr lang="en-US" sz="1300" b="0" smtClean="0">
                                        <a:latin typeface="Cambria Math" panose="02040503050406030204" pitchFamily="18" charset="0"/>
                                      </a:rPr>
                                      <m:t>𝛿</m:t>
                                    </m:r>
                                    <m:r>
                                      <a:rPr lang="en-US" sz="1300" b="0" smtClean="0">
                                        <a:latin typeface="Cambria Math" panose="02040503050406030204" pitchFamily="18" charset="0"/>
                                      </a:rPr>
                                      <m:t>𝐷𝑅</m:t>
                                    </m:r>
                                  </m:num>
                                  <m:den>
                                    <m:r>
                                      <a:rPr lang="en-US" sz="1300" b="0" smtClean="0">
                                        <a:latin typeface="Cambria Math" panose="02040503050406030204" pitchFamily="18" charset="0"/>
                                      </a:rPr>
                                      <m:t>𝛿</m:t>
                                    </m:r>
                                    <m:r>
                                      <a:rPr lang="en-US" sz="1300" b="0" smtClean="0">
                                        <a:latin typeface="Cambria Math" panose="02040503050406030204" pitchFamily="18" charset="0"/>
                                      </a:rPr>
                                      <m:t>𝑡</m:t>
                                    </m:r>
                                  </m:den>
                                </m:f>
                                <m:r>
                                  <a:rPr lang="en-US" sz="1300" b="0"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smtClean="0">
                                        <a:latin typeface="Cambria Math" panose="02040503050406030204" pitchFamily="18" charset="0"/>
                                      </a:rPr>
                                      <m:t>𝜇</m:t>
                                    </m:r>
                                  </m:e>
                                  <m:sub>
                                    <m:r>
                                      <a:rPr lang="en-US" sz="1300" b="0" smtClean="0">
                                        <a:latin typeface="Cambria Math" panose="02040503050406030204" pitchFamily="18" charset="0"/>
                                      </a:rPr>
                                      <m:t>𝑐</m:t>
                                    </m:r>
                                  </m:sub>
                                </m:sSub>
                                <m:r>
                                  <a:rPr lang="en-US" sz="1300" b="0" smtClean="0">
                                    <a:latin typeface="Cambria Math" panose="02040503050406030204" pitchFamily="18" charset="0"/>
                                  </a:rPr>
                                  <m:t>𝑃</m:t>
                                </m:r>
                                <m:d>
                                  <m:dPr>
                                    <m:ctrlPr>
                                      <a:rPr lang="en-US" sz="1300" b="0" i="1" smtClean="0">
                                        <a:latin typeface="Cambria Math" panose="02040503050406030204" pitchFamily="18" charset="0"/>
                                      </a:rPr>
                                    </m:ctrlPr>
                                  </m:dPr>
                                  <m:e>
                                    <m:r>
                                      <a:rPr lang="en-US" sz="1300" b="0" smtClean="0">
                                        <a:latin typeface="Cambria Math" panose="02040503050406030204" pitchFamily="18" charset="0"/>
                                      </a:rPr>
                                      <m:t>𝑡</m:t>
                                    </m:r>
                                  </m:e>
                                </m:d>
                              </m:oMath>
                            </m:oMathPara>
                          </a14:m>
                          <a:endParaRPr lang="en-US" sz="13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03017022"/>
                      </a:ext>
                    </a:extLst>
                  </a:tr>
                </a:tbl>
              </a:graphicData>
            </a:graphic>
          </p:graphicFrame>
        </mc:Choice>
        <mc:Fallback>
          <p:graphicFrame>
            <p:nvGraphicFramePr>
              <p:cNvPr id="45" name="Table 2">
                <a:extLst>
                  <a:ext uri="{FF2B5EF4-FFF2-40B4-BE49-F238E27FC236}">
                    <a16:creationId xmlns:a16="http://schemas.microsoft.com/office/drawing/2014/main" id="{68DC39CB-212C-A54E-9CEE-3C5B76269D0A}"/>
                  </a:ext>
                </a:extLst>
              </p:cNvPr>
              <p:cNvGraphicFramePr>
                <a:graphicFrameLocks noGrp="1"/>
              </p:cNvGraphicFramePr>
              <p:nvPr>
                <p:extLst>
                  <p:ext uri="{D42A27DB-BD31-4B8C-83A1-F6EECF244321}">
                    <p14:modId xmlns:p14="http://schemas.microsoft.com/office/powerpoint/2010/main" val="1410135674"/>
                  </p:ext>
                </p:extLst>
              </p:nvPr>
            </p:nvGraphicFramePr>
            <p:xfrm>
              <a:off x="770352" y="6716972"/>
              <a:ext cx="9436608" cy="4878898"/>
            </p:xfrm>
            <a:graphic>
              <a:graphicData uri="http://schemas.openxmlformats.org/drawingml/2006/table">
                <a:tbl>
                  <a:tblPr firstRow="1" bandRow="1">
                    <a:tableStyleId>{2D5ABB26-0587-4C30-8999-92F81FD0307C}</a:tableStyleId>
                  </a:tblPr>
                  <a:tblGrid>
                    <a:gridCol w="9436608">
                      <a:extLst>
                        <a:ext uri="{9D8B030D-6E8A-4147-A177-3AD203B41FA5}">
                          <a16:colId xmlns:a16="http://schemas.microsoft.com/office/drawing/2014/main" val="1757769350"/>
                        </a:ext>
                      </a:extLst>
                    </a:gridCol>
                  </a:tblGrid>
                  <a:tr h="370840">
                    <a:tc>
                      <a:txBody>
                        <a:bodyPr/>
                        <a:lstStyle/>
                        <a:p>
                          <a:pPr algn="ctr"/>
                          <a:r>
                            <a:rPr lang="en-US" sz="1300" b="1" dirty="0">
                              <a:latin typeface="Arial" panose="020B0604020202020204" pitchFamily="34" charset="0"/>
                              <a:cs typeface="Arial" panose="020B0604020202020204" pitchFamily="34" charset="0"/>
                            </a:rPr>
                            <a:t>Series of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123279"/>
                      </a:ext>
                    </a:extLst>
                  </a:tr>
                  <a:tr h="4759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17"/>
                          <a:stretch>
                            <a:fillRect t="-76316" r="-134" b="-842105"/>
                          </a:stretch>
                        </a:blipFill>
                      </a:tcPr>
                    </a:tc>
                    <a:extLst>
                      <a:ext uri="{0D108BD9-81ED-4DB2-BD59-A6C34878D82A}">
                        <a16:rowId xmlns:a16="http://schemas.microsoft.com/office/drawing/2014/main" val="1756492799"/>
                      </a:ext>
                    </a:extLst>
                  </a:tr>
                  <a:tr h="5094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167500" r="-134" b="-700000"/>
                          </a:stretch>
                        </a:blipFill>
                      </a:tcPr>
                    </a:tc>
                    <a:extLst>
                      <a:ext uri="{0D108BD9-81ED-4DB2-BD59-A6C34878D82A}">
                        <a16:rowId xmlns:a16="http://schemas.microsoft.com/office/drawing/2014/main" val="2531520483"/>
                      </a:ext>
                    </a:extLst>
                  </a:tr>
                  <a:tr h="5094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260976" r="-134" b="-582927"/>
                          </a:stretch>
                        </a:blipFill>
                      </a:tcPr>
                    </a:tc>
                    <a:extLst>
                      <a:ext uri="{0D108BD9-81ED-4DB2-BD59-A6C34878D82A}">
                        <a16:rowId xmlns:a16="http://schemas.microsoft.com/office/drawing/2014/main" val="1327238894"/>
                      </a:ext>
                    </a:extLst>
                  </a:tr>
                  <a:tr h="5094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370000" r="-134" b="-497500"/>
                          </a:stretch>
                        </a:blipFill>
                      </a:tcPr>
                    </a:tc>
                    <a:extLst>
                      <a:ext uri="{0D108BD9-81ED-4DB2-BD59-A6C34878D82A}">
                        <a16:rowId xmlns:a16="http://schemas.microsoft.com/office/drawing/2014/main" val="2230018289"/>
                      </a:ext>
                    </a:extLst>
                  </a:tr>
                  <a:tr h="5094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470000" r="-134" b="-397500"/>
                          </a:stretch>
                        </a:blipFill>
                      </a:tcPr>
                    </a:tc>
                    <a:extLst>
                      <a:ext uri="{0D108BD9-81ED-4DB2-BD59-A6C34878D82A}">
                        <a16:rowId xmlns:a16="http://schemas.microsoft.com/office/drawing/2014/main" val="2508160611"/>
                      </a:ext>
                    </a:extLst>
                  </a:tr>
                  <a:tr h="50933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556098" r="-134" b="-287805"/>
                          </a:stretch>
                        </a:blipFill>
                      </a:tcPr>
                    </a:tc>
                    <a:extLst>
                      <a:ext uri="{0D108BD9-81ED-4DB2-BD59-A6C34878D82A}">
                        <a16:rowId xmlns:a16="http://schemas.microsoft.com/office/drawing/2014/main" val="1429956836"/>
                      </a:ext>
                    </a:extLst>
                  </a:tr>
                  <a:tr h="50838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672500" r="-134" b="-195000"/>
                          </a:stretch>
                        </a:blipFill>
                      </a:tcPr>
                    </a:tc>
                    <a:extLst>
                      <a:ext uri="{0D108BD9-81ED-4DB2-BD59-A6C34878D82A}">
                        <a16:rowId xmlns:a16="http://schemas.microsoft.com/office/drawing/2014/main" val="3133013653"/>
                      </a:ext>
                    </a:extLst>
                  </a:tr>
                  <a:tr h="50838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17"/>
                          <a:stretch>
                            <a:fillRect t="-772500" r="-134" b="-95000"/>
                          </a:stretch>
                        </a:blipFill>
                      </a:tcPr>
                    </a:tc>
                    <a:extLst>
                      <a:ext uri="{0D108BD9-81ED-4DB2-BD59-A6C34878D82A}">
                        <a16:rowId xmlns:a16="http://schemas.microsoft.com/office/drawing/2014/main" val="3821340363"/>
                      </a:ext>
                    </a:extLst>
                  </a:tr>
                  <a:tr h="46812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7"/>
                          <a:stretch>
                            <a:fillRect t="-943243" r="-134" b="-2703"/>
                          </a:stretch>
                        </a:blipFill>
                      </a:tcPr>
                    </a:tc>
                    <a:extLst>
                      <a:ext uri="{0D108BD9-81ED-4DB2-BD59-A6C34878D82A}">
                        <a16:rowId xmlns:a16="http://schemas.microsoft.com/office/drawing/2014/main" val="320301702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6" name="Table 2">
                <a:extLst>
                  <a:ext uri="{FF2B5EF4-FFF2-40B4-BE49-F238E27FC236}">
                    <a16:creationId xmlns:a16="http://schemas.microsoft.com/office/drawing/2014/main" id="{C5C94BCE-C1FC-A74C-828D-78344B562784}"/>
                  </a:ext>
                </a:extLst>
              </p:cNvPr>
              <p:cNvGraphicFramePr>
                <a:graphicFrameLocks noGrp="1"/>
              </p:cNvGraphicFramePr>
              <p:nvPr>
                <p:extLst>
                  <p:ext uri="{D42A27DB-BD31-4B8C-83A1-F6EECF244321}">
                    <p14:modId xmlns:p14="http://schemas.microsoft.com/office/powerpoint/2010/main" val="1407900755"/>
                  </p:ext>
                </p:extLst>
              </p:nvPr>
            </p:nvGraphicFramePr>
            <p:xfrm>
              <a:off x="768095" y="11595494"/>
              <a:ext cx="9436608" cy="6128131"/>
            </p:xfrm>
            <a:graphic>
              <a:graphicData uri="http://schemas.openxmlformats.org/drawingml/2006/table">
                <a:tbl>
                  <a:tblPr firstRow="1" bandRow="1">
                    <a:tableStyleId>{2D5ABB26-0587-4C30-8999-92F81FD0307C}</a:tableStyleId>
                  </a:tblPr>
                  <a:tblGrid>
                    <a:gridCol w="3149476">
                      <a:extLst>
                        <a:ext uri="{9D8B030D-6E8A-4147-A177-3AD203B41FA5}">
                          <a16:colId xmlns:a16="http://schemas.microsoft.com/office/drawing/2014/main" val="2342544482"/>
                        </a:ext>
                      </a:extLst>
                    </a:gridCol>
                    <a:gridCol w="6287132">
                      <a:extLst>
                        <a:ext uri="{9D8B030D-6E8A-4147-A177-3AD203B41FA5}">
                          <a16:colId xmlns:a16="http://schemas.microsoft.com/office/drawing/2014/main" val="3817767657"/>
                        </a:ext>
                      </a:extLst>
                    </a:gridCol>
                  </a:tblGrid>
                  <a:tr h="0">
                    <a:tc>
                      <a:txBody>
                        <a:bodyPr/>
                        <a:lstStyle/>
                        <a:p>
                          <a:pPr algn="ctr"/>
                          <a:r>
                            <a:rPr lang="en-US" sz="1000" b="1" dirty="0">
                              <a:latin typeface="Arial" panose="020B0604020202020204" pitchFamily="34" charset="0"/>
                              <a:cs typeface="Arial" panose="020B0604020202020204" pitchFamily="34" charset="0"/>
                            </a:rPr>
                            <a:t>Parameter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latin typeface="Arial" panose="020B0604020202020204" pitchFamily="34" charset="0"/>
                              <a:cs typeface="Arial" panose="020B0604020202020204" pitchFamily="34" charset="0"/>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176594"/>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𝛽</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𝜋</m:t>
                                </m:r>
                                <m:d>
                                  <m:dPr>
                                    <m:ctrlPr>
                                      <a:rPr lang="en-US" sz="1000" b="0" i="1" smtClean="0">
                                        <a:latin typeface="Cambria Math" panose="02040503050406030204" pitchFamily="18" charset="0"/>
                                        <a:cs typeface="Arial" panose="020B0604020202020204" pitchFamily="34" charset="0"/>
                                      </a:rPr>
                                    </m:ctrlPr>
                                  </m:dPr>
                                  <m:e>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𝑡</m:t>
                                        </m:r>
                                      </m:sub>
                                    </m:sSub>
                                  </m:e>
                                </m:d>
                                <m:r>
                                  <a:rPr lang="en-US" sz="1000" b="0" i="1" smtClean="0">
                                    <a:latin typeface="Cambria Math" panose="02040503050406030204" pitchFamily="18" charset="0"/>
                                    <a:ea typeface="Cambria Math" panose="02040503050406030204" pitchFamily="18" charset="0"/>
                                    <a:cs typeface="Arial" panose="020B0604020202020204" pitchFamily="34" charset="0"/>
                                  </a:rPr>
                                  <m:t>∝</m:t>
                                </m:r>
                                <m:r>
                                  <a:rPr lang="en-US" sz="1000" b="0" i="1" smtClean="0">
                                    <a:latin typeface="Cambria Math" panose="02040503050406030204" pitchFamily="18" charset="0"/>
                                    <a:ea typeface="Cambria Math" panose="02040503050406030204" pitchFamily="18" charset="0"/>
                                    <a:cs typeface="Arial" panose="020B0604020202020204" pitchFamily="34" charset="0"/>
                                  </a:rPr>
                                  <m:t>𝕀</m:t>
                                </m:r>
                                <m:d>
                                  <m:d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ea typeface="Cambria Math" panose="02040503050406030204" pitchFamily="18" charset="0"/>
                                            <a:cs typeface="Arial" panose="020B0604020202020204" pitchFamily="34" charset="0"/>
                                          </a:rPr>
                                          <m:t>𝑡</m:t>
                                        </m:r>
                                      </m:sub>
                                    </m:sSub>
                                    <m:r>
                                      <a:rPr lang="en-US" sz="1000" b="0" i="1" smtClean="0">
                                        <a:latin typeface="Cambria Math" panose="02040503050406030204" pitchFamily="18" charset="0"/>
                                        <a:ea typeface="Cambria Math" panose="02040503050406030204" pitchFamily="18" charset="0"/>
                                        <a:cs typeface="Arial" panose="020B0604020202020204" pitchFamily="34" charset="0"/>
                                      </a:rPr>
                                      <m:t>&gt;0</m:t>
                                    </m:r>
                                  </m:e>
                                </m:d>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Rate of transmission of infection by false-negative individuals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715205231"/>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𝛼</m:t>
                                    </m:r>
                                  </m:e>
                                  <m:sub>
                                    <m:r>
                                      <a:rPr lang="en-US" sz="1000" b="0" i="1" smtClean="0">
                                        <a:latin typeface="Cambria Math" panose="02040503050406030204" pitchFamily="18" charset="0"/>
                                        <a:cs typeface="Arial" panose="020B0604020202020204" pitchFamily="34" charset="0"/>
                                      </a:rPr>
                                      <m:t>𝑝</m:t>
                                    </m:r>
                                  </m:sub>
                                </m:sSub>
                                <m:r>
                                  <a:rPr lang="en-US" sz="1000" b="0" i="1" smtClean="0">
                                    <a:latin typeface="Cambria Math" panose="02040503050406030204" pitchFamily="18" charset="0"/>
                                    <a:cs typeface="Arial" panose="020B0604020202020204" pitchFamily="34" charset="0"/>
                                  </a:rPr>
                                  <m:t>=0.5</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Ratio of rate of transmission by tested positive patients relative to false-negatives.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since patients who are tested positive are likely to adopt isolation measures, where the chance of spreading the disease is less than that of false negative patients who are mostly unaware of their infectious status.</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0843143"/>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𝛼</m:t>
                                    </m:r>
                                  </m:e>
                                  <m:sub>
                                    <m:r>
                                      <a:rPr lang="en-US" sz="1000" b="0" i="1" smtClean="0">
                                        <a:latin typeface="Cambria Math" panose="02040503050406030204" pitchFamily="18" charset="0"/>
                                        <a:cs typeface="Arial" panose="020B0604020202020204" pitchFamily="34" charset="0"/>
                                      </a:rPr>
                                      <m:t>𝑢</m:t>
                                    </m:r>
                                  </m:sub>
                                </m:sSub>
                                <m:r>
                                  <a:rPr lang="en-US" sz="1000" b="0" i="1" smtClean="0">
                                    <a:latin typeface="Cambria Math" panose="02040503050406030204" pitchFamily="18" charset="0"/>
                                    <a:cs typeface="Arial" panose="020B0604020202020204" pitchFamily="34" charset="0"/>
                                  </a:rPr>
                                  <m:t>=0.5</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Scaling factor for the rate of transmission by untested individuals. Assumed to be less than 1 as U compartment mostly consists of asymptomatic or mildly symptomatic cases who are less likely to be contagious than those having symptoms</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97578426"/>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𝐷</m:t>
                                    </m:r>
                                  </m:e>
                                  <m:sub>
                                    <m:r>
                                      <a:rPr lang="en-US" sz="1000" b="0" i="1" smtClean="0">
                                        <a:latin typeface="Cambria Math" panose="02040503050406030204" pitchFamily="18" charset="0"/>
                                        <a:cs typeface="Arial" panose="020B0604020202020204" pitchFamily="34" charset="0"/>
                                      </a:rPr>
                                      <m:t>𝐸</m:t>
                                    </m:r>
                                  </m:sub>
                                </m:sSub>
                                <m:r>
                                  <a:rPr lang="en-US" sz="1000" b="0" i="1" smtClean="0">
                                    <a:latin typeface="Cambria Math" panose="02040503050406030204" pitchFamily="18" charset="0"/>
                                    <a:cs typeface="Arial" panose="020B0604020202020204" pitchFamily="34" charset="0"/>
                                  </a:rPr>
                                  <m:t>=5.2 </m:t>
                                </m:r>
                                <m:r>
                                  <m:rPr>
                                    <m:sty m:val="p"/>
                                  </m:rPr>
                                  <a:rPr lang="en-US" sz="1000" b="0" i="0" smtClean="0">
                                    <a:latin typeface="Cambria Math" panose="02040503050406030204" pitchFamily="18" charset="0"/>
                                    <a:cs typeface="Arial" panose="020B0604020202020204" pitchFamily="34" charset="0"/>
                                  </a:rPr>
                                  <m:t>days</m:t>
                                </m:r>
                              </m:oMath>
                            </m:oMathPara>
                          </a14:m>
                          <a:endParaRPr lang="en-US" sz="1000" i="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Incubation period (in number of days)</a:t>
                          </a:r>
                          <a:r>
                            <a:rPr lang="en-US" sz="1000" baseline="30000" dirty="0">
                              <a:latin typeface="Arial" panose="020B0604020202020204" pitchFamily="34" charset="0"/>
                              <a:cs typeface="Arial" panose="020B0604020202020204" pitchFamily="34" charset="0"/>
                            </a:rPr>
                            <a:t>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7331015"/>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𝐷</m:t>
                                    </m:r>
                                  </m:e>
                                  <m:sub>
                                    <m:r>
                                      <a:rPr lang="en-US" sz="1000" b="0" i="1" smtClean="0">
                                        <a:latin typeface="Cambria Math" panose="02040503050406030204" pitchFamily="18" charset="0"/>
                                        <a:cs typeface="Arial" panose="020B0604020202020204" pitchFamily="34" charset="0"/>
                                      </a:rPr>
                                      <m:t>𝑟</m:t>
                                    </m:r>
                                  </m:sub>
                                </m:sSub>
                                <m:r>
                                  <a:rPr lang="en-US" sz="1000" b="0" i="1" smtClean="0">
                                    <a:latin typeface="Cambria Math" panose="02040503050406030204" pitchFamily="18" charset="0"/>
                                    <a:cs typeface="Arial" panose="020B0604020202020204" pitchFamily="34" charset="0"/>
                                  </a:rPr>
                                  <m:t>=17.8 </m:t>
                                </m:r>
                                <m:r>
                                  <m:rPr>
                                    <m:sty m:val="p"/>
                                  </m:rPr>
                                  <a:rPr lang="en-US" sz="1000" b="0" i="0" smtClean="0">
                                    <a:latin typeface="Cambria Math" panose="02040503050406030204" pitchFamily="18" charset="0"/>
                                    <a:cs typeface="Arial" panose="020B0604020202020204" pitchFamily="34" charset="0"/>
                                  </a:rPr>
                                  <m:t>days</m:t>
                                </m:r>
                              </m:oMath>
                            </m:oMathPara>
                          </a14:m>
                          <a:endParaRPr lang="en-US" sz="1000" i="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Mean number of days till recovery for those who test positive</a:t>
                          </a:r>
                          <a:r>
                            <a:rPr lang="en-US" sz="1000" baseline="30000" dirty="0">
                              <a:latin typeface="Arial" panose="020B0604020202020204" pitchFamily="34" charset="0"/>
                              <a:cs typeface="Arial" panose="020B0604020202020204" pitchFamily="34" charset="0"/>
                            </a:rPr>
                            <a:t>2</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54411895"/>
                      </a:ext>
                    </a:extLst>
                  </a:tr>
                  <a:tr h="0">
                    <a:tc>
                      <a:txBody>
                        <a:bodyPr/>
                        <a:lstStyle/>
                        <a:p>
                          <a:pPr/>
                          <a14:m>
                            <m:oMathPara xmlns:m="http://schemas.openxmlformats.org/officeDocument/2006/math">
                              <m:oMathParaPr>
                                <m:jc m:val="centerGroup"/>
                              </m:oMathParaPr>
                              <m:oMath xmlns:m="http://schemas.openxmlformats.org/officeDocument/2006/math">
                                <m:r>
                                  <m:rPr>
                                    <m:sty m:val="p"/>
                                  </m:rPr>
                                  <a:rPr lang="en-US" sz="1000" b="0" i="0" smtClean="0">
                                    <a:latin typeface="Cambria Math" panose="02040503050406030204" pitchFamily="18" charset="0"/>
                                    <a:cs typeface="Arial" panose="020B0604020202020204" pitchFamily="34" charset="0"/>
                                  </a:rPr>
                                  <m:t>mCFR</m:t>
                                </m:r>
                                <m:r>
                                  <a:rPr lang="en-US" sz="1000" b="0" i="1" smtClean="0">
                                    <a:latin typeface="Cambria Math" panose="02040503050406030204" pitchFamily="18" charset="0"/>
                                    <a:cs typeface="Arial" panose="020B0604020202020204" pitchFamily="34" charset="0"/>
                                  </a:rPr>
                                  <m:t>=</m:t>
                                </m:r>
                                <m:f>
                                  <m:fPr>
                                    <m:ctrlPr>
                                      <a:rPr lang="en-US" sz="1000" b="0" i="1" smtClean="0">
                                        <a:latin typeface="Cambria Math" panose="02040503050406030204" pitchFamily="18" charset="0"/>
                                        <a:cs typeface="Arial" panose="020B0604020202020204" pitchFamily="34" charset="0"/>
                                      </a:rPr>
                                    </m:ctrlPr>
                                  </m:fPr>
                                  <m:num>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deaths</m:t>
                                    </m:r>
                                  </m:num>
                                  <m:den>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deaths</m:t>
                                    </m:r>
                                    <m:r>
                                      <a:rPr lang="en-US" sz="1000" b="0" i="1" smtClean="0">
                                        <a:latin typeface="Cambria Math" panose="02040503050406030204" pitchFamily="18" charset="0"/>
                                        <a:cs typeface="Arial" panose="020B0604020202020204" pitchFamily="34" charset="0"/>
                                      </a:rPr>
                                      <m:t>+</m:t>
                                    </m:r>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recovered</m:t>
                                    </m:r>
                                  </m:den>
                                </m:f>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Case-fatality rate estimated to be the ratio of (reported) cumulative deaths over (reported) cumulative deaths and recovered at the end of the training period</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3725131"/>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𝜇</m:t>
                                    </m:r>
                                  </m:e>
                                  <m:sub>
                                    <m:r>
                                      <a:rPr lang="en-US" sz="1000" b="0" i="1" smtClean="0">
                                        <a:latin typeface="Cambria Math" panose="02040503050406030204" pitchFamily="18" charset="0"/>
                                        <a:cs typeface="Arial" panose="020B0604020202020204" pitchFamily="34" charset="0"/>
                                      </a:rPr>
                                      <m:t>𝑐</m:t>
                                    </m:r>
                                  </m:sub>
                                </m:sSub>
                                <m:r>
                                  <a:rPr lang="en-US" sz="1000" b="0" i="1" smtClean="0">
                                    <a:latin typeface="Cambria Math" panose="02040503050406030204" pitchFamily="18" charset="0"/>
                                    <a:cs typeface="Arial" panose="020B0604020202020204" pitchFamily="34" charset="0"/>
                                  </a:rPr>
                                  <m:t>=</m:t>
                                </m:r>
                                <m:f>
                                  <m:fPr>
                                    <m:ctrlPr>
                                      <a:rPr lang="en-US" sz="1000" b="0" i="1" smtClean="0">
                                        <a:latin typeface="Cambria Math" panose="02040503050406030204" pitchFamily="18" charset="0"/>
                                        <a:cs typeface="Arial" panose="020B0604020202020204" pitchFamily="34" charset="0"/>
                                      </a:rPr>
                                    </m:ctrlPr>
                                  </m:fPr>
                                  <m:num>
                                    <m:r>
                                      <m:rPr>
                                        <m:sty m:val="p"/>
                                      </m:rPr>
                                      <a:rPr lang="en-US" sz="1000" b="0" i="0" smtClean="0">
                                        <a:latin typeface="Cambria Math" panose="02040503050406030204" pitchFamily="18" charset="0"/>
                                        <a:cs typeface="Arial" panose="020B0604020202020204" pitchFamily="34" charset="0"/>
                                      </a:rPr>
                                      <m:t>mCFR</m:t>
                                    </m:r>
                                  </m:num>
                                  <m:den>
                                    <m:r>
                                      <a:rPr lang="en-US" sz="1000" b="0" i="1" smtClean="0">
                                        <a:latin typeface="Cambria Math" panose="02040503050406030204" pitchFamily="18" charset="0"/>
                                        <a:cs typeface="Arial" panose="020B0604020202020204" pitchFamily="34" charset="0"/>
                                      </a:rPr>
                                      <m:t>17.8</m:t>
                                    </m:r>
                                  </m:den>
                                </m:f>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Death rate due to COVID-19 infection which is equivalent to the inverse of the average number of days from disease onset to death times the true infection fatality rate</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235376077"/>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𝜆</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𝜇</m:t>
                                </m:r>
                                <m:r>
                                  <a:rPr lang="en-US" sz="1000" b="0" i="1" smtClean="0">
                                    <a:latin typeface="Cambria Math" panose="02040503050406030204" pitchFamily="18" charset="0"/>
                                    <a:cs typeface="Arial" panose="020B0604020202020204" pitchFamily="34" charset="0"/>
                                  </a:rPr>
                                  <m:t>=3.95×</m:t>
                                </m:r>
                                <m:sSup>
                                  <m:sSup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1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1000" b="0" i="1" smtClean="0">
                                        <a:latin typeface="Cambria Math" panose="02040503050406030204" pitchFamily="18" charset="0"/>
                                        <a:ea typeface="Cambria Math" panose="02040503050406030204" pitchFamily="18" charset="0"/>
                                        <a:cs typeface="Arial" panose="020B0604020202020204" pitchFamily="34" charset="0"/>
                                      </a:rPr>
                                      <m:t>−5</m:t>
                                    </m:r>
                                  </m:sup>
                                </m:sSup>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Natural birth and death rates in the population.</a:t>
                          </a:r>
                          <a:r>
                            <a:rPr lang="en-US" sz="1000" baseline="30000" dirty="0">
                              <a:latin typeface="Arial" panose="020B0604020202020204" pitchFamily="34" charset="0"/>
                              <a:cs typeface="Arial" panose="020B0604020202020204" pitchFamily="34" charset="0"/>
                            </a:rPr>
                            <a:t>3</a:t>
                          </a:r>
                          <a:r>
                            <a:rPr lang="en-US" sz="1000" dirty="0">
                              <a:latin typeface="Arial" panose="020B0604020202020204" pitchFamily="34" charset="0"/>
                              <a:cs typeface="Arial" panose="020B0604020202020204" pitchFamily="34" charset="0"/>
                            </a:rPr>
                            <a:t> Assumed to be equal for the sake of simplicity.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0715161"/>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𝑟</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𝑈</m:t>
                                </m:r>
                                <m:r>
                                  <a:rPr lang="en-US" sz="1000" b="0" i="1" smtClean="0">
                                    <a:latin typeface="Cambria Math" panose="02040503050406030204" pitchFamily="18" charset="0"/>
                                    <a:cs typeface="Arial" panose="020B0604020202020204" pitchFamily="34" charset="0"/>
                                  </a:rPr>
                                  <m:t>(0, 1)</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Probability of being tested for infection</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27607939"/>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𝑓</m:t>
                                </m:r>
                                <m:r>
                                  <a:rPr lang="en-US" sz="1000" b="0" i="1" smtClean="0">
                                    <a:latin typeface="Cambria Math" panose="02040503050406030204" pitchFamily="18" charset="0"/>
                                    <a:cs typeface="Arial" panose="020B0604020202020204" pitchFamily="34" charset="0"/>
                                  </a:rPr>
                                  <m:t>=0</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False-negative probability of RT-PCR test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489543"/>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1</m:t>
                                    </m:r>
                                  </m:sub>
                                </m:sSub>
                                <m:r>
                                  <a:rPr lang="en-US" sz="1000" b="0" i="1" smtClean="0">
                                    <a:latin typeface="Cambria Math" panose="02040503050406030204" pitchFamily="18" charset="0"/>
                                    <a:cs typeface="Arial" panose="020B0604020202020204" pitchFamily="34" charset="0"/>
                                  </a:rPr>
                                  <m:t>=0.6,</m:t>
                                </m:r>
                                <m:f>
                                  <m:fPr>
                                    <m:ctrlPr>
                                      <a:rPr lang="en-US" sz="1000" b="0" i="1" smtClean="0">
                                        <a:latin typeface="Cambria Math" panose="02040503050406030204" pitchFamily="18" charset="0"/>
                                        <a:cs typeface="Arial" panose="020B0604020202020204" pitchFamily="34" charset="0"/>
                                      </a:rPr>
                                    </m:ctrlPr>
                                  </m:fPr>
                                  <m:num>
                                    <m:r>
                                      <a:rPr lang="en-US" sz="1000" b="0" i="1" smtClean="0">
                                        <a:latin typeface="Cambria Math" panose="02040503050406030204" pitchFamily="18" charset="0"/>
                                        <a:cs typeface="Arial" panose="020B0604020202020204" pitchFamily="34" charset="0"/>
                                      </a:rPr>
                                      <m:t>1</m:t>
                                    </m:r>
                                  </m:num>
                                  <m:den>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2</m:t>
                                        </m:r>
                                      </m:sub>
                                    </m:sSub>
                                  </m:den>
                                </m:f>
                                <m:r>
                                  <a:rPr lang="en-US" sz="1000" b="0" i="1" smtClean="0">
                                    <a:latin typeface="Cambria Math" panose="02040503050406030204" pitchFamily="18" charset="0"/>
                                    <a:cs typeface="Arial" panose="020B0604020202020204" pitchFamily="34" charset="0"/>
                                  </a:rPr>
                                  <m:t>=0.7</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Scaling factors for rate of recovery for undetected and false-negative individuals, respectively.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severity of symptoms in untested individuals is assumed to be less than those tested positive. Consequently, untested individuals are assumed to recover faster than those who tested positive. The time to recovery for false negatives is assumed to be larger than those who tested positive since their absence of diagnosis and consequently formal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671704707"/>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𝛿</m:t>
                                    </m:r>
                                  </m:e>
                                  <m:sub>
                                    <m:r>
                                      <a:rPr lang="en-US" sz="1000" b="0" i="1" smtClean="0">
                                        <a:latin typeface="Cambria Math" panose="02040503050406030204" pitchFamily="18" charset="0"/>
                                        <a:cs typeface="Arial" panose="020B0604020202020204" pitchFamily="34" charset="0"/>
                                      </a:rPr>
                                      <m:t>1</m:t>
                                    </m:r>
                                  </m:sub>
                                </m:sSub>
                                <m:r>
                                  <a:rPr lang="en-US" sz="1000" b="0" i="1" smtClean="0">
                                    <a:latin typeface="Cambria Math" panose="02040503050406030204" pitchFamily="18" charset="0"/>
                                    <a:cs typeface="Arial" panose="020B0604020202020204" pitchFamily="34" charset="0"/>
                                  </a:rPr>
                                  <m:t>=0.3, </m:t>
                                </m:r>
                                <m:f>
                                  <m:fPr>
                                    <m:ctrlPr>
                                      <a:rPr lang="en-US" sz="1000" b="0" i="1" smtClean="0">
                                        <a:latin typeface="Cambria Math" panose="02040503050406030204" pitchFamily="18" charset="0"/>
                                        <a:cs typeface="Arial" panose="020B0604020202020204" pitchFamily="34" charset="0"/>
                                      </a:rPr>
                                    </m:ctrlPr>
                                  </m:fPr>
                                  <m:num>
                                    <m:r>
                                      <a:rPr lang="en-US" sz="1000" b="0" i="1" smtClean="0">
                                        <a:latin typeface="Cambria Math" panose="02040503050406030204" pitchFamily="18" charset="0"/>
                                        <a:cs typeface="Arial" panose="020B0604020202020204" pitchFamily="34" charset="0"/>
                                      </a:rPr>
                                      <m:t>1</m:t>
                                    </m:r>
                                  </m:num>
                                  <m:den>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𝛿</m:t>
                                        </m:r>
                                      </m:e>
                                      <m:sub>
                                        <m:r>
                                          <a:rPr lang="en-US" sz="1000" b="0" i="1" smtClean="0">
                                            <a:latin typeface="Cambria Math" panose="02040503050406030204" pitchFamily="18" charset="0"/>
                                            <a:cs typeface="Arial" panose="020B0604020202020204" pitchFamily="34" charset="0"/>
                                          </a:rPr>
                                          <m:t>2</m:t>
                                        </m:r>
                                      </m:sub>
                                    </m:sSub>
                                  </m:den>
                                </m:f>
                                <m:r>
                                  <a:rPr lang="en-US" sz="1000" b="0" i="1" smtClean="0">
                                    <a:latin typeface="Cambria Math" panose="02040503050406030204" pitchFamily="18" charset="0"/>
                                    <a:cs typeface="Arial" panose="020B0604020202020204" pitchFamily="34" charset="0"/>
                                  </a:rPr>
                                  <m:t> =0.7</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000" dirty="0">
                              <a:latin typeface="Arial" panose="020B0604020202020204" pitchFamily="34" charset="0"/>
                              <a:cs typeface="Arial" panose="020B0604020202020204" pitchFamily="34" charset="0"/>
                            </a:rPr>
                            <a:t>Scaling factors for death rate for untested and false-negative individuals, respectively. Both are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untested individuals are assumed to have a smaller probability of dying relative to those who test positive, since untested people are mostly asymptomatic. False negatives are assumed to have a higher probability of dying relative to those who test positive due to absence of diagnosis and consequently seek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22863"/>
                      </a:ext>
                    </a:extLst>
                  </a:tr>
                  <a:tr h="0">
                    <a:tc gridSpan="2">
                      <a:txBody>
                        <a:bodyPr/>
                        <a:lstStyle/>
                        <a:p>
                          <a:r>
                            <a:rPr lang="en-US" sz="800" baseline="3000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Lauer, S. A.,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Grantz</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K. H., Bi, Q., Jones, F. K., Zheng, Q., Meredith, H. R., ... &amp;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Lessler</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J. (2020). The incubation period of coronavirus disease 2019 (COVID-19) from publicly reported confirmed cases: estimation and application.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Annals of internal medicine</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172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(9), 577-582.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dirty="0">
                              <a:effectLst/>
                              <a:latin typeface="Arial" panose="020B0604020202020204" pitchFamily="34" charset="0"/>
                              <a:cs typeface="Arial" panose="020B0604020202020204" pitchFamily="34" charset="0"/>
                            </a:rPr>
                            <a:t>Verity, R., </a:t>
                          </a:r>
                          <a:r>
                            <a:rPr lang="en-US" sz="800" dirty="0" err="1">
                              <a:effectLst/>
                              <a:latin typeface="Arial" panose="020B0604020202020204" pitchFamily="34" charset="0"/>
                              <a:cs typeface="Arial" panose="020B0604020202020204" pitchFamily="34" charset="0"/>
                            </a:rPr>
                            <a:t>Okell</a:t>
                          </a:r>
                          <a:r>
                            <a:rPr lang="en-US" sz="800" dirty="0">
                              <a:effectLst/>
                              <a:latin typeface="Arial" panose="020B0604020202020204" pitchFamily="34" charset="0"/>
                              <a:cs typeface="Arial" panose="020B0604020202020204" pitchFamily="34" charset="0"/>
                            </a:rPr>
                            <a:t>, L. C., </a:t>
                          </a:r>
                          <a:r>
                            <a:rPr lang="en-US" sz="800" dirty="0" err="1">
                              <a:effectLst/>
                              <a:latin typeface="Arial" panose="020B0604020202020204" pitchFamily="34" charset="0"/>
                              <a:cs typeface="Arial" panose="020B0604020202020204" pitchFamily="34" charset="0"/>
                            </a:rPr>
                            <a:t>Dorigatti</a:t>
                          </a:r>
                          <a:r>
                            <a:rPr lang="en-US" sz="800" dirty="0">
                              <a:effectLst/>
                              <a:latin typeface="Arial" panose="020B0604020202020204" pitchFamily="34" charset="0"/>
                              <a:cs typeface="Arial" panose="020B0604020202020204" pitchFamily="34" charset="0"/>
                            </a:rPr>
                            <a:t>, I., Winskill, P., Whittaker, C., Imai, N., Cuomo-</a:t>
                          </a:r>
                          <a:r>
                            <a:rPr lang="en-US" sz="800" dirty="0" err="1">
                              <a:effectLst/>
                              <a:latin typeface="Arial" panose="020B0604020202020204" pitchFamily="34" charset="0"/>
                              <a:cs typeface="Arial" panose="020B0604020202020204" pitchFamily="34" charset="0"/>
                            </a:rPr>
                            <a:t>Dannenburg</a:t>
                          </a:r>
                          <a:r>
                            <a:rPr lang="en-US" sz="800" dirty="0">
                              <a:effectLst/>
                              <a:latin typeface="Arial" panose="020B0604020202020204" pitchFamily="34" charset="0"/>
                              <a:cs typeface="Arial" panose="020B0604020202020204" pitchFamily="34" charset="0"/>
                            </a:rPr>
                            <a:t>, G., Thompson, H., Walker, P. G. T., Fu, H., </a:t>
                          </a:r>
                          <a:r>
                            <a:rPr lang="en-US" sz="800" dirty="0" err="1">
                              <a:effectLst/>
                              <a:latin typeface="Arial" panose="020B0604020202020204" pitchFamily="34" charset="0"/>
                              <a:cs typeface="Arial" panose="020B0604020202020204" pitchFamily="34" charset="0"/>
                            </a:rPr>
                            <a:t>Dighe</a:t>
                          </a:r>
                          <a:r>
                            <a:rPr lang="en-US" sz="800" dirty="0">
                              <a:effectLst/>
                              <a:latin typeface="Arial" panose="020B0604020202020204" pitchFamily="34" charset="0"/>
                              <a:cs typeface="Arial" panose="020B0604020202020204" pitchFamily="34" charset="0"/>
                            </a:rPr>
                            <a:t>, A., Griffin, J. T., </a:t>
                          </a:r>
                          <a:r>
                            <a:rPr lang="en-US" sz="800" dirty="0" err="1">
                              <a:effectLst/>
                              <a:latin typeface="Arial" panose="020B0604020202020204" pitchFamily="34" charset="0"/>
                              <a:cs typeface="Arial" panose="020B0604020202020204" pitchFamily="34" charset="0"/>
                            </a:rPr>
                            <a:t>Baguelin</a:t>
                          </a:r>
                          <a:r>
                            <a:rPr lang="en-US" sz="800" dirty="0">
                              <a:effectLst/>
                              <a:latin typeface="Arial" panose="020B0604020202020204" pitchFamily="34" charset="0"/>
                              <a:cs typeface="Arial" panose="020B0604020202020204" pitchFamily="34" charset="0"/>
                            </a:rPr>
                            <a:t>, M., Bhatia, S., </a:t>
                          </a:r>
                          <a:r>
                            <a:rPr lang="en-US" sz="800" dirty="0" err="1">
                              <a:effectLst/>
                              <a:latin typeface="Arial" panose="020B0604020202020204" pitchFamily="34" charset="0"/>
                              <a:cs typeface="Arial" panose="020B0604020202020204" pitchFamily="34" charset="0"/>
                            </a:rPr>
                            <a:t>Boonyasiri</a:t>
                          </a:r>
                          <a:r>
                            <a:rPr lang="en-US" sz="800" dirty="0">
                              <a:effectLst/>
                              <a:latin typeface="Arial" panose="020B0604020202020204" pitchFamily="34" charset="0"/>
                              <a:cs typeface="Arial" panose="020B0604020202020204" pitchFamily="34" charset="0"/>
                            </a:rPr>
                            <a:t>, A., Cori, A., </a:t>
                          </a:r>
                          <a:r>
                            <a:rPr lang="en-US" sz="800" dirty="0" err="1">
                              <a:effectLst/>
                              <a:latin typeface="Arial" panose="020B0604020202020204" pitchFamily="34" charset="0"/>
                              <a:cs typeface="Arial" panose="020B0604020202020204" pitchFamily="34" charset="0"/>
                            </a:rPr>
                            <a:t>Cucunubá</a:t>
                          </a:r>
                          <a:r>
                            <a:rPr lang="en-US" sz="800" dirty="0">
                              <a:effectLst/>
                              <a:latin typeface="Arial" panose="020B0604020202020204" pitchFamily="34" charset="0"/>
                              <a:cs typeface="Arial" panose="020B0604020202020204" pitchFamily="34" charset="0"/>
                            </a:rPr>
                            <a:t>, Z., </a:t>
                          </a:r>
                          <a:r>
                            <a:rPr lang="en-US" sz="800" dirty="0" err="1">
                              <a:effectLst/>
                              <a:latin typeface="Arial" panose="020B0604020202020204" pitchFamily="34" charset="0"/>
                              <a:cs typeface="Arial" panose="020B0604020202020204" pitchFamily="34" charset="0"/>
                            </a:rPr>
                            <a:t>FitzJohn</a:t>
                          </a:r>
                          <a:r>
                            <a:rPr lang="en-US" sz="800" dirty="0">
                              <a:effectLst/>
                              <a:latin typeface="Arial" panose="020B0604020202020204" pitchFamily="34" charset="0"/>
                              <a:cs typeface="Arial" panose="020B0604020202020204" pitchFamily="34" charset="0"/>
                            </a:rPr>
                            <a:t>, R., </a:t>
                          </a:r>
                          <a:r>
                            <a:rPr lang="en-US" sz="800" dirty="0" err="1">
                              <a:effectLst/>
                              <a:latin typeface="Arial" panose="020B0604020202020204" pitchFamily="34" charset="0"/>
                              <a:cs typeface="Arial" panose="020B0604020202020204" pitchFamily="34" charset="0"/>
                            </a:rPr>
                            <a:t>Gaythorpe</a:t>
                          </a:r>
                          <a:r>
                            <a:rPr lang="en-US" sz="800" dirty="0">
                              <a:effectLst/>
                              <a:latin typeface="Arial" panose="020B0604020202020204" pitchFamily="34" charset="0"/>
                              <a:cs typeface="Arial" panose="020B0604020202020204" pitchFamily="34" charset="0"/>
                            </a:rPr>
                            <a:t>, K., … Ferguson, N. M. (2020). Estimates of the severity of coronavirus disease 2019: A model-based analysis. </a:t>
                          </a:r>
                          <a:r>
                            <a:rPr lang="en-US" sz="800" i="1" dirty="0">
                              <a:effectLst/>
                              <a:latin typeface="Arial" panose="020B0604020202020204" pitchFamily="34" charset="0"/>
                              <a:cs typeface="Arial" panose="020B0604020202020204" pitchFamily="34" charset="0"/>
                            </a:rPr>
                            <a:t>The Lancet Infectious Diseases</a:t>
                          </a:r>
                          <a:r>
                            <a:rPr lang="en-US" sz="800" dirty="0">
                              <a:effectLst/>
                              <a:latin typeface="Arial" panose="020B0604020202020204" pitchFamily="34" charset="0"/>
                              <a:cs typeface="Arial" panose="020B0604020202020204" pitchFamily="34" charset="0"/>
                            </a:rPr>
                            <a:t>, </a:t>
                          </a:r>
                          <a:r>
                            <a:rPr lang="en-US" sz="800" i="1" dirty="0">
                              <a:effectLst/>
                              <a:latin typeface="Arial" panose="020B0604020202020204" pitchFamily="34" charset="0"/>
                              <a:cs typeface="Arial" panose="020B0604020202020204" pitchFamily="34" charset="0"/>
                            </a:rPr>
                            <a:t>20</a:t>
                          </a:r>
                          <a:r>
                            <a:rPr lang="en-US" sz="800" dirty="0">
                              <a:effectLst/>
                              <a:latin typeface="Arial" panose="020B0604020202020204" pitchFamily="34" charset="0"/>
                              <a:cs typeface="Arial" panose="020B0604020202020204" pitchFamily="34" charset="0"/>
                            </a:rPr>
                            <a:t>(6), 669–677. </a:t>
                          </a:r>
                          <a:r>
                            <a:rPr lang="en-US" sz="800" dirty="0">
                              <a:effectLst/>
                              <a:latin typeface="Arial" panose="020B0604020202020204" pitchFamily="34" charset="0"/>
                              <a:cs typeface="Arial" panose="020B0604020202020204" pitchFamily="34" charset="0"/>
                              <a:hlinkClick r:id="rId18"/>
                            </a:rPr>
                            <a:t>https://doi.org/10.1016/S1473-3099(20)30243-7</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p>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3</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Assuming life expectancy to be 69.416 years (2018 estimate) from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hlinkClick r:id="rId19"/>
                            </a:rPr>
                            <a:t>https://www.atlasbig.com/en-us/india</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637044"/>
                      </a:ext>
                    </a:extLst>
                  </a:tr>
                </a:tbl>
              </a:graphicData>
            </a:graphic>
          </p:graphicFrame>
        </mc:Choice>
        <mc:Fallback>
          <p:graphicFrame>
            <p:nvGraphicFramePr>
              <p:cNvPr id="46" name="Table 2">
                <a:extLst>
                  <a:ext uri="{FF2B5EF4-FFF2-40B4-BE49-F238E27FC236}">
                    <a16:creationId xmlns:a16="http://schemas.microsoft.com/office/drawing/2014/main" id="{C5C94BCE-C1FC-A74C-828D-78344B562784}"/>
                  </a:ext>
                </a:extLst>
              </p:cNvPr>
              <p:cNvGraphicFramePr>
                <a:graphicFrameLocks noGrp="1"/>
              </p:cNvGraphicFramePr>
              <p:nvPr>
                <p:extLst>
                  <p:ext uri="{D42A27DB-BD31-4B8C-83A1-F6EECF244321}">
                    <p14:modId xmlns:p14="http://schemas.microsoft.com/office/powerpoint/2010/main" val="1407900755"/>
                  </p:ext>
                </p:extLst>
              </p:nvPr>
            </p:nvGraphicFramePr>
            <p:xfrm>
              <a:off x="768095" y="11595494"/>
              <a:ext cx="9436608" cy="6128131"/>
            </p:xfrm>
            <a:graphic>
              <a:graphicData uri="http://schemas.openxmlformats.org/drawingml/2006/table">
                <a:tbl>
                  <a:tblPr firstRow="1" bandRow="1">
                    <a:tableStyleId>{2D5ABB26-0587-4C30-8999-92F81FD0307C}</a:tableStyleId>
                  </a:tblPr>
                  <a:tblGrid>
                    <a:gridCol w="3149476">
                      <a:extLst>
                        <a:ext uri="{9D8B030D-6E8A-4147-A177-3AD203B41FA5}">
                          <a16:colId xmlns:a16="http://schemas.microsoft.com/office/drawing/2014/main" val="2342544482"/>
                        </a:ext>
                      </a:extLst>
                    </a:gridCol>
                    <a:gridCol w="6287132">
                      <a:extLst>
                        <a:ext uri="{9D8B030D-6E8A-4147-A177-3AD203B41FA5}">
                          <a16:colId xmlns:a16="http://schemas.microsoft.com/office/drawing/2014/main" val="3817767657"/>
                        </a:ext>
                      </a:extLst>
                    </a:gridCol>
                  </a:tblGrid>
                  <a:tr h="243840">
                    <a:tc>
                      <a:txBody>
                        <a:bodyPr/>
                        <a:lstStyle/>
                        <a:p>
                          <a:pPr algn="ctr"/>
                          <a:r>
                            <a:rPr lang="en-US" sz="1000" b="1" dirty="0">
                              <a:latin typeface="Arial" panose="020B0604020202020204" pitchFamily="34" charset="0"/>
                              <a:cs typeface="Arial" panose="020B0604020202020204" pitchFamily="34" charset="0"/>
                            </a:rPr>
                            <a:t>Parameter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latin typeface="Arial" panose="020B0604020202020204" pitchFamily="34" charset="0"/>
                              <a:cs typeface="Arial" panose="020B0604020202020204" pitchFamily="34" charset="0"/>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176594"/>
                      </a:ext>
                    </a:extLst>
                  </a:tr>
                  <a:tr h="243840">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0"/>
                          <a:stretch>
                            <a:fillRect l="-403" t="-105263" r="-200403" b="-2352632"/>
                          </a:stretch>
                        </a:blipFill>
                      </a:tcPr>
                    </a:tc>
                    <a:tc>
                      <a:txBody>
                        <a:bodyPr/>
                        <a:lstStyle/>
                        <a:p>
                          <a:r>
                            <a:rPr lang="en-US" sz="1000" dirty="0">
                              <a:latin typeface="Arial" panose="020B0604020202020204" pitchFamily="34" charset="0"/>
                              <a:cs typeface="Arial" panose="020B0604020202020204" pitchFamily="34" charset="0"/>
                            </a:rPr>
                            <a:t>Rate of transmission of infection by false-negative individuals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715205231"/>
                      </a:ext>
                    </a:extLst>
                  </a:tr>
                  <a:tr h="5486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88636" r="-200403" b="-915909"/>
                          </a:stretch>
                        </a:blipFill>
                      </a:tcPr>
                    </a:tc>
                    <a:tc>
                      <a:txBody>
                        <a:bodyPr/>
                        <a:lstStyle/>
                        <a:p>
                          <a:r>
                            <a:rPr lang="en-US" sz="1000" dirty="0">
                              <a:latin typeface="Arial" panose="020B0604020202020204" pitchFamily="34" charset="0"/>
                              <a:cs typeface="Arial" panose="020B0604020202020204" pitchFamily="34" charset="0"/>
                            </a:rPr>
                            <a:t>Ratio of rate of transmission by tested positive patients relative to false-negatives.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since patients who are tested positive are likely to adopt isolation measures, where the chance of spreading the disease is less than that of false negative patients who are mostly unaware of their infectious status.</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0843143"/>
                      </a:ext>
                    </a:extLst>
                  </a:tr>
                  <a:tr h="5486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193023" r="-200403" b="-83720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Scaling factor for the rate of transmission by untested individuals. Assumed to be less than 1 as U compartment mostly consists of asymptomatic or mildly symptomatic cases who are less likely to be contagious than those having symptoms</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97578426"/>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663158" r="-200403" b="-1794737"/>
                          </a:stretch>
                        </a:blipFill>
                      </a:tcPr>
                    </a:tc>
                    <a:tc>
                      <a:txBody>
                        <a:bodyPr/>
                        <a:lstStyle/>
                        <a:p>
                          <a:r>
                            <a:rPr lang="en-US" sz="1000" dirty="0">
                              <a:latin typeface="Arial" panose="020B0604020202020204" pitchFamily="34" charset="0"/>
                              <a:cs typeface="Arial" panose="020B0604020202020204" pitchFamily="34" charset="0"/>
                            </a:rPr>
                            <a:t>Incubation period (in number of days)</a:t>
                          </a:r>
                          <a:r>
                            <a:rPr lang="en-US" sz="1000" baseline="30000" dirty="0">
                              <a:latin typeface="Arial" panose="020B0604020202020204" pitchFamily="34" charset="0"/>
                              <a:cs typeface="Arial" panose="020B0604020202020204" pitchFamily="34" charset="0"/>
                            </a:rPr>
                            <a:t>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7331015"/>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763158" r="-200403" b="-1694737"/>
                          </a:stretch>
                        </a:blipFill>
                      </a:tcPr>
                    </a:tc>
                    <a:tc>
                      <a:txBody>
                        <a:bodyPr/>
                        <a:lstStyle/>
                        <a:p>
                          <a:r>
                            <a:rPr lang="en-US" sz="1000" dirty="0">
                              <a:latin typeface="Arial" panose="020B0604020202020204" pitchFamily="34" charset="0"/>
                              <a:cs typeface="Arial" panose="020B0604020202020204" pitchFamily="34" charset="0"/>
                            </a:rPr>
                            <a:t>Mean number of days till recovery for those who test positive</a:t>
                          </a:r>
                          <a:r>
                            <a:rPr lang="en-US" sz="1000" baseline="30000" dirty="0">
                              <a:latin typeface="Arial" panose="020B0604020202020204" pitchFamily="34" charset="0"/>
                              <a:cs typeface="Arial" panose="020B0604020202020204" pitchFamily="34" charset="0"/>
                            </a:rPr>
                            <a:t>2</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54411895"/>
                      </a:ext>
                    </a:extLst>
                  </a:tr>
                  <a:tr h="3962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512500" r="-200403" b="-906250"/>
                          </a:stretch>
                        </a:blipFill>
                      </a:tcPr>
                    </a:tc>
                    <a:tc>
                      <a:txBody>
                        <a:bodyPr/>
                        <a:lstStyle/>
                        <a:p>
                          <a:r>
                            <a:rPr lang="en-US" sz="1000" dirty="0">
                              <a:latin typeface="Arial" panose="020B0604020202020204" pitchFamily="34" charset="0"/>
                              <a:cs typeface="Arial" panose="020B0604020202020204" pitchFamily="34" charset="0"/>
                            </a:rPr>
                            <a:t>Case-fatality rate estimated to be the ratio of (reported) cumulative deaths over (reported) cumulative deaths and recovered at the end of the training period</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3725131"/>
                      </a:ext>
                    </a:extLst>
                  </a:tr>
                  <a:tr h="3962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632258" r="-200403" b="-835484"/>
                          </a:stretch>
                        </a:blipFill>
                      </a:tcPr>
                    </a:tc>
                    <a:tc>
                      <a:txBody>
                        <a:bodyPr/>
                        <a:lstStyle/>
                        <a:p>
                          <a:r>
                            <a:rPr lang="en-US" sz="1000" dirty="0">
                              <a:latin typeface="Arial" panose="020B0604020202020204" pitchFamily="34" charset="0"/>
                              <a:cs typeface="Arial" panose="020B0604020202020204" pitchFamily="34" charset="0"/>
                            </a:rPr>
                            <a:t>Death rate due to COVID-19 infection which is equivalent to the inverse of the average number of days from disease onset to death times the true infection fatality rate</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235376077"/>
                      </a:ext>
                    </a:extLst>
                  </a:tr>
                  <a:tr h="245491">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1194737" r="-200403" b="-1263158"/>
                          </a:stretch>
                        </a:blipFill>
                      </a:tcPr>
                    </a:tc>
                    <a:tc>
                      <a:txBody>
                        <a:bodyPr/>
                        <a:lstStyle/>
                        <a:p>
                          <a:r>
                            <a:rPr lang="en-US" sz="1000" dirty="0">
                              <a:latin typeface="Arial" panose="020B0604020202020204" pitchFamily="34" charset="0"/>
                              <a:cs typeface="Arial" panose="020B0604020202020204" pitchFamily="34" charset="0"/>
                            </a:rPr>
                            <a:t>Natural birth and death rates in the population.</a:t>
                          </a:r>
                          <a:r>
                            <a:rPr lang="en-US" sz="1000" baseline="30000" dirty="0">
                              <a:latin typeface="Arial" panose="020B0604020202020204" pitchFamily="34" charset="0"/>
                              <a:cs typeface="Arial" panose="020B0604020202020204" pitchFamily="34" charset="0"/>
                            </a:rPr>
                            <a:t>3</a:t>
                          </a:r>
                          <a:r>
                            <a:rPr lang="en-US" sz="1000" dirty="0">
                              <a:latin typeface="Arial" panose="020B0604020202020204" pitchFamily="34" charset="0"/>
                              <a:cs typeface="Arial" panose="020B0604020202020204" pitchFamily="34" charset="0"/>
                            </a:rPr>
                            <a:t> Assumed to be equal for the sake of simplicity.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0715161"/>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1294737" r="-200403" b="-1163158"/>
                          </a:stretch>
                        </a:blipFill>
                      </a:tcPr>
                    </a:tc>
                    <a:tc>
                      <a:txBody>
                        <a:bodyPr/>
                        <a:lstStyle/>
                        <a:p>
                          <a:r>
                            <a:rPr lang="en-US" sz="1000" dirty="0">
                              <a:latin typeface="Arial" panose="020B0604020202020204" pitchFamily="34" charset="0"/>
                              <a:cs typeface="Arial" panose="020B0604020202020204" pitchFamily="34" charset="0"/>
                            </a:rPr>
                            <a:t>Probability of being tested for infection</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27607939"/>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1325000" r="-200403" b="-1005000"/>
                          </a:stretch>
                        </a:blipFill>
                      </a:tcPr>
                    </a:tc>
                    <a:tc>
                      <a:txBody>
                        <a:bodyPr/>
                        <a:lstStyle/>
                        <a:p>
                          <a:r>
                            <a:rPr lang="en-US" sz="1000" dirty="0">
                              <a:latin typeface="Arial" panose="020B0604020202020204" pitchFamily="34" charset="0"/>
                              <a:cs typeface="Arial" panose="020B0604020202020204" pitchFamily="34" charset="0"/>
                            </a:rPr>
                            <a:t>False-negative probability of RT-PCR test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489543"/>
                      </a:ext>
                    </a:extLst>
                  </a:tr>
                  <a:tr h="853440">
                    <a:tc>
                      <a:txBody>
                        <a:bodyPr/>
                        <a:lstStyle/>
                        <a:p>
                          <a:endParaRPr lang="en-US"/>
                        </a:p>
                      </a:txBody>
                      <a:tcPr>
                        <a:lnL w="12700" cap="flat" cmpd="sng" algn="ctr">
                          <a:solidFill>
                            <a:schemeClr val="tx1"/>
                          </a:solidFill>
                          <a:prstDash val="solid"/>
                          <a:round/>
                          <a:headEnd type="none" w="med" len="med"/>
                          <a:tailEnd type="none" w="med" len="med"/>
                        </a:lnL>
                        <a:blipFill>
                          <a:blip r:embed="rId20"/>
                          <a:stretch>
                            <a:fillRect l="-403" t="-425373" r="-200403" b="-200000"/>
                          </a:stretch>
                        </a:blipFill>
                      </a:tcPr>
                    </a:tc>
                    <a:tc>
                      <a:txBody>
                        <a:bodyPr/>
                        <a:lstStyle/>
                        <a:p>
                          <a:r>
                            <a:rPr lang="en-US" sz="1000" dirty="0">
                              <a:latin typeface="Arial" panose="020B0604020202020204" pitchFamily="34" charset="0"/>
                              <a:cs typeface="Arial" panose="020B0604020202020204" pitchFamily="34" charset="0"/>
                            </a:rPr>
                            <a:t>Scaling factors for rate of recovery for undetected and false-negative individuals, respectively.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severity of symptoms in untested individuals is assumed to be less than those tested positive. Consequently, untested individuals are assumed to recover faster than those who tested positive. The time to recovery for false negatives is assumed to be larger than those who tested positive since their absence of diagnosis and consequently formal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671704707"/>
                      </a:ext>
                    </a:extLst>
                  </a:tr>
                  <a:tr h="853440">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20"/>
                          <a:stretch>
                            <a:fillRect l="-403" t="-525373" r="-200403" b="-100000"/>
                          </a:stretch>
                        </a:blipFill>
                      </a:tcPr>
                    </a:tc>
                    <a:tc>
                      <a:txBody>
                        <a:bodyPr/>
                        <a:lstStyle/>
                        <a:p>
                          <a:r>
                            <a:rPr lang="en-US" sz="1000" dirty="0">
                              <a:latin typeface="Arial" panose="020B0604020202020204" pitchFamily="34" charset="0"/>
                              <a:cs typeface="Arial" panose="020B0604020202020204" pitchFamily="34" charset="0"/>
                            </a:rPr>
                            <a:t>Scaling factors for death rate for untested and false-negative individuals, respectively. Both are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untested individuals are assumed to have a smaller probability of dying relative to those who test positive, since untested people are mostly asymptomatic. False negatives are assumed to have a higher probability of dying relative to those who test positive due to absence of diagnosis and consequently seek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22863"/>
                      </a:ext>
                    </a:extLst>
                  </a:tr>
                  <a:tr h="822960">
                    <a:tc gridSpan="2">
                      <a:txBody>
                        <a:bodyPr/>
                        <a:lstStyle/>
                        <a:p>
                          <a:r>
                            <a:rPr lang="en-US" sz="800" baseline="3000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Lauer, S. A.,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Grantz</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K. H., Bi, Q., Jones, F. K., Zheng, Q., Meredith, H. R., ... &amp;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Lessler</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J. (2020). The incubation period of coronavirus disease 2019 (COVID-19) from publicly reported confirmed cases: estimation and application.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Annals of internal medicine</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172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(9), 577-582.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dirty="0">
                              <a:effectLst/>
                              <a:latin typeface="Arial" panose="020B0604020202020204" pitchFamily="34" charset="0"/>
                              <a:cs typeface="Arial" panose="020B0604020202020204" pitchFamily="34" charset="0"/>
                            </a:rPr>
                            <a:t>Verity, R., </a:t>
                          </a:r>
                          <a:r>
                            <a:rPr lang="en-US" sz="800" dirty="0" err="1">
                              <a:effectLst/>
                              <a:latin typeface="Arial" panose="020B0604020202020204" pitchFamily="34" charset="0"/>
                              <a:cs typeface="Arial" panose="020B0604020202020204" pitchFamily="34" charset="0"/>
                            </a:rPr>
                            <a:t>Okell</a:t>
                          </a:r>
                          <a:r>
                            <a:rPr lang="en-US" sz="800" dirty="0">
                              <a:effectLst/>
                              <a:latin typeface="Arial" panose="020B0604020202020204" pitchFamily="34" charset="0"/>
                              <a:cs typeface="Arial" panose="020B0604020202020204" pitchFamily="34" charset="0"/>
                            </a:rPr>
                            <a:t>, L. C., </a:t>
                          </a:r>
                          <a:r>
                            <a:rPr lang="en-US" sz="800" dirty="0" err="1">
                              <a:effectLst/>
                              <a:latin typeface="Arial" panose="020B0604020202020204" pitchFamily="34" charset="0"/>
                              <a:cs typeface="Arial" panose="020B0604020202020204" pitchFamily="34" charset="0"/>
                            </a:rPr>
                            <a:t>Dorigatti</a:t>
                          </a:r>
                          <a:r>
                            <a:rPr lang="en-US" sz="800" dirty="0">
                              <a:effectLst/>
                              <a:latin typeface="Arial" panose="020B0604020202020204" pitchFamily="34" charset="0"/>
                              <a:cs typeface="Arial" panose="020B0604020202020204" pitchFamily="34" charset="0"/>
                            </a:rPr>
                            <a:t>, I., Winskill, P., Whittaker, C., Imai, N., Cuomo-</a:t>
                          </a:r>
                          <a:r>
                            <a:rPr lang="en-US" sz="800" dirty="0" err="1">
                              <a:effectLst/>
                              <a:latin typeface="Arial" panose="020B0604020202020204" pitchFamily="34" charset="0"/>
                              <a:cs typeface="Arial" panose="020B0604020202020204" pitchFamily="34" charset="0"/>
                            </a:rPr>
                            <a:t>Dannenburg</a:t>
                          </a:r>
                          <a:r>
                            <a:rPr lang="en-US" sz="800" dirty="0">
                              <a:effectLst/>
                              <a:latin typeface="Arial" panose="020B0604020202020204" pitchFamily="34" charset="0"/>
                              <a:cs typeface="Arial" panose="020B0604020202020204" pitchFamily="34" charset="0"/>
                            </a:rPr>
                            <a:t>, G., Thompson, H., Walker, P. G. T., Fu, H., </a:t>
                          </a:r>
                          <a:r>
                            <a:rPr lang="en-US" sz="800" dirty="0" err="1">
                              <a:effectLst/>
                              <a:latin typeface="Arial" panose="020B0604020202020204" pitchFamily="34" charset="0"/>
                              <a:cs typeface="Arial" panose="020B0604020202020204" pitchFamily="34" charset="0"/>
                            </a:rPr>
                            <a:t>Dighe</a:t>
                          </a:r>
                          <a:r>
                            <a:rPr lang="en-US" sz="800" dirty="0">
                              <a:effectLst/>
                              <a:latin typeface="Arial" panose="020B0604020202020204" pitchFamily="34" charset="0"/>
                              <a:cs typeface="Arial" panose="020B0604020202020204" pitchFamily="34" charset="0"/>
                            </a:rPr>
                            <a:t>, A., Griffin, J. T., </a:t>
                          </a:r>
                          <a:r>
                            <a:rPr lang="en-US" sz="800" dirty="0" err="1">
                              <a:effectLst/>
                              <a:latin typeface="Arial" panose="020B0604020202020204" pitchFamily="34" charset="0"/>
                              <a:cs typeface="Arial" panose="020B0604020202020204" pitchFamily="34" charset="0"/>
                            </a:rPr>
                            <a:t>Baguelin</a:t>
                          </a:r>
                          <a:r>
                            <a:rPr lang="en-US" sz="800" dirty="0">
                              <a:effectLst/>
                              <a:latin typeface="Arial" panose="020B0604020202020204" pitchFamily="34" charset="0"/>
                              <a:cs typeface="Arial" panose="020B0604020202020204" pitchFamily="34" charset="0"/>
                            </a:rPr>
                            <a:t>, M., Bhatia, S., </a:t>
                          </a:r>
                          <a:r>
                            <a:rPr lang="en-US" sz="800" dirty="0" err="1">
                              <a:effectLst/>
                              <a:latin typeface="Arial" panose="020B0604020202020204" pitchFamily="34" charset="0"/>
                              <a:cs typeface="Arial" panose="020B0604020202020204" pitchFamily="34" charset="0"/>
                            </a:rPr>
                            <a:t>Boonyasiri</a:t>
                          </a:r>
                          <a:r>
                            <a:rPr lang="en-US" sz="800" dirty="0">
                              <a:effectLst/>
                              <a:latin typeface="Arial" panose="020B0604020202020204" pitchFamily="34" charset="0"/>
                              <a:cs typeface="Arial" panose="020B0604020202020204" pitchFamily="34" charset="0"/>
                            </a:rPr>
                            <a:t>, A., Cori, A., </a:t>
                          </a:r>
                          <a:r>
                            <a:rPr lang="en-US" sz="800" dirty="0" err="1">
                              <a:effectLst/>
                              <a:latin typeface="Arial" panose="020B0604020202020204" pitchFamily="34" charset="0"/>
                              <a:cs typeface="Arial" panose="020B0604020202020204" pitchFamily="34" charset="0"/>
                            </a:rPr>
                            <a:t>Cucunubá</a:t>
                          </a:r>
                          <a:r>
                            <a:rPr lang="en-US" sz="800" dirty="0">
                              <a:effectLst/>
                              <a:latin typeface="Arial" panose="020B0604020202020204" pitchFamily="34" charset="0"/>
                              <a:cs typeface="Arial" panose="020B0604020202020204" pitchFamily="34" charset="0"/>
                            </a:rPr>
                            <a:t>, Z., </a:t>
                          </a:r>
                          <a:r>
                            <a:rPr lang="en-US" sz="800" dirty="0" err="1">
                              <a:effectLst/>
                              <a:latin typeface="Arial" panose="020B0604020202020204" pitchFamily="34" charset="0"/>
                              <a:cs typeface="Arial" panose="020B0604020202020204" pitchFamily="34" charset="0"/>
                            </a:rPr>
                            <a:t>FitzJohn</a:t>
                          </a:r>
                          <a:r>
                            <a:rPr lang="en-US" sz="800" dirty="0">
                              <a:effectLst/>
                              <a:latin typeface="Arial" panose="020B0604020202020204" pitchFamily="34" charset="0"/>
                              <a:cs typeface="Arial" panose="020B0604020202020204" pitchFamily="34" charset="0"/>
                            </a:rPr>
                            <a:t>, R., </a:t>
                          </a:r>
                          <a:r>
                            <a:rPr lang="en-US" sz="800" dirty="0" err="1">
                              <a:effectLst/>
                              <a:latin typeface="Arial" panose="020B0604020202020204" pitchFamily="34" charset="0"/>
                              <a:cs typeface="Arial" panose="020B0604020202020204" pitchFamily="34" charset="0"/>
                            </a:rPr>
                            <a:t>Gaythorpe</a:t>
                          </a:r>
                          <a:r>
                            <a:rPr lang="en-US" sz="800" dirty="0">
                              <a:effectLst/>
                              <a:latin typeface="Arial" panose="020B0604020202020204" pitchFamily="34" charset="0"/>
                              <a:cs typeface="Arial" panose="020B0604020202020204" pitchFamily="34" charset="0"/>
                            </a:rPr>
                            <a:t>, K., … Ferguson, N. M. (2020). Estimates of the severity of coronavirus disease 2019: A model-based analysis. </a:t>
                          </a:r>
                          <a:r>
                            <a:rPr lang="en-US" sz="800" i="1" dirty="0">
                              <a:effectLst/>
                              <a:latin typeface="Arial" panose="020B0604020202020204" pitchFamily="34" charset="0"/>
                              <a:cs typeface="Arial" panose="020B0604020202020204" pitchFamily="34" charset="0"/>
                            </a:rPr>
                            <a:t>The Lancet Infectious Diseases</a:t>
                          </a:r>
                          <a:r>
                            <a:rPr lang="en-US" sz="800" dirty="0">
                              <a:effectLst/>
                              <a:latin typeface="Arial" panose="020B0604020202020204" pitchFamily="34" charset="0"/>
                              <a:cs typeface="Arial" panose="020B0604020202020204" pitchFamily="34" charset="0"/>
                            </a:rPr>
                            <a:t>, </a:t>
                          </a:r>
                          <a:r>
                            <a:rPr lang="en-US" sz="800" i="1" dirty="0">
                              <a:effectLst/>
                              <a:latin typeface="Arial" panose="020B0604020202020204" pitchFamily="34" charset="0"/>
                              <a:cs typeface="Arial" panose="020B0604020202020204" pitchFamily="34" charset="0"/>
                            </a:rPr>
                            <a:t>20</a:t>
                          </a:r>
                          <a:r>
                            <a:rPr lang="en-US" sz="800" dirty="0">
                              <a:effectLst/>
                              <a:latin typeface="Arial" panose="020B0604020202020204" pitchFamily="34" charset="0"/>
                              <a:cs typeface="Arial" panose="020B0604020202020204" pitchFamily="34" charset="0"/>
                            </a:rPr>
                            <a:t>(6), 669–677. </a:t>
                          </a:r>
                          <a:r>
                            <a:rPr lang="en-US" sz="800" dirty="0">
                              <a:effectLst/>
                              <a:latin typeface="Arial" panose="020B0604020202020204" pitchFamily="34" charset="0"/>
                              <a:cs typeface="Arial" panose="020B0604020202020204" pitchFamily="34" charset="0"/>
                              <a:hlinkClick r:id="rId18"/>
                            </a:rPr>
                            <a:t>https://doi.org/10.1016/S1473-3099(20)30243-7</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p>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3</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Assuming life expectancy to be 69.416 years (2018 estimate) from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hlinkClick r:id="rId19"/>
                            </a:rPr>
                            <a:t>https://www.atlasbig.com/en-us/india</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637044"/>
                      </a:ext>
                    </a:extLst>
                  </a:tr>
                </a:tbl>
              </a:graphicData>
            </a:graphic>
          </p:graphicFrame>
        </mc:Fallback>
      </mc:AlternateContent>
    </p:spTree>
    <p:extLst>
      <p:ext uri="{BB962C8B-B14F-4D97-AF65-F5344CB8AC3E}">
        <p14:creationId xmlns:p14="http://schemas.microsoft.com/office/powerpoint/2010/main" val="2285054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6564</TotalTime>
  <Words>944</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Salvatore, Maxwell</dc:creator>
  <cp:lastModifiedBy>Salvatore, Maxwell</cp:lastModifiedBy>
  <cp:revision>1</cp:revision>
  <dcterms:created xsi:type="dcterms:W3CDTF">2021-11-19T00:02:39Z</dcterms:created>
  <dcterms:modified xsi:type="dcterms:W3CDTF">2021-11-23T13:27:32Z</dcterms:modified>
</cp:coreProperties>
</file>