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71" r:id="rId2"/>
    <p:sldId id="272" r:id="rId3"/>
    <p:sldId id="273" r:id="rId4"/>
    <p:sldId id="274" r:id="rId5"/>
    <p:sldId id="275" r:id="rId6"/>
    <p:sldId id="284" r:id="rId7"/>
    <p:sldId id="283" r:id="rId8"/>
    <p:sldId id="276" r:id="rId9"/>
    <p:sldId id="287" r:id="rId10"/>
    <p:sldId id="278" r:id="rId11"/>
    <p:sldId id="277" r:id="rId12"/>
    <p:sldId id="285" r:id="rId13"/>
    <p:sldId id="286" r:id="rId14"/>
    <p:sldId id="279" r:id="rId15"/>
    <p:sldId id="280" r:id="rId16"/>
    <p:sldId id="281" r:id="rId17"/>
    <p:sldId id="28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snapToObjects="1">
      <p:cViewPr varScale="1">
        <p:scale>
          <a:sx n="120" d="100"/>
          <a:sy n="120" d="100"/>
        </p:scale>
        <p:origin x="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1353F9-F83D-5341-A802-D81F2382C167}" type="datetimeFigureOut">
              <a:rPr lang="en-US" smtClean="0"/>
              <a:t>8/24/21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EFE009-1083-5841-ABA5-1A7E8510B6F1}" type="slidenum">
              <a:rPr lang="en-US" smtClean="0"/>
              <a:t>‹#›</a:t>
            </a:fld>
            <a:endParaRPr lang="en-US"/>
          </a:p>
        </p:txBody>
      </p:sp>
    </p:spTree>
    <p:extLst>
      <p:ext uri="{BB962C8B-B14F-4D97-AF65-F5344CB8AC3E}">
        <p14:creationId xmlns:p14="http://schemas.microsoft.com/office/powerpoint/2010/main" val="3684607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9927D-02DA-EE4F-8214-6E7EC16625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2DD767-9C58-FC40-A792-B99EA69696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8E7BFB-D3C8-484E-87B5-4D9BB9B0C046}"/>
              </a:ext>
            </a:extLst>
          </p:cNvPr>
          <p:cNvSpPr>
            <a:spLocks noGrp="1"/>
          </p:cNvSpPr>
          <p:nvPr>
            <p:ph type="dt" sz="half" idx="10"/>
          </p:nvPr>
        </p:nvSpPr>
        <p:spPr/>
        <p:txBody>
          <a:bodyPr/>
          <a:lstStyle/>
          <a:p>
            <a:fld id="{BAC37D69-914F-F34A-9DA3-AB6B2FEA3FEE}" type="datetime1">
              <a:rPr lang="en-US" smtClean="0"/>
              <a:t>8/24/21</a:t>
            </a:fld>
            <a:endParaRPr lang="en-US"/>
          </a:p>
        </p:txBody>
      </p:sp>
      <p:sp>
        <p:nvSpPr>
          <p:cNvPr id="5" name="Footer Placeholder 4">
            <a:extLst>
              <a:ext uri="{FF2B5EF4-FFF2-40B4-BE49-F238E27FC236}">
                <a16:creationId xmlns:a16="http://schemas.microsoft.com/office/drawing/2014/main" id="{3F924762-6B46-5743-87C5-86EEAACD38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04D3B-E910-564E-970E-12BD011F2DF4}"/>
              </a:ext>
            </a:extLst>
          </p:cNvPr>
          <p:cNvSpPr>
            <a:spLocks noGrp="1"/>
          </p:cNvSpPr>
          <p:nvPr>
            <p:ph type="sldNum" sz="quarter" idx="12"/>
          </p:nvPr>
        </p:nvSpPr>
        <p:spPr/>
        <p:txBody>
          <a:bodyPr/>
          <a:lstStyle/>
          <a:p>
            <a:fld id="{F6A08D0B-5F3B-C54F-B53D-8FAFFA46F11C}" type="slidenum">
              <a:rPr lang="en-US" smtClean="0"/>
              <a:t>‹#›</a:t>
            </a:fld>
            <a:endParaRPr lang="en-US"/>
          </a:p>
        </p:txBody>
      </p:sp>
    </p:spTree>
    <p:extLst>
      <p:ext uri="{BB962C8B-B14F-4D97-AF65-F5344CB8AC3E}">
        <p14:creationId xmlns:p14="http://schemas.microsoft.com/office/powerpoint/2010/main" val="1261951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F917B-92EA-0147-92CD-DDF4143B56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78E595-4981-424B-B611-E57A91EAD5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E89112-8DA1-5046-B721-4E010CB4E207}"/>
              </a:ext>
            </a:extLst>
          </p:cNvPr>
          <p:cNvSpPr>
            <a:spLocks noGrp="1"/>
          </p:cNvSpPr>
          <p:nvPr>
            <p:ph type="dt" sz="half" idx="10"/>
          </p:nvPr>
        </p:nvSpPr>
        <p:spPr/>
        <p:txBody>
          <a:bodyPr/>
          <a:lstStyle/>
          <a:p>
            <a:fld id="{43FA108A-3126-0F41-B3AB-890AD78B4278}" type="datetime1">
              <a:rPr lang="en-US" smtClean="0"/>
              <a:t>8/24/21</a:t>
            </a:fld>
            <a:endParaRPr lang="en-US"/>
          </a:p>
        </p:txBody>
      </p:sp>
      <p:sp>
        <p:nvSpPr>
          <p:cNvPr id="5" name="Footer Placeholder 4">
            <a:extLst>
              <a:ext uri="{FF2B5EF4-FFF2-40B4-BE49-F238E27FC236}">
                <a16:creationId xmlns:a16="http://schemas.microsoft.com/office/drawing/2014/main" id="{071F2AFD-5BDF-164A-A2E6-C2C5C101BC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8CD1F0-6008-3C49-8CFA-0B4C768659CA}"/>
              </a:ext>
            </a:extLst>
          </p:cNvPr>
          <p:cNvSpPr>
            <a:spLocks noGrp="1"/>
          </p:cNvSpPr>
          <p:nvPr>
            <p:ph type="sldNum" sz="quarter" idx="12"/>
          </p:nvPr>
        </p:nvSpPr>
        <p:spPr/>
        <p:txBody>
          <a:bodyPr/>
          <a:lstStyle/>
          <a:p>
            <a:fld id="{F6A08D0B-5F3B-C54F-B53D-8FAFFA46F11C}" type="slidenum">
              <a:rPr lang="en-US" smtClean="0"/>
              <a:t>‹#›</a:t>
            </a:fld>
            <a:endParaRPr lang="en-US"/>
          </a:p>
        </p:txBody>
      </p:sp>
    </p:spTree>
    <p:extLst>
      <p:ext uri="{BB962C8B-B14F-4D97-AF65-F5344CB8AC3E}">
        <p14:creationId xmlns:p14="http://schemas.microsoft.com/office/powerpoint/2010/main" val="1765637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6A28A6-6388-234B-9AB8-05668DD17B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14EADF-B459-7844-88EE-4A9C7BC190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79C95A-E0F7-F643-A9D0-0885B869BD6C}"/>
              </a:ext>
            </a:extLst>
          </p:cNvPr>
          <p:cNvSpPr>
            <a:spLocks noGrp="1"/>
          </p:cNvSpPr>
          <p:nvPr>
            <p:ph type="dt" sz="half" idx="10"/>
          </p:nvPr>
        </p:nvSpPr>
        <p:spPr/>
        <p:txBody>
          <a:bodyPr/>
          <a:lstStyle/>
          <a:p>
            <a:fld id="{BA325288-3AFE-C44C-8366-56C8A175955B}" type="datetime1">
              <a:rPr lang="en-US" smtClean="0"/>
              <a:t>8/24/21</a:t>
            </a:fld>
            <a:endParaRPr lang="en-US"/>
          </a:p>
        </p:txBody>
      </p:sp>
      <p:sp>
        <p:nvSpPr>
          <p:cNvPr id="5" name="Footer Placeholder 4">
            <a:extLst>
              <a:ext uri="{FF2B5EF4-FFF2-40B4-BE49-F238E27FC236}">
                <a16:creationId xmlns:a16="http://schemas.microsoft.com/office/drawing/2014/main" id="{8F40E529-BDDA-C64F-8014-C196E53321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C86BD6-EA80-9241-8505-A3948347A901}"/>
              </a:ext>
            </a:extLst>
          </p:cNvPr>
          <p:cNvSpPr>
            <a:spLocks noGrp="1"/>
          </p:cNvSpPr>
          <p:nvPr>
            <p:ph type="sldNum" sz="quarter" idx="12"/>
          </p:nvPr>
        </p:nvSpPr>
        <p:spPr/>
        <p:txBody>
          <a:bodyPr/>
          <a:lstStyle/>
          <a:p>
            <a:fld id="{F6A08D0B-5F3B-C54F-B53D-8FAFFA46F11C}" type="slidenum">
              <a:rPr lang="en-US" smtClean="0"/>
              <a:t>‹#›</a:t>
            </a:fld>
            <a:endParaRPr lang="en-US"/>
          </a:p>
        </p:txBody>
      </p:sp>
    </p:spTree>
    <p:extLst>
      <p:ext uri="{BB962C8B-B14F-4D97-AF65-F5344CB8AC3E}">
        <p14:creationId xmlns:p14="http://schemas.microsoft.com/office/powerpoint/2010/main" val="734948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5C040-8F50-F149-AF38-B4AE2C87C4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53EF61-23DA-E743-BCF2-551AEF3842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7824CB-E299-284C-B77D-6FFFBA8E2D0A}"/>
              </a:ext>
            </a:extLst>
          </p:cNvPr>
          <p:cNvSpPr>
            <a:spLocks noGrp="1"/>
          </p:cNvSpPr>
          <p:nvPr>
            <p:ph type="dt" sz="half" idx="10"/>
          </p:nvPr>
        </p:nvSpPr>
        <p:spPr/>
        <p:txBody>
          <a:bodyPr/>
          <a:lstStyle/>
          <a:p>
            <a:fld id="{C11ED2C9-B32E-A54D-8791-FAE5416071CC}" type="datetime1">
              <a:rPr lang="en-US" smtClean="0"/>
              <a:t>8/24/21</a:t>
            </a:fld>
            <a:endParaRPr lang="en-US"/>
          </a:p>
        </p:txBody>
      </p:sp>
      <p:sp>
        <p:nvSpPr>
          <p:cNvPr id="5" name="Footer Placeholder 4">
            <a:extLst>
              <a:ext uri="{FF2B5EF4-FFF2-40B4-BE49-F238E27FC236}">
                <a16:creationId xmlns:a16="http://schemas.microsoft.com/office/drawing/2014/main" id="{2D54EF8F-A269-B141-B8F5-4FF5569C08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ED69F3-7FEC-754D-9D03-F47D004F24F3}"/>
              </a:ext>
            </a:extLst>
          </p:cNvPr>
          <p:cNvSpPr>
            <a:spLocks noGrp="1"/>
          </p:cNvSpPr>
          <p:nvPr>
            <p:ph type="sldNum" sz="quarter" idx="12"/>
          </p:nvPr>
        </p:nvSpPr>
        <p:spPr/>
        <p:txBody>
          <a:bodyPr/>
          <a:lstStyle/>
          <a:p>
            <a:fld id="{F6A08D0B-5F3B-C54F-B53D-8FAFFA46F11C}" type="slidenum">
              <a:rPr lang="en-US" smtClean="0"/>
              <a:t>‹#›</a:t>
            </a:fld>
            <a:endParaRPr lang="en-US"/>
          </a:p>
        </p:txBody>
      </p:sp>
    </p:spTree>
    <p:extLst>
      <p:ext uri="{BB962C8B-B14F-4D97-AF65-F5344CB8AC3E}">
        <p14:creationId xmlns:p14="http://schemas.microsoft.com/office/powerpoint/2010/main" val="2229734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D10B0-6AA1-D34E-AD67-EC19875AEF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FAACDB-42CA-7647-B2DB-0C73724AA3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6C7734-A784-4145-AE9C-3A9A33BBBF9C}"/>
              </a:ext>
            </a:extLst>
          </p:cNvPr>
          <p:cNvSpPr>
            <a:spLocks noGrp="1"/>
          </p:cNvSpPr>
          <p:nvPr>
            <p:ph type="dt" sz="half" idx="10"/>
          </p:nvPr>
        </p:nvSpPr>
        <p:spPr/>
        <p:txBody>
          <a:bodyPr/>
          <a:lstStyle/>
          <a:p>
            <a:fld id="{40143DA8-594C-3743-86D3-1186FA60387B}" type="datetime1">
              <a:rPr lang="en-US" smtClean="0"/>
              <a:t>8/24/21</a:t>
            </a:fld>
            <a:endParaRPr lang="en-US"/>
          </a:p>
        </p:txBody>
      </p:sp>
      <p:sp>
        <p:nvSpPr>
          <p:cNvPr id="5" name="Footer Placeholder 4">
            <a:extLst>
              <a:ext uri="{FF2B5EF4-FFF2-40B4-BE49-F238E27FC236}">
                <a16:creationId xmlns:a16="http://schemas.microsoft.com/office/drawing/2014/main" id="{BFD862DE-5CA9-A04B-B7C3-A0C150BB07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F6F0AB-6F40-5441-98E8-2C78BA83EA01}"/>
              </a:ext>
            </a:extLst>
          </p:cNvPr>
          <p:cNvSpPr>
            <a:spLocks noGrp="1"/>
          </p:cNvSpPr>
          <p:nvPr>
            <p:ph type="sldNum" sz="quarter" idx="12"/>
          </p:nvPr>
        </p:nvSpPr>
        <p:spPr/>
        <p:txBody>
          <a:bodyPr/>
          <a:lstStyle/>
          <a:p>
            <a:fld id="{F6A08D0B-5F3B-C54F-B53D-8FAFFA46F11C}" type="slidenum">
              <a:rPr lang="en-US" smtClean="0"/>
              <a:t>‹#›</a:t>
            </a:fld>
            <a:endParaRPr lang="en-US"/>
          </a:p>
        </p:txBody>
      </p:sp>
    </p:spTree>
    <p:extLst>
      <p:ext uri="{BB962C8B-B14F-4D97-AF65-F5344CB8AC3E}">
        <p14:creationId xmlns:p14="http://schemas.microsoft.com/office/powerpoint/2010/main" val="1653672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CF65C-3EC8-DD4E-8A25-34558D6EAC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A29C70-07B5-DE43-8B1A-999DF5C107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2F2A8A-4118-8D49-B5B5-BF0398E94D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63505E-B4A0-1B4E-A25C-7AE98D0AAB70}"/>
              </a:ext>
            </a:extLst>
          </p:cNvPr>
          <p:cNvSpPr>
            <a:spLocks noGrp="1"/>
          </p:cNvSpPr>
          <p:nvPr>
            <p:ph type="dt" sz="half" idx="10"/>
          </p:nvPr>
        </p:nvSpPr>
        <p:spPr/>
        <p:txBody>
          <a:bodyPr/>
          <a:lstStyle/>
          <a:p>
            <a:fld id="{EB66A788-D485-1B43-BFF6-AEC8DE63D383}" type="datetime1">
              <a:rPr lang="en-US" smtClean="0"/>
              <a:t>8/24/21</a:t>
            </a:fld>
            <a:endParaRPr lang="en-US"/>
          </a:p>
        </p:txBody>
      </p:sp>
      <p:sp>
        <p:nvSpPr>
          <p:cNvPr id="6" name="Footer Placeholder 5">
            <a:extLst>
              <a:ext uri="{FF2B5EF4-FFF2-40B4-BE49-F238E27FC236}">
                <a16:creationId xmlns:a16="http://schemas.microsoft.com/office/drawing/2014/main" id="{E92EDDC4-6744-D845-A1D8-4A09F5378F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C30D88-0A96-0B47-890E-58284C98F31A}"/>
              </a:ext>
            </a:extLst>
          </p:cNvPr>
          <p:cNvSpPr>
            <a:spLocks noGrp="1"/>
          </p:cNvSpPr>
          <p:nvPr>
            <p:ph type="sldNum" sz="quarter" idx="12"/>
          </p:nvPr>
        </p:nvSpPr>
        <p:spPr/>
        <p:txBody>
          <a:bodyPr/>
          <a:lstStyle/>
          <a:p>
            <a:fld id="{F6A08D0B-5F3B-C54F-B53D-8FAFFA46F11C}" type="slidenum">
              <a:rPr lang="en-US" smtClean="0"/>
              <a:t>‹#›</a:t>
            </a:fld>
            <a:endParaRPr lang="en-US"/>
          </a:p>
        </p:txBody>
      </p:sp>
    </p:spTree>
    <p:extLst>
      <p:ext uri="{BB962C8B-B14F-4D97-AF65-F5344CB8AC3E}">
        <p14:creationId xmlns:p14="http://schemas.microsoft.com/office/powerpoint/2010/main" val="2821421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0F296-CDA1-7348-B0BE-EF98806FAE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355CB3-3891-FB41-9319-86A7C8E616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97A256-A889-A345-991D-956A677F5D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BE3954-E9AB-B643-A313-2D7EAE3680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619196-D31D-0544-9F7D-ACBE6096E4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C1CBA6-B44E-0347-9D64-5B6B680EE50A}"/>
              </a:ext>
            </a:extLst>
          </p:cNvPr>
          <p:cNvSpPr>
            <a:spLocks noGrp="1"/>
          </p:cNvSpPr>
          <p:nvPr>
            <p:ph type="dt" sz="half" idx="10"/>
          </p:nvPr>
        </p:nvSpPr>
        <p:spPr/>
        <p:txBody>
          <a:bodyPr/>
          <a:lstStyle/>
          <a:p>
            <a:fld id="{C99046AA-925E-C541-B8EF-14C23AE6C4F0}" type="datetime1">
              <a:rPr lang="en-US" smtClean="0"/>
              <a:t>8/24/21</a:t>
            </a:fld>
            <a:endParaRPr lang="en-US"/>
          </a:p>
        </p:txBody>
      </p:sp>
      <p:sp>
        <p:nvSpPr>
          <p:cNvPr id="8" name="Footer Placeholder 7">
            <a:extLst>
              <a:ext uri="{FF2B5EF4-FFF2-40B4-BE49-F238E27FC236}">
                <a16:creationId xmlns:a16="http://schemas.microsoft.com/office/drawing/2014/main" id="{6EE2C07C-4EBA-8347-894A-C9383D546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4CFB07-6873-5748-BA9E-0178A3B5947D}"/>
              </a:ext>
            </a:extLst>
          </p:cNvPr>
          <p:cNvSpPr>
            <a:spLocks noGrp="1"/>
          </p:cNvSpPr>
          <p:nvPr>
            <p:ph type="sldNum" sz="quarter" idx="12"/>
          </p:nvPr>
        </p:nvSpPr>
        <p:spPr/>
        <p:txBody>
          <a:bodyPr/>
          <a:lstStyle/>
          <a:p>
            <a:fld id="{F6A08D0B-5F3B-C54F-B53D-8FAFFA46F11C}" type="slidenum">
              <a:rPr lang="en-US" smtClean="0"/>
              <a:t>‹#›</a:t>
            </a:fld>
            <a:endParaRPr lang="en-US"/>
          </a:p>
        </p:txBody>
      </p:sp>
    </p:spTree>
    <p:extLst>
      <p:ext uri="{BB962C8B-B14F-4D97-AF65-F5344CB8AC3E}">
        <p14:creationId xmlns:p14="http://schemas.microsoft.com/office/powerpoint/2010/main" val="4038960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965CE-4F1E-7E41-A0E6-9CC1CE040F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2584E2-0CD3-4F45-9D6F-2A2231C7F016}"/>
              </a:ext>
            </a:extLst>
          </p:cNvPr>
          <p:cNvSpPr>
            <a:spLocks noGrp="1"/>
          </p:cNvSpPr>
          <p:nvPr>
            <p:ph type="dt" sz="half" idx="10"/>
          </p:nvPr>
        </p:nvSpPr>
        <p:spPr/>
        <p:txBody>
          <a:bodyPr/>
          <a:lstStyle/>
          <a:p>
            <a:fld id="{F233DF85-66BE-D24D-8832-09C13C03C395}" type="datetime1">
              <a:rPr lang="en-US" smtClean="0"/>
              <a:t>8/24/21</a:t>
            </a:fld>
            <a:endParaRPr lang="en-US"/>
          </a:p>
        </p:txBody>
      </p:sp>
      <p:sp>
        <p:nvSpPr>
          <p:cNvPr id="4" name="Footer Placeholder 3">
            <a:extLst>
              <a:ext uri="{FF2B5EF4-FFF2-40B4-BE49-F238E27FC236}">
                <a16:creationId xmlns:a16="http://schemas.microsoft.com/office/drawing/2014/main" id="{D6D411DD-F924-0542-AE64-D44F76B5AC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A1CBFB-34F6-9345-BE6A-9D165FBEE015}"/>
              </a:ext>
            </a:extLst>
          </p:cNvPr>
          <p:cNvSpPr>
            <a:spLocks noGrp="1"/>
          </p:cNvSpPr>
          <p:nvPr>
            <p:ph type="sldNum" sz="quarter" idx="12"/>
          </p:nvPr>
        </p:nvSpPr>
        <p:spPr/>
        <p:txBody>
          <a:bodyPr/>
          <a:lstStyle/>
          <a:p>
            <a:fld id="{F6A08D0B-5F3B-C54F-B53D-8FAFFA46F11C}" type="slidenum">
              <a:rPr lang="en-US" smtClean="0"/>
              <a:t>‹#›</a:t>
            </a:fld>
            <a:endParaRPr lang="en-US"/>
          </a:p>
        </p:txBody>
      </p:sp>
    </p:spTree>
    <p:extLst>
      <p:ext uri="{BB962C8B-B14F-4D97-AF65-F5344CB8AC3E}">
        <p14:creationId xmlns:p14="http://schemas.microsoft.com/office/powerpoint/2010/main" val="2223085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D928E9-CEC8-104E-860C-A2ABCE181963}"/>
              </a:ext>
            </a:extLst>
          </p:cNvPr>
          <p:cNvSpPr>
            <a:spLocks noGrp="1"/>
          </p:cNvSpPr>
          <p:nvPr>
            <p:ph type="dt" sz="half" idx="10"/>
          </p:nvPr>
        </p:nvSpPr>
        <p:spPr/>
        <p:txBody>
          <a:bodyPr/>
          <a:lstStyle/>
          <a:p>
            <a:fld id="{9ABBB219-C9BD-4841-8D5F-A118E51A0E3B}" type="datetime1">
              <a:rPr lang="en-US" smtClean="0"/>
              <a:t>8/24/21</a:t>
            </a:fld>
            <a:endParaRPr lang="en-US"/>
          </a:p>
        </p:txBody>
      </p:sp>
      <p:sp>
        <p:nvSpPr>
          <p:cNvPr id="3" name="Footer Placeholder 2">
            <a:extLst>
              <a:ext uri="{FF2B5EF4-FFF2-40B4-BE49-F238E27FC236}">
                <a16:creationId xmlns:a16="http://schemas.microsoft.com/office/drawing/2014/main" id="{28882527-261C-6847-B0C3-1C15C4BF6C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E9CC3C-CBE3-A944-BC1A-AB29915B22D8}"/>
              </a:ext>
            </a:extLst>
          </p:cNvPr>
          <p:cNvSpPr>
            <a:spLocks noGrp="1"/>
          </p:cNvSpPr>
          <p:nvPr>
            <p:ph type="sldNum" sz="quarter" idx="12"/>
          </p:nvPr>
        </p:nvSpPr>
        <p:spPr/>
        <p:txBody>
          <a:bodyPr/>
          <a:lstStyle/>
          <a:p>
            <a:fld id="{F6A08D0B-5F3B-C54F-B53D-8FAFFA46F11C}" type="slidenum">
              <a:rPr lang="en-US" smtClean="0"/>
              <a:t>‹#›</a:t>
            </a:fld>
            <a:endParaRPr lang="en-US"/>
          </a:p>
        </p:txBody>
      </p:sp>
    </p:spTree>
    <p:extLst>
      <p:ext uri="{BB962C8B-B14F-4D97-AF65-F5344CB8AC3E}">
        <p14:creationId xmlns:p14="http://schemas.microsoft.com/office/powerpoint/2010/main" val="2947429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3C645-6B4F-2A4D-B73B-FA4E07E0EE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092A5-11F8-244C-B618-E73511345F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A67FE9-7C82-0D41-92E6-182123885B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1D9117-BAE5-A14B-8890-6DD1A9896CAD}"/>
              </a:ext>
            </a:extLst>
          </p:cNvPr>
          <p:cNvSpPr>
            <a:spLocks noGrp="1"/>
          </p:cNvSpPr>
          <p:nvPr>
            <p:ph type="dt" sz="half" idx="10"/>
          </p:nvPr>
        </p:nvSpPr>
        <p:spPr/>
        <p:txBody>
          <a:bodyPr/>
          <a:lstStyle/>
          <a:p>
            <a:fld id="{5412361B-6786-E448-9BD9-FE89B05EACA7}" type="datetime1">
              <a:rPr lang="en-US" smtClean="0"/>
              <a:t>8/24/21</a:t>
            </a:fld>
            <a:endParaRPr lang="en-US"/>
          </a:p>
        </p:txBody>
      </p:sp>
      <p:sp>
        <p:nvSpPr>
          <p:cNvPr id="6" name="Footer Placeholder 5">
            <a:extLst>
              <a:ext uri="{FF2B5EF4-FFF2-40B4-BE49-F238E27FC236}">
                <a16:creationId xmlns:a16="http://schemas.microsoft.com/office/drawing/2014/main" id="{E6752F66-E906-734D-9091-B2D5F336E3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3C37A9-4EEE-E04C-9767-F7A5BE3C94AB}"/>
              </a:ext>
            </a:extLst>
          </p:cNvPr>
          <p:cNvSpPr>
            <a:spLocks noGrp="1"/>
          </p:cNvSpPr>
          <p:nvPr>
            <p:ph type="sldNum" sz="quarter" idx="12"/>
          </p:nvPr>
        </p:nvSpPr>
        <p:spPr/>
        <p:txBody>
          <a:bodyPr/>
          <a:lstStyle/>
          <a:p>
            <a:fld id="{F6A08D0B-5F3B-C54F-B53D-8FAFFA46F11C}" type="slidenum">
              <a:rPr lang="en-US" smtClean="0"/>
              <a:t>‹#›</a:t>
            </a:fld>
            <a:endParaRPr lang="en-US"/>
          </a:p>
        </p:txBody>
      </p:sp>
    </p:spTree>
    <p:extLst>
      <p:ext uri="{BB962C8B-B14F-4D97-AF65-F5344CB8AC3E}">
        <p14:creationId xmlns:p14="http://schemas.microsoft.com/office/powerpoint/2010/main" val="1888354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05D34-BD42-D241-B601-3F5BBF5DFB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FA5C1C-A0E8-E84C-8591-CFEFF8781B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74D96C-DD9C-C642-8AAA-86C3A0486C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18FE1-A74E-B843-B97E-28AF8585378A}"/>
              </a:ext>
            </a:extLst>
          </p:cNvPr>
          <p:cNvSpPr>
            <a:spLocks noGrp="1"/>
          </p:cNvSpPr>
          <p:nvPr>
            <p:ph type="dt" sz="half" idx="10"/>
          </p:nvPr>
        </p:nvSpPr>
        <p:spPr/>
        <p:txBody>
          <a:bodyPr/>
          <a:lstStyle/>
          <a:p>
            <a:fld id="{D43DD512-2747-B84F-AC44-C8A8C4630D9F}" type="datetime1">
              <a:rPr lang="en-US" smtClean="0"/>
              <a:t>8/24/21</a:t>
            </a:fld>
            <a:endParaRPr lang="en-US"/>
          </a:p>
        </p:txBody>
      </p:sp>
      <p:sp>
        <p:nvSpPr>
          <p:cNvPr id="6" name="Footer Placeholder 5">
            <a:extLst>
              <a:ext uri="{FF2B5EF4-FFF2-40B4-BE49-F238E27FC236}">
                <a16:creationId xmlns:a16="http://schemas.microsoft.com/office/drawing/2014/main" id="{8148BA00-168D-DC47-BB49-C1FB133E28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357569-43C8-1845-9077-E99EB83035D4}"/>
              </a:ext>
            </a:extLst>
          </p:cNvPr>
          <p:cNvSpPr>
            <a:spLocks noGrp="1"/>
          </p:cNvSpPr>
          <p:nvPr>
            <p:ph type="sldNum" sz="quarter" idx="12"/>
          </p:nvPr>
        </p:nvSpPr>
        <p:spPr/>
        <p:txBody>
          <a:bodyPr/>
          <a:lstStyle/>
          <a:p>
            <a:fld id="{F6A08D0B-5F3B-C54F-B53D-8FAFFA46F11C}" type="slidenum">
              <a:rPr lang="en-US" smtClean="0"/>
              <a:t>‹#›</a:t>
            </a:fld>
            <a:endParaRPr lang="en-US"/>
          </a:p>
        </p:txBody>
      </p:sp>
    </p:spTree>
    <p:extLst>
      <p:ext uri="{BB962C8B-B14F-4D97-AF65-F5344CB8AC3E}">
        <p14:creationId xmlns:p14="http://schemas.microsoft.com/office/powerpoint/2010/main" val="2756088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F9D9B7-4B63-7644-9300-F792449BD1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32CDF7-F0F2-3541-BE0D-8F2EED1032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520A34-73CA-C94B-842D-53823DB451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Lato" panose="020F0502020204030203" pitchFamily="34" charset="77"/>
              </a:defRPr>
            </a:lvl1pPr>
          </a:lstStyle>
          <a:p>
            <a:fld id="{3E9FDE67-C54A-BC4C-843D-24450B2E3532}" type="datetime1">
              <a:rPr lang="en-US" smtClean="0"/>
              <a:t>8/24/21</a:t>
            </a:fld>
            <a:endParaRPr lang="en-US"/>
          </a:p>
        </p:txBody>
      </p:sp>
      <p:sp>
        <p:nvSpPr>
          <p:cNvPr id="5" name="Footer Placeholder 4">
            <a:extLst>
              <a:ext uri="{FF2B5EF4-FFF2-40B4-BE49-F238E27FC236}">
                <a16:creationId xmlns:a16="http://schemas.microsoft.com/office/drawing/2014/main" id="{5FC3C1B6-21E2-0D44-97AF-4213981889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Lato" panose="020F0502020204030203" pitchFamily="34" charset="77"/>
              </a:defRPr>
            </a:lvl1pPr>
          </a:lstStyle>
          <a:p>
            <a:endParaRPr lang="en-US"/>
          </a:p>
        </p:txBody>
      </p:sp>
      <p:sp>
        <p:nvSpPr>
          <p:cNvPr id="6" name="Slide Number Placeholder 5">
            <a:extLst>
              <a:ext uri="{FF2B5EF4-FFF2-40B4-BE49-F238E27FC236}">
                <a16:creationId xmlns:a16="http://schemas.microsoft.com/office/drawing/2014/main" id="{47856157-8E4A-4A4F-A9B8-DF15001C50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Lato" panose="020F0502020204030203" pitchFamily="34" charset="77"/>
              </a:defRPr>
            </a:lvl1pPr>
          </a:lstStyle>
          <a:p>
            <a:fld id="{F6A08D0B-5F3B-C54F-B53D-8FAFFA46F11C}" type="slidenum">
              <a:rPr lang="en-US" smtClean="0"/>
              <a:pPr/>
              <a:t>‹#›</a:t>
            </a:fld>
            <a:endParaRPr lang="en-US"/>
          </a:p>
        </p:txBody>
      </p:sp>
    </p:spTree>
    <p:extLst>
      <p:ext uri="{BB962C8B-B14F-4D97-AF65-F5344CB8AC3E}">
        <p14:creationId xmlns:p14="http://schemas.microsoft.com/office/powerpoint/2010/main" val="1072927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Lato" panose="020F0502020204030203" pitchFamily="34"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E4212-87DA-1446-A0B8-C231244CE5DB}"/>
              </a:ext>
            </a:extLst>
          </p:cNvPr>
          <p:cNvSpPr>
            <a:spLocks noGrp="1"/>
          </p:cNvSpPr>
          <p:nvPr>
            <p:ph type="ctrTitle"/>
          </p:nvPr>
        </p:nvSpPr>
        <p:spPr/>
        <p:txBody>
          <a:bodyPr/>
          <a:lstStyle/>
          <a:p>
            <a:r>
              <a:rPr lang="en-US" i="1" dirty="0"/>
              <a:t>Science </a:t>
            </a:r>
            <a:r>
              <a:rPr lang="en-US" dirty="0"/>
              <a:t>update</a:t>
            </a:r>
            <a:endParaRPr lang="en-US" i="1" dirty="0"/>
          </a:p>
        </p:txBody>
      </p:sp>
      <p:sp>
        <p:nvSpPr>
          <p:cNvPr id="3" name="Subtitle 2">
            <a:extLst>
              <a:ext uri="{FF2B5EF4-FFF2-40B4-BE49-F238E27FC236}">
                <a16:creationId xmlns:a16="http://schemas.microsoft.com/office/drawing/2014/main" id="{24527D0D-9359-594A-9C42-D51D4D0562B4}"/>
              </a:ext>
            </a:extLst>
          </p:cNvPr>
          <p:cNvSpPr>
            <a:spLocks noGrp="1"/>
          </p:cNvSpPr>
          <p:nvPr>
            <p:ph type="subTitle" idx="1"/>
          </p:nvPr>
        </p:nvSpPr>
        <p:spPr/>
        <p:txBody>
          <a:bodyPr/>
          <a:lstStyle/>
          <a:p>
            <a:r>
              <a:rPr lang="en-US" dirty="0"/>
              <a:t>24 August 2021</a:t>
            </a:r>
          </a:p>
        </p:txBody>
      </p:sp>
      <p:sp>
        <p:nvSpPr>
          <p:cNvPr id="5" name="Slide Number Placeholder 4">
            <a:extLst>
              <a:ext uri="{FF2B5EF4-FFF2-40B4-BE49-F238E27FC236}">
                <a16:creationId xmlns:a16="http://schemas.microsoft.com/office/drawing/2014/main" id="{E3801A5E-C455-0949-9ED9-EB204AD7197B}"/>
              </a:ext>
            </a:extLst>
          </p:cNvPr>
          <p:cNvSpPr>
            <a:spLocks noGrp="1"/>
          </p:cNvSpPr>
          <p:nvPr>
            <p:ph type="sldNum" sz="quarter" idx="12"/>
          </p:nvPr>
        </p:nvSpPr>
        <p:spPr/>
        <p:txBody>
          <a:bodyPr/>
          <a:lstStyle/>
          <a:p>
            <a:fld id="{F6A08D0B-5F3B-C54F-B53D-8FAFFA46F11C}" type="slidenum">
              <a:rPr lang="en-US" smtClean="0"/>
              <a:t>1</a:t>
            </a:fld>
            <a:endParaRPr lang="en-US"/>
          </a:p>
        </p:txBody>
      </p:sp>
    </p:spTree>
    <p:extLst>
      <p:ext uri="{BB962C8B-B14F-4D97-AF65-F5344CB8AC3E}">
        <p14:creationId xmlns:p14="http://schemas.microsoft.com/office/powerpoint/2010/main" val="2591953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470267-7594-5F4F-B458-EFEDBF608C16}"/>
              </a:ext>
            </a:extLst>
          </p:cNvPr>
          <p:cNvSpPr>
            <a:spLocks noGrp="1"/>
          </p:cNvSpPr>
          <p:nvPr>
            <p:ph type="sldNum" sz="quarter" idx="12"/>
          </p:nvPr>
        </p:nvSpPr>
        <p:spPr/>
        <p:txBody>
          <a:bodyPr/>
          <a:lstStyle/>
          <a:p>
            <a:fld id="{F6A08D0B-5F3B-C54F-B53D-8FAFFA46F11C}" type="slidenum">
              <a:rPr lang="en-US" smtClean="0"/>
              <a:t>10</a:t>
            </a:fld>
            <a:endParaRPr lang="en-US"/>
          </a:p>
        </p:txBody>
      </p:sp>
      <p:sp>
        <p:nvSpPr>
          <p:cNvPr id="5" name="Rectangle 4">
            <a:extLst>
              <a:ext uri="{FF2B5EF4-FFF2-40B4-BE49-F238E27FC236}">
                <a16:creationId xmlns:a16="http://schemas.microsoft.com/office/drawing/2014/main" id="{A26727D6-CED7-104C-9C98-BCFCE7FEEE0D}"/>
              </a:ext>
            </a:extLst>
          </p:cNvPr>
          <p:cNvSpPr/>
          <p:nvPr/>
        </p:nvSpPr>
        <p:spPr>
          <a:xfrm>
            <a:off x="0" y="0"/>
            <a:ext cx="1809750" cy="5635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Lato" panose="020F0502020204030203" pitchFamily="34" charset="77"/>
              </a:rPr>
              <a:t>Schedules</a:t>
            </a:r>
          </a:p>
        </p:txBody>
      </p:sp>
      <p:sp>
        <p:nvSpPr>
          <p:cNvPr id="6" name="Rectangle 5">
            <a:extLst>
              <a:ext uri="{FF2B5EF4-FFF2-40B4-BE49-F238E27FC236}">
                <a16:creationId xmlns:a16="http://schemas.microsoft.com/office/drawing/2014/main" id="{1F8C00D5-8C0E-3F4F-BF25-3465B0137CF3}"/>
              </a:ext>
            </a:extLst>
          </p:cNvPr>
          <p:cNvSpPr/>
          <p:nvPr/>
        </p:nvSpPr>
        <p:spPr>
          <a:xfrm>
            <a:off x="0" y="563526"/>
            <a:ext cx="1809750" cy="5635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Lato" panose="020F0502020204030203" pitchFamily="34" charset="77"/>
              </a:rPr>
              <a:t>Figure S3</a:t>
            </a:r>
          </a:p>
        </p:txBody>
      </p:sp>
      <p:pic>
        <p:nvPicPr>
          <p:cNvPr id="7" name="Picture 6">
            <a:extLst>
              <a:ext uri="{FF2B5EF4-FFF2-40B4-BE49-F238E27FC236}">
                <a16:creationId xmlns:a16="http://schemas.microsoft.com/office/drawing/2014/main" id="{03B4C77D-9E86-AA49-B295-944141571EB4}"/>
              </a:ext>
            </a:extLst>
          </p:cNvPr>
          <p:cNvPicPr>
            <a:picLocks noChangeAspect="1"/>
          </p:cNvPicPr>
          <p:nvPr/>
        </p:nvPicPr>
        <p:blipFill>
          <a:blip r:embed="rId2"/>
          <a:srcRect/>
          <a:stretch/>
        </p:blipFill>
        <p:spPr>
          <a:xfrm>
            <a:off x="1524000" y="1143000"/>
            <a:ext cx="9144000" cy="4572000"/>
          </a:xfrm>
          <a:prstGeom prst="rect">
            <a:avLst/>
          </a:prstGeom>
        </p:spPr>
      </p:pic>
    </p:spTree>
    <p:extLst>
      <p:ext uri="{BB962C8B-B14F-4D97-AF65-F5344CB8AC3E}">
        <p14:creationId xmlns:p14="http://schemas.microsoft.com/office/powerpoint/2010/main" val="2703951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D1E51C-BBD1-9E42-86B5-6507EE61F8C1}"/>
              </a:ext>
            </a:extLst>
          </p:cNvPr>
          <p:cNvSpPr>
            <a:spLocks noGrp="1"/>
          </p:cNvSpPr>
          <p:nvPr>
            <p:ph type="sldNum" sz="quarter" idx="12"/>
          </p:nvPr>
        </p:nvSpPr>
        <p:spPr/>
        <p:txBody>
          <a:bodyPr/>
          <a:lstStyle/>
          <a:p>
            <a:fld id="{F6A08D0B-5F3B-C54F-B53D-8FAFFA46F11C}" type="slidenum">
              <a:rPr lang="en-US" smtClean="0"/>
              <a:t>11</a:t>
            </a:fld>
            <a:endParaRPr lang="en-US"/>
          </a:p>
        </p:txBody>
      </p:sp>
      <p:pic>
        <p:nvPicPr>
          <p:cNvPr id="4" name="Picture 3">
            <a:extLst>
              <a:ext uri="{FF2B5EF4-FFF2-40B4-BE49-F238E27FC236}">
                <a16:creationId xmlns:a16="http://schemas.microsoft.com/office/drawing/2014/main" id="{19B47EE4-8D66-1246-A12B-6B3055F29500}"/>
              </a:ext>
            </a:extLst>
          </p:cNvPr>
          <p:cNvPicPr>
            <a:picLocks noChangeAspect="1"/>
          </p:cNvPicPr>
          <p:nvPr/>
        </p:nvPicPr>
        <p:blipFill>
          <a:blip r:embed="rId2"/>
          <a:srcRect/>
          <a:stretch/>
        </p:blipFill>
        <p:spPr>
          <a:xfrm>
            <a:off x="3238500" y="0"/>
            <a:ext cx="5715000" cy="6858000"/>
          </a:xfrm>
          <a:prstGeom prst="rect">
            <a:avLst/>
          </a:prstGeom>
        </p:spPr>
      </p:pic>
      <p:sp>
        <p:nvSpPr>
          <p:cNvPr id="5" name="Rectangle 4">
            <a:extLst>
              <a:ext uri="{FF2B5EF4-FFF2-40B4-BE49-F238E27FC236}">
                <a16:creationId xmlns:a16="http://schemas.microsoft.com/office/drawing/2014/main" id="{7717A30D-7B43-984B-9E32-FA2CDE9EA68A}"/>
              </a:ext>
            </a:extLst>
          </p:cNvPr>
          <p:cNvSpPr/>
          <p:nvPr/>
        </p:nvSpPr>
        <p:spPr>
          <a:xfrm>
            <a:off x="0" y="0"/>
            <a:ext cx="1809750" cy="5635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Lato" panose="020F0502020204030203" pitchFamily="34" charset="77"/>
              </a:rPr>
              <a:t>Early lockdown</a:t>
            </a:r>
          </a:p>
        </p:txBody>
      </p:sp>
      <p:sp>
        <p:nvSpPr>
          <p:cNvPr id="6" name="Rectangle 5">
            <a:extLst>
              <a:ext uri="{FF2B5EF4-FFF2-40B4-BE49-F238E27FC236}">
                <a16:creationId xmlns:a16="http://schemas.microsoft.com/office/drawing/2014/main" id="{88D83298-50DA-7A42-A874-83ADB63F66B4}"/>
              </a:ext>
            </a:extLst>
          </p:cNvPr>
          <p:cNvSpPr/>
          <p:nvPr/>
        </p:nvSpPr>
        <p:spPr>
          <a:xfrm>
            <a:off x="0" y="563526"/>
            <a:ext cx="1809750" cy="5635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Lato" panose="020F0502020204030203" pitchFamily="34" charset="77"/>
              </a:rPr>
              <a:t>Figure S4</a:t>
            </a:r>
          </a:p>
        </p:txBody>
      </p:sp>
    </p:spTree>
    <p:extLst>
      <p:ext uri="{BB962C8B-B14F-4D97-AF65-F5344CB8AC3E}">
        <p14:creationId xmlns:p14="http://schemas.microsoft.com/office/powerpoint/2010/main" val="3977390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D78333-8CE4-6749-84E2-4597B48F4517}"/>
              </a:ext>
            </a:extLst>
          </p:cNvPr>
          <p:cNvSpPr>
            <a:spLocks noGrp="1"/>
          </p:cNvSpPr>
          <p:nvPr>
            <p:ph type="sldNum" sz="quarter" idx="12"/>
          </p:nvPr>
        </p:nvSpPr>
        <p:spPr/>
        <p:txBody>
          <a:bodyPr/>
          <a:lstStyle/>
          <a:p>
            <a:fld id="{F6A08D0B-5F3B-C54F-B53D-8FAFFA46F11C}" type="slidenum">
              <a:rPr lang="en-US" smtClean="0"/>
              <a:t>12</a:t>
            </a:fld>
            <a:endParaRPr lang="en-US"/>
          </a:p>
        </p:txBody>
      </p:sp>
      <p:pic>
        <p:nvPicPr>
          <p:cNvPr id="3" name="Picture 2">
            <a:extLst>
              <a:ext uri="{FF2B5EF4-FFF2-40B4-BE49-F238E27FC236}">
                <a16:creationId xmlns:a16="http://schemas.microsoft.com/office/drawing/2014/main" id="{179B94FC-EF65-DA48-8FE4-C5DC8448B561}"/>
              </a:ext>
            </a:extLst>
          </p:cNvPr>
          <p:cNvPicPr>
            <a:picLocks noChangeAspect="1"/>
          </p:cNvPicPr>
          <p:nvPr/>
        </p:nvPicPr>
        <p:blipFill>
          <a:blip r:embed="rId2"/>
          <a:stretch>
            <a:fillRect/>
          </a:stretch>
        </p:blipFill>
        <p:spPr>
          <a:xfrm>
            <a:off x="0" y="2222153"/>
            <a:ext cx="12192000" cy="2413693"/>
          </a:xfrm>
          <a:prstGeom prst="rect">
            <a:avLst/>
          </a:prstGeom>
        </p:spPr>
      </p:pic>
      <p:sp>
        <p:nvSpPr>
          <p:cNvPr id="4" name="Rectangle 3">
            <a:extLst>
              <a:ext uri="{FF2B5EF4-FFF2-40B4-BE49-F238E27FC236}">
                <a16:creationId xmlns:a16="http://schemas.microsoft.com/office/drawing/2014/main" id="{D911E015-C9C9-6148-B6C0-6C3145B3780F}"/>
              </a:ext>
            </a:extLst>
          </p:cNvPr>
          <p:cNvSpPr/>
          <p:nvPr/>
        </p:nvSpPr>
        <p:spPr>
          <a:xfrm>
            <a:off x="0" y="0"/>
            <a:ext cx="1809750" cy="56352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Lato" panose="020F0502020204030203" pitchFamily="34" charset="77"/>
              </a:rPr>
              <a:t>Initial</a:t>
            </a:r>
          </a:p>
          <a:p>
            <a:pPr algn="ctr"/>
            <a:r>
              <a:rPr lang="en-US" b="1" dirty="0">
                <a:latin typeface="Lato" panose="020F0502020204030203" pitchFamily="34" charset="77"/>
              </a:rPr>
              <a:t>Submission</a:t>
            </a:r>
          </a:p>
        </p:txBody>
      </p:sp>
    </p:spTree>
    <p:extLst>
      <p:ext uri="{BB962C8B-B14F-4D97-AF65-F5344CB8AC3E}">
        <p14:creationId xmlns:p14="http://schemas.microsoft.com/office/powerpoint/2010/main" val="270871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FC6415-2C92-7747-8DDF-64CDC6DA4DB4}"/>
              </a:ext>
            </a:extLst>
          </p:cNvPr>
          <p:cNvSpPr>
            <a:spLocks noGrp="1"/>
          </p:cNvSpPr>
          <p:nvPr>
            <p:ph type="sldNum" sz="quarter" idx="12"/>
          </p:nvPr>
        </p:nvSpPr>
        <p:spPr/>
        <p:txBody>
          <a:bodyPr/>
          <a:lstStyle/>
          <a:p>
            <a:fld id="{F6A08D0B-5F3B-C54F-B53D-8FAFFA46F11C}" type="slidenum">
              <a:rPr lang="en-US" smtClean="0"/>
              <a:t>13</a:t>
            </a:fld>
            <a:endParaRPr lang="en-US"/>
          </a:p>
        </p:txBody>
      </p:sp>
      <p:sp>
        <p:nvSpPr>
          <p:cNvPr id="5" name="Rectangle 4">
            <a:extLst>
              <a:ext uri="{FF2B5EF4-FFF2-40B4-BE49-F238E27FC236}">
                <a16:creationId xmlns:a16="http://schemas.microsoft.com/office/drawing/2014/main" id="{6F45C8DA-2E0C-A945-AF68-28A9A3992DD9}"/>
              </a:ext>
            </a:extLst>
          </p:cNvPr>
          <p:cNvSpPr/>
          <p:nvPr/>
        </p:nvSpPr>
        <p:spPr>
          <a:xfrm>
            <a:off x="0" y="0"/>
            <a:ext cx="1809750" cy="5635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Lato" panose="020F0502020204030203" pitchFamily="34" charset="77"/>
              </a:rPr>
              <a:t>Early lockdown</a:t>
            </a:r>
          </a:p>
        </p:txBody>
      </p:sp>
      <p:graphicFrame>
        <p:nvGraphicFramePr>
          <p:cNvPr id="3" name="Table 2">
            <a:extLst>
              <a:ext uri="{FF2B5EF4-FFF2-40B4-BE49-F238E27FC236}">
                <a16:creationId xmlns:a16="http://schemas.microsoft.com/office/drawing/2014/main" id="{061B9735-D0F2-3844-938D-E3EC3E7D11B9}"/>
              </a:ext>
            </a:extLst>
          </p:cNvPr>
          <p:cNvGraphicFramePr>
            <a:graphicFrameLocks noGrp="1"/>
          </p:cNvGraphicFramePr>
          <p:nvPr>
            <p:extLst>
              <p:ext uri="{D42A27DB-BD31-4B8C-83A1-F6EECF244321}">
                <p14:modId xmlns:p14="http://schemas.microsoft.com/office/powerpoint/2010/main" val="3573025639"/>
              </p:ext>
            </p:extLst>
          </p:nvPr>
        </p:nvGraphicFramePr>
        <p:xfrm>
          <a:off x="1960325" y="1253198"/>
          <a:ext cx="8271349" cy="4351604"/>
        </p:xfrm>
        <a:graphic>
          <a:graphicData uri="http://schemas.openxmlformats.org/drawingml/2006/table">
            <a:tbl>
              <a:tblPr/>
              <a:tblGrid>
                <a:gridCol w="433466">
                  <a:extLst>
                    <a:ext uri="{9D8B030D-6E8A-4147-A177-3AD203B41FA5}">
                      <a16:colId xmlns:a16="http://schemas.microsoft.com/office/drawing/2014/main" val="1486553571"/>
                    </a:ext>
                  </a:extLst>
                </a:gridCol>
                <a:gridCol w="692025">
                  <a:extLst>
                    <a:ext uri="{9D8B030D-6E8A-4147-A177-3AD203B41FA5}">
                      <a16:colId xmlns:a16="http://schemas.microsoft.com/office/drawing/2014/main" val="172060643"/>
                    </a:ext>
                  </a:extLst>
                </a:gridCol>
                <a:gridCol w="1148306">
                  <a:extLst>
                    <a:ext uri="{9D8B030D-6E8A-4147-A177-3AD203B41FA5}">
                      <a16:colId xmlns:a16="http://schemas.microsoft.com/office/drawing/2014/main" val="4259887348"/>
                    </a:ext>
                  </a:extLst>
                </a:gridCol>
                <a:gridCol w="1148306">
                  <a:extLst>
                    <a:ext uri="{9D8B030D-6E8A-4147-A177-3AD203B41FA5}">
                      <a16:colId xmlns:a16="http://schemas.microsoft.com/office/drawing/2014/main" val="1049998824"/>
                    </a:ext>
                  </a:extLst>
                </a:gridCol>
                <a:gridCol w="1196468">
                  <a:extLst>
                    <a:ext uri="{9D8B030D-6E8A-4147-A177-3AD203B41FA5}">
                      <a16:colId xmlns:a16="http://schemas.microsoft.com/office/drawing/2014/main" val="614722221"/>
                    </a:ext>
                  </a:extLst>
                </a:gridCol>
                <a:gridCol w="1196468">
                  <a:extLst>
                    <a:ext uri="{9D8B030D-6E8A-4147-A177-3AD203B41FA5}">
                      <a16:colId xmlns:a16="http://schemas.microsoft.com/office/drawing/2014/main" val="3735347076"/>
                    </a:ext>
                  </a:extLst>
                </a:gridCol>
                <a:gridCol w="1308004">
                  <a:extLst>
                    <a:ext uri="{9D8B030D-6E8A-4147-A177-3AD203B41FA5}">
                      <a16:colId xmlns:a16="http://schemas.microsoft.com/office/drawing/2014/main" val="1688335357"/>
                    </a:ext>
                  </a:extLst>
                </a:gridCol>
                <a:gridCol w="1148306">
                  <a:extLst>
                    <a:ext uri="{9D8B030D-6E8A-4147-A177-3AD203B41FA5}">
                      <a16:colId xmlns:a16="http://schemas.microsoft.com/office/drawing/2014/main" val="2745763083"/>
                    </a:ext>
                  </a:extLst>
                </a:gridCol>
              </a:tblGrid>
              <a:tr h="162382">
                <a:tc gridSpan="8">
                  <a:txBody>
                    <a:bodyPr/>
                    <a:lstStyle/>
                    <a:p>
                      <a:pPr algn="l" fontAlgn="b"/>
                      <a:r>
                        <a:rPr lang="en-US" sz="800" b="1" i="0" u="none" strike="noStrike">
                          <a:solidFill>
                            <a:srgbClr val="000000"/>
                          </a:solidFill>
                          <a:effectLst/>
                          <a:latin typeface="Arial" panose="020B0604020202020204" pitchFamily="34" charset="0"/>
                        </a:rPr>
                        <a:t>Table 3</a:t>
                      </a:r>
                      <a:r>
                        <a:rPr lang="en-US" sz="800" b="0" i="0" u="none" strike="noStrike">
                          <a:solidFill>
                            <a:srgbClr val="000000"/>
                          </a:solidFill>
                          <a:effectLst/>
                          <a:latin typeface="Arial" panose="020B0604020202020204" pitchFamily="34" charset="0"/>
                        </a:rPr>
                        <a:t>. Predicted total death counts and deaths averted under strong lockdown effect (in thousands)</a:t>
                      </a:r>
                      <a:endParaRPr lang="en-US" sz="800" b="1" i="0" u="none" strike="noStrike">
                        <a:solidFill>
                          <a:srgbClr val="000000"/>
                        </a:solidFill>
                        <a:effectLst/>
                        <a:latin typeface="Arial" panose="020B0604020202020204" pitchFamily="34" charset="0"/>
                      </a:endParaRPr>
                    </a:p>
                  </a:txBody>
                  <a:tcPr marL="7612" marR="7612" marT="7612"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60340375"/>
                  </a:ext>
                </a:extLst>
              </a:tr>
              <a:tr h="162382">
                <a:tc gridSpan="2">
                  <a:txBody>
                    <a:bodyPr/>
                    <a:lstStyle/>
                    <a:p>
                      <a:pPr algn="l" fontAlgn="b"/>
                      <a:r>
                        <a:rPr lang="en-US" sz="800" b="0" i="0" u="none" strike="noStrike">
                          <a:solidFill>
                            <a:srgbClr val="000000"/>
                          </a:solidFill>
                          <a:effectLst/>
                          <a:latin typeface="Arial" panose="020B0604020202020204" pitchFamily="34" charset="0"/>
                        </a:rPr>
                        <a:t>Evaluation</a:t>
                      </a:r>
                    </a:p>
                  </a:txBody>
                  <a:tcPr marL="7612" marR="7612" marT="7612" marB="0" anchor="b">
                    <a:lnL>
                      <a:noFill/>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n-US"/>
                    </a:p>
                  </a:txBody>
                  <a:tcPr/>
                </a:tc>
                <a:tc gridSpan="2">
                  <a:txBody>
                    <a:bodyPr/>
                    <a:lstStyle/>
                    <a:p>
                      <a:pPr algn="ctr" fontAlgn="b"/>
                      <a:r>
                        <a:rPr lang="en-US" sz="800" b="0" i="0" u="none" strike="noStrike">
                          <a:solidFill>
                            <a:srgbClr val="000000"/>
                          </a:solidFill>
                          <a:effectLst/>
                          <a:latin typeface="Arial" panose="020B0604020202020204" pitchFamily="34" charset="0"/>
                        </a:rPr>
                        <a:t>Intervention start date (High CFR)</a:t>
                      </a:r>
                    </a:p>
                  </a:txBody>
                  <a:tcPr marL="7612" marR="7612" marT="7612"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gridSpan="2">
                  <a:txBody>
                    <a:bodyPr/>
                    <a:lstStyle/>
                    <a:p>
                      <a:pPr algn="ctr" fontAlgn="b"/>
                      <a:r>
                        <a:rPr lang="en-US" sz="800" b="0" i="0" u="none" strike="noStrike">
                          <a:solidFill>
                            <a:srgbClr val="000000"/>
                          </a:solidFill>
                          <a:effectLst/>
                          <a:latin typeface="Arial" panose="020B0604020202020204" pitchFamily="34" charset="0"/>
                        </a:rPr>
                        <a:t>Intervention start date (Moderate CFR)</a:t>
                      </a:r>
                    </a:p>
                  </a:txBody>
                  <a:tcPr marL="7612" marR="7612" marT="7612"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gridSpan="2">
                  <a:txBody>
                    <a:bodyPr/>
                    <a:lstStyle/>
                    <a:p>
                      <a:pPr algn="ctr" fontAlgn="b"/>
                      <a:r>
                        <a:rPr lang="en-US" sz="800" b="0" i="0" u="none" strike="noStrike">
                          <a:solidFill>
                            <a:srgbClr val="000000"/>
                          </a:solidFill>
                          <a:effectLst/>
                          <a:latin typeface="Arial" panose="020B0604020202020204" pitchFamily="34" charset="0"/>
                        </a:rPr>
                        <a:t>Intervention start date (Low CFR)</a:t>
                      </a:r>
                    </a:p>
                  </a:txBody>
                  <a:tcPr marL="7612" marR="7612" marT="7612" marB="0" anchor="b">
                    <a:lnL w="6350" cap="flat" cmpd="sng" algn="ctr">
                      <a:solidFill>
                        <a:srgbClr val="000000"/>
                      </a:solidFill>
                      <a:prstDash val="dash"/>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extLst>
                  <a:ext uri="{0D108BD9-81ED-4DB2-BD59-A6C34878D82A}">
                    <a16:rowId xmlns:a16="http://schemas.microsoft.com/office/drawing/2014/main" val="1587477788"/>
                  </a:ext>
                </a:extLst>
              </a:tr>
              <a:tr h="162382">
                <a:tc>
                  <a:txBody>
                    <a:bodyPr/>
                    <a:lstStyle/>
                    <a:p>
                      <a:pPr algn="l" fontAlgn="b"/>
                      <a:r>
                        <a:rPr lang="en-US" sz="800" b="0" i="0" u="none" strike="noStrike">
                          <a:solidFill>
                            <a:srgbClr val="000000"/>
                          </a:solidFill>
                          <a:effectLst/>
                          <a:latin typeface="Arial" panose="020B0604020202020204" pitchFamily="34" charset="0"/>
                        </a:rPr>
                        <a:t>Date</a:t>
                      </a:r>
                    </a:p>
                  </a:txBody>
                  <a:tcPr marL="7612" marR="7612" marT="7612"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Arial" panose="020B0604020202020204" pitchFamily="34" charset="0"/>
                        </a:rPr>
                        <a:t>Metrics</a:t>
                      </a:r>
                    </a:p>
                  </a:txBody>
                  <a:tcPr marL="7612" marR="7612" marT="7612" marB="0" anchor="b">
                    <a:lnL>
                      <a:noFill/>
                    </a:lnL>
                    <a:lnR w="6350" cap="flat" cmpd="sng" algn="ctr">
                      <a:solidFill>
                        <a:srgbClr val="000000"/>
                      </a:solidFill>
                      <a:prstDash val="dash"/>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solidFill>
                            <a:srgbClr val="000000"/>
                          </a:solidFill>
                          <a:effectLst/>
                          <a:latin typeface="Arial" panose="020B0604020202020204" pitchFamily="34" charset="0"/>
                        </a:rPr>
                        <a:t>March 15</a:t>
                      </a:r>
                    </a:p>
                  </a:txBody>
                  <a:tcPr marL="7612" marR="7612" marT="7612" marB="0" anchor="b">
                    <a:lnL w="6350" cap="flat" cmpd="sng" algn="ctr">
                      <a:solidFill>
                        <a:srgbClr val="000000"/>
                      </a:solidFill>
                      <a:prstDash val="dash"/>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solidFill>
                            <a:srgbClr val="000000"/>
                          </a:solidFill>
                          <a:effectLst/>
                          <a:latin typeface="Arial" panose="020B0604020202020204" pitchFamily="34" charset="0"/>
                        </a:rPr>
                        <a:t>March 30</a:t>
                      </a:r>
                    </a:p>
                  </a:txBody>
                  <a:tcPr marL="7612" marR="7612" marT="7612" marB="0" anchor="b">
                    <a:lnL>
                      <a:noFill/>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solidFill>
                            <a:srgbClr val="000000"/>
                          </a:solidFill>
                          <a:effectLst/>
                          <a:latin typeface="Arial" panose="020B0604020202020204" pitchFamily="34" charset="0"/>
                        </a:rPr>
                        <a:t>March 15</a:t>
                      </a:r>
                    </a:p>
                  </a:txBody>
                  <a:tcPr marL="7612" marR="7612" marT="7612" marB="0" anchor="b">
                    <a:lnL w="6350" cap="flat" cmpd="sng" algn="ctr">
                      <a:solidFill>
                        <a:srgbClr val="000000"/>
                      </a:solidFill>
                      <a:prstDash val="dash"/>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solidFill>
                            <a:srgbClr val="000000"/>
                          </a:solidFill>
                          <a:effectLst/>
                          <a:latin typeface="Arial" panose="020B0604020202020204" pitchFamily="34" charset="0"/>
                        </a:rPr>
                        <a:t>March 30</a:t>
                      </a:r>
                    </a:p>
                  </a:txBody>
                  <a:tcPr marL="7612" marR="7612" marT="7612" marB="0" anchor="b">
                    <a:lnL>
                      <a:noFill/>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solidFill>
                            <a:srgbClr val="000000"/>
                          </a:solidFill>
                          <a:effectLst/>
                          <a:latin typeface="Arial" panose="020B0604020202020204" pitchFamily="34" charset="0"/>
                        </a:rPr>
                        <a:t>March 15</a:t>
                      </a:r>
                    </a:p>
                  </a:txBody>
                  <a:tcPr marL="7612" marR="7612" marT="7612" marB="0" anchor="b">
                    <a:lnL w="6350" cap="flat" cmpd="sng" algn="ctr">
                      <a:solidFill>
                        <a:srgbClr val="000000"/>
                      </a:solidFill>
                      <a:prstDash val="dash"/>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solidFill>
                            <a:srgbClr val="000000"/>
                          </a:solidFill>
                          <a:effectLst/>
                          <a:latin typeface="Arial" panose="020B0604020202020204" pitchFamily="34" charset="0"/>
                        </a:rPr>
                        <a:t>March 30</a:t>
                      </a:r>
                    </a:p>
                  </a:txBody>
                  <a:tcPr marL="7612" marR="7612" marT="761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06750079"/>
                  </a:ext>
                </a:extLst>
              </a:tr>
              <a:tr h="568338">
                <a:tc>
                  <a:txBody>
                    <a:bodyPr/>
                    <a:lstStyle/>
                    <a:p>
                      <a:pPr algn="r" fontAlgn="t"/>
                      <a:r>
                        <a:rPr lang="en-US" sz="800" b="0" i="0" u="none" strike="noStrike">
                          <a:solidFill>
                            <a:srgbClr val="000000"/>
                          </a:solidFill>
                          <a:effectLst/>
                          <a:latin typeface="Arial" panose="020B0604020202020204" pitchFamily="34" charset="0"/>
                        </a:rPr>
                        <a:t>3/30/21</a:t>
                      </a:r>
                    </a:p>
                  </a:txBody>
                  <a:tcPr marL="7612" marR="7612" marT="7612" marB="0">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t"/>
                      <a:r>
                        <a:rPr lang="en-US" sz="800" b="0" i="1" u="none" strike="noStrike">
                          <a:solidFill>
                            <a:srgbClr val="000000"/>
                          </a:solidFill>
                          <a:effectLst/>
                          <a:latin typeface="Arial" panose="020B0604020202020204" pitchFamily="34" charset="0"/>
                        </a:rPr>
                        <a:t>Observed</a:t>
                      </a:r>
                      <a:br>
                        <a:rPr lang="en-US" sz="800" b="0" i="1" u="none" strike="noStrike">
                          <a:solidFill>
                            <a:srgbClr val="000000"/>
                          </a:solidFill>
                          <a:effectLst/>
                          <a:latin typeface="Arial" panose="020B0604020202020204" pitchFamily="34" charset="0"/>
                        </a:rPr>
                      </a:br>
                      <a:r>
                        <a:rPr lang="en-US" sz="800" b="0" i="1" u="none" strike="noStrike">
                          <a:solidFill>
                            <a:srgbClr val="000000"/>
                          </a:solidFill>
                          <a:effectLst/>
                          <a:latin typeface="Arial" panose="020B0604020202020204" pitchFamily="34" charset="0"/>
                        </a:rPr>
                        <a:t>Predicted</a:t>
                      </a:r>
                      <a:br>
                        <a:rPr lang="en-US" sz="800" b="0" i="1" u="none" strike="noStrike">
                          <a:solidFill>
                            <a:srgbClr val="000000"/>
                          </a:solidFill>
                          <a:effectLst/>
                          <a:latin typeface="Arial" panose="020B0604020202020204" pitchFamily="34" charset="0"/>
                        </a:rPr>
                      </a:br>
                      <a:r>
                        <a:rPr lang="en-US" sz="800" b="0" i="1" u="none" strike="noStrike">
                          <a:solidFill>
                            <a:srgbClr val="000000"/>
                          </a:solidFill>
                          <a:effectLst/>
                          <a:latin typeface="Arial" panose="020B0604020202020204" pitchFamily="34" charset="0"/>
                        </a:rPr>
                        <a:t>Averted</a:t>
                      </a:r>
                      <a:br>
                        <a:rPr lang="en-US" sz="800" b="0" i="1" u="none" strike="noStrike">
                          <a:solidFill>
                            <a:srgbClr val="000000"/>
                          </a:solidFill>
                          <a:effectLst/>
                          <a:latin typeface="Arial" panose="020B0604020202020204" pitchFamily="34" charset="0"/>
                        </a:rPr>
                      </a:br>
                      <a:r>
                        <a:rPr lang="en-US" sz="800" b="0" i="1" u="none" strike="noStrike">
                          <a:solidFill>
                            <a:srgbClr val="000000"/>
                          </a:solidFill>
                          <a:effectLst/>
                          <a:latin typeface="Arial" panose="020B0604020202020204" pitchFamily="34" charset="0"/>
                        </a:rPr>
                        <a:t>% Reduction</a:t>
                      </a:r>
                    </a:p>
                  </a:txBody>
                  <a:tcPr marL="7612" marR="7612" marT="7612" marB="0">
                    <a:lnL>
                      <a:noFill/>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t"/>
                      <a:r>
                        <a:rPr lang="en-US" sz="800" b="0" i="0" u="none" strike="noStrike">
                          <a:solidFill>
                            <a:srgbClr val="000000"/>
                          </a:solidFill>
                          <a:effectLst/>
                          <a:latin typeface="Arial" panose="020B0604020202020204" pitchFamily="34" charset="0"/>
                        </a:rPr>
                        <a:t>3.6</a:t>
                      </a:r>
                      <a:br>
                        <a:rPr lang="en-US" sz="800" b="0" i="0" u="none" strike="noStrike">
                          <a:solidFill>
                            <a:srgbClr val="000000"/>
                          </a:solidFill>
                          <a:effectLst/>
                          <a:latin typeface="Arial" panose="020B0604020202020204" pitchFamily="34" charset="0"/>
                        </a:rPr>
                      </a:br>
                      <a:r>
                        <a:rPr lang="en-US" sz="800" b="0" i="0" u="none" strike="noStrike">
                          <a:solidFill>
                            <a:srgbClr val="000000"/>
                          </a:solidFill>
                          <a:effectLst/>
                          <a:latin typeface="Arial" panose="020B0604020202020204" pitchFamily="34" charset="0"/>
                        </a:rPr>
                        <a:t>0.4 [0.0, 6.2]</a:t>
                      </a:r>
                      <a:br>
                        <a:rPr lang="en-US" sz="800" b="0" i="0" u="none" strike="noStrike">
                          <a:solidFill>
                            <a:srgbClr val="000000"/>
                          </a:solidFill>
                          <a:effectLst/>
                          <a:latin typeface="Arial" panose="020B0604020202020204" pitchFamily="34" charset="0"/>
                        </a:rPr>
                      </a:br>
                      <a:r>
                        <a:rPr lang="en-US" sz="800" b="0" i="0" u="none" strike="noStrike">
                          <a:solidFill>
                            <a:srgbClr val="000000"/>
                          </a:solidFill>
                          <a:effectLst/>
                          <a:latin typeface="Arial" panose="020B0604020202020204" pitchFamily="34" charset="0"/>
                        </a:rPr>
                        <a:t>3.2 [-2.5, 3.6]</a:t>
                      </a:r>
                      <a:br>
                        <a:rPr lang="en-US" sz="800" b="0" i="0" u="none" strike="noStrike">
                          <a:solidFill>
                            <a:srgbClr val="000000"/>
                          </a:solidFill>
                          <a:effectLst/>
                          <a:latin typeface="Arial" panose="020B0604020202020204" pitchFamily="34" charset="0"/>
                        </a:rPr>
                      </a:br>
                      <a:r>
                        <a:rPr lang="en-US" sz="800" b="0" i="0" u="none" strike="noStrike">
                          <a:solidFill>
                            <a:srgbClr val="000000"/>
                          </a:solidFill>
                          <a:effectLst/>
                          <a:latin typeface="Arial" panose="020B0604020202020204" pitchFamily="34" charset="0"/>
                        </a:rPr>
                        <a:t>88.8% [-70.6%, 100.0%]</a:t>
                      </a:r>
                    </a:p>
                  </a:txBody>
                  <a:tcPr marL="7612" marR="7612" marT="7612" marB="0">
                    <a:lnL w="6350" cap="flat" cmpd="sng" algn="ctr">
                      <a:solidFill>
                        <a:srgbClr val="000000"/>
                      </a:solidFill>
                      <a:prstDash val="dash"/>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t"/>
                      <a:r>
                        <a:rPr lang="en-US" sz="800" b="0" i="0" u="none" strike="noStrike">
                          <a:solidFill>
                            <a:srgbClr val="000000"/>
                          </a:solidFill>
                          <a:effectLst/>
                          <a:latin typeface="Arial" panose="020B0604020202020204" pitchFamily="34" charset="0"/>
                        </a:rPr>
                        <a:t>-</a:t>
                      </a:r>
                    </a:p>
                  </a:txBody>
                  <a:tcPr marL="7612" marR="7612" marT="7612" marB="0">
                    <a:lnL>
                      <a:noFill/>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t"/>
                      <a:r>
                        <a:rPr lang="en-US" sz="800" b="0" i="0" u="none" strike="noStrike">
                          <a:solidFill>
                            <a:srgbClr val="000000"/>
                          </a:solidFill>
                          <a:effectLst/>
                          <a:latin typeface="Arial" panose="020B0604020202020204" pitchFamily="34" charset="0"/>
                        </a:rPr>
                        <a:t>3.6</a:t>
                      </a:r>
                      <a:br>
                        <a:rPr lang="en-US" sz="800" b="0" i="0" u="none" strike="noStrike">
                          <a:solidFill>
                            <a:srgbClr val="000000"/>
                          </a:solidFill>
                          <a:effectLst/>
                          <a:latin typeface="Arial" panose="020B0604020202020204" pitchFamily="34" charset="0"/>
                        </a:rPr>
                      </a:br>
                      <a:r>
                        <a:rPr lang="en-US" sz="800" b="0" i="0" u="none" strike="noStrike">
                          <a:solidFill>
                            <a:srgbClr val="000000"/>
                          </a:solidFill>
                          <a:effectLst/>
                          <a:latin typeface="Arial" panose="020B0604020202020204" pitchFamily="34" charset="0"/>
                        </a:rPr>
                        <a:t>0.6 [0.0, 8.8]</a:t>
                      </a:r>
                      <a:br>
                        <a:rPr lang="en-US" sz="800" b="0" i="0" u="none" strike="noStrike">
                          <a:solidFill>
                            <a:srgbClr val="000000"/>
                          </a:solidFill>
                          <a:effectLst/>
                          <a:latin typeface="Arial" panose="020B0604020202020204" pitchFamily="34" charset="0"/>
                        </a:rPr>
                      </a:br>
                      <a:r>
                        <a:rPr lang="en-US" sz="800" b="0" i="0" u="none" strike="noStrike">
                          <a:solidFill>
                            <a:srgbClr val="000000"/>
                          </a:solidFill>
                          <a:effectLst/>
                          <a:latin typeface="Arial" panose="020B0604020202020204" pitchFamily="34" charset="0"/>
                        </a:rPr>
                        <a:t>3.0 [-5.2, 3.6]</a:t>
                      </a:r>
                      <a:br>
                        <a:rPr lang="en-US" sz="800" b="0" i="0" u="none" strike="noStrike">
                          <a:solidFill>
                            <a:srgbClr val="000000"/>
                          </a:solidFill>
                          <a:effectLst/>
                          <a:latin typeface="Arial" panose="020B0604020202020204" pitchFamily="34" charset="0"/>
                        </a:rPr>
                      </a:br>
                      <a:r>
                        <a:rPr lang="en-US" sz="800" b="0" i="0" u="none" strike="noStrike">
                          <a:solidFill>
                            <a:srgbClr val="000000"/>
                          </a:solidFill>
                          <a:effectLst/>
                          <a:latin typeface="Arial" panose="020B0604020202020204" pitchFamily="34" charset="0"/>
                        </a:rPr>
                        <a:t>84.0% [-143.8%, 100.0%]</a:t>
                      </a:r>
                    </a:p>
                  </a:txBody>
                  <a:tcPr marL="7612" marR="7612" marT="7612" marB="0">
                    <a:lnL w="6350" cap="flat" cmpd="sng" algn="ctr">
                      <a:solidFill>
                        <a:srgbClr val="000000"/>
                      </a:solidFill>
                      <a:prstDash val="dash"/>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t"/>
                      <a:r>
                        <a:rPr lang="en-US" sz="800" b="0" i="0" u="none" strike="noStrike">
                          <a:solidFill>
                            <a:srgbClr val="000000"/>
                          </a:solidFill>
                          <a:effectLst/>
                          <a:latin typeface="Arial" panose="020B0604020202020204" pitchFamily="34" charset="0"/>
                        </a:rPr>
                        <a:t>-</a:t>
                      </a:r>
                    </a:p>
                  </a:txBody>
                  <a:tcPr marL="7612" marR="7612" marT="7612" marB="0">
                    <a:lnL>
                      <a:noFill/>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t"/>
                      <a:r>
                        <a:rPr lang="en-US" sz="800" b="0" i="0" u="none" strike="noStrike" dirty="0">
                          <a:solidFill>
                            <a:srgbClr val="000000"/>
                          </a:solidFill>
                          <a:effectLst/>
                          <a:latin typeface="Arial" panose="020B0604020202020204" pitchFamily="34" charset="0"/>
                        </a:rPr>
                        <a:t>3.6</a:t>
                      </a:r>
                      <a:br>
                        <a:rPr lang="en-US" sz="800" b="0" i="0" u="none" strike="noStrike" dirty="0">
                          <a:solidFill>
                            <a:srgbClr val="000000"/>
                          </a:solidFill>
                          <a:effectLst/>
                          <a:latin typeface="Arial" panose="020B0604020202020204" pitchFamily="34" charset="0"/>
                        </a:rPr>
                      </a:br>
                      <a:r>
                        <a:rPr lang="en-US" sz="800" b="0" i="0" u="none" strike="noStrike" dirty="0">
                          <a:solidFill>
                            <a:srgbClr val="000000"/>
                          </a:solidFill>
                          <a:effectLst/>
                          <a:latin typeface="Arial" panose="020B0604020202020204" pitchFamily="34" charset="0"/>
                        </a:rPr>
                        <a:t>0.8 [0.0, 12.6]</a:t>
                      </a:r>
                      <a:br>
                        <a:rPr lang="en-US" sz="800" b="0" i="0" u="none" strike="noStrike" dirty="0">
                          <a:solidFill>
                            <a:srgbClr val="000000"/>
                          </a:solidFill>
                          <a:effectLst/>
                          <a:latin typeface="Arial" panose="020B0604020202020204" pitchFamily="34" charset="0"/>
                        </a:rPr>
                      </a:br>
                      <a:r>
                        <a:rPr lang="en-US" sz="800" b="0" i="0" u="none" strike="noStrike" dirty="0">
                          <a:solidFill>
                            <a:srgbClr val="000000"/>
                          </a:solidFill>
                          <a:effectLst/>
                          <a:latin typeface="Arial" panose="020B0604020202020204" pitchFamily="34" charset="0"/>
                        </a:rPr>
                        <a:t>2.8 [-8.9, 3.6]</a:t>
                      </a:r>
                      <a:br>
                        <a:rPr lang="en-US" sz="800" b="0" i="0" u="none" strike="noStrike" dirty="0">
                          <a:solidFill>
                            <a:srgbClr val="000000"/>
                          </a:solidFill>
                          <a:effectLst/>
                          <a:latin typeface="Arial" panose="020B0604020202020204" pitchFamily="34" charset="0"/>
                        </a:rPr>
                      </a:br>
                      <a:r>
                        <a:rPr lang="en-US" sz="800" b="0" i="0" u="none" strike="noStrike" dirty="0">
                          <a:solidFill>
                            <a:srgbClr val="000000"/>
                          </a:solidFill>
                          <a:effectLst/>
                          <a:latin typeface="Arial" panose="020B0604020202020204" pitchFamily="34" charset="0"/>
                        </a:rPr>
                        <a:t>77.1% [-247.8%, 100.0%]</a:t>
                      </a:r>
                    </a:p>
                  </a:txBody>
                  <a:tcPr marL="7612" marR="7612" marT="7612" marB="0">
                    <a:lnL w="6350" cap="flat" cmpd="sng" algn="ctr">
                      <a:solidFill>
                        <a:srgbClr val="000000"/>
                      </a:solidFill>
                      <a:prstDash val="dash"/>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t"/>
                      <a:r>
                        <a:rPr lang="en-US" sz="800" b="0" i="0" u="none" strike="noStrike">
                          <a:solidFill>
                            <a:srgbClr val="000000"/>
                          </a:solidFill>
                          <a:effectLst/>
                          <a:latin typeface="Arial" panose="020B0604020202020204" pitchFamily="34" charset="0"/>
                        </a:rPr>
                        <a:t>-</a:t>
                      </a:r>
                    </a:p>
                  </a:txBody>
                  <a:tcPr marL="7612" marR="7612" marT="7612" marB="0">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819539400"/>
                  </a:ext>
                </a:extLst>
              </a:tr>
              <a:tr h="710422">
                <a:tc>
                  <a:txBody>
                    <a:bodyPr/>
                    <a:lstStyle/>
                    <a:p>
                      <a:pPr algn="r" fontAlgn="t"/>
                      <a:r>
                        <a:rPr lang="en-US" sz="800" b="0" i="0" u="none" strike="noStrike">
                          <a:solidFill>
                            <a:srgbClr val="000000"/>
                          </a:solidFill>
                          <a:effectLst/>
                          <a:latin typeface="Arial" panose="020B0604020202020204" pitchFamily="34" charset="0"/>
                        </a:rPr>
                        <a:t>4/15/21</a:t>
                      </a:r>
                    </a:p>
                  </a:txBody>
                  <a:tcPr marL="7612" marR="7612" marT="7612" marB="0">
                    <a:lnL>
                      <a:noFill/>
                    </a:lnL>
                    <a:lnR>
                      <a:noFill/>
                    </a:lnR>
                    <a:lnT>
                      <a:noFill/>
                    </a:lnT>
                    <a:lnB>
                      <a:noFill/>
                    </a:lnB>
                    <a:solidFill>
                      <a:srgbClr val="D9D9D9"/>
                    </a:solidFill>
                  </a:tcPr>
                </a:tc>
                <a:tc>
                  <a:txBody>
                    <a:bodyPr/>
                    <a:lstStyle/>
                    <a:p>
                      <a:pPr algn="ctr" fontAlgn="t"/>
                      <a:r>
                        <a:rPr lang="en-US" sz="800" b="0" i="1" u="none" strike="noStrike">
                          <a:solidFill>
                            <a:srgbClr val="000000"/>
                          </a:solidFill>
                          <a:effectLst/>
                          <a:latin typeface="Arial" panose="020B0604020202020204" pitchFamily="34" charset="0"/>
                        </a:rPr>
                        <a:t>Observed</a:t>
                      </a:r>
                      <a:br>
                        <a:rPr lang="en-US" sz="800" b="0" i="1" u="none" strike="noStrike">
                          <a:solidFill>
                            <a:srgbClr val="000000"/>
                          </a:solidFill>
                          <a:effectLst/>
                          <a:latin typeface="Arial" panose="020B0604020202020204" pitchFamily="34" charset="0"/>
                        </a:rPr>
                      </a:br>
                      <a:r>
                        <a:rPr lang="en-US" sz="800" b="0" i="1" u="none" strike="noStrike">
                          <a:solidFill>
                            <a:srgbClr val="000000"/>
                          </a:solidFill>
                          <a:effectLst/>
                          <a:latin typeface="Arial" panose="020B0604020202020204" pitchFamily="34" charset="0"/>
                        </a:rPr>
                        <a:t>Predicted</a:t>
                      </a:r>
                      <a:br>
                        <a:rPr lang="en-US" sz="800" b="0" i="1" u="none" strike="noStrike">
                          <a:solidFill>
                            <a:srgbClr val="000000"/>
                          </a:solidFill>
                          <a:effectLst/>
                          <a:latin typeface="Arial" panose="020B0604020202020204" pitchFamily="34" charset="0"/>
                        </a:rPr>
                      </a:br>
                      <a:r>
                        <a:rPr lang="en-US" sz="800" b="0" i="1" u="none" strike="noStrike">
                          <a:solidFill>
                            <a:srgbClr val="000000"/>
                          </a:solidFill>
                          <a:effectLst/>
                          <a:latin typeface="Arial" panose="020B0604020202020204" pitchFamily="34" charset="0"/>
                        </a:rPr>
                        <a:t>Averted</a:t>
                      </a:r>
                      <a:br>
                        <a:rPr lang="en-US" sz="800" b="0" i="1" u="none" strike="noStrike">
                          <a:solidFill>
                            <a:srgbClr val="000000"/>
                          </a:solidFill>
                          <a:effectLst/>
                          <a:latin typeface="Arial" panose="020B0604020202020204" pitchFamily="34" charset="0"/>
                        </a:rPr>
                      </a:br>
                      <a:r>
                        <a:rPr lang="en-US" sz="800" b="0" i="1" u="none" strike="noStrike">
                          <a:solidFill>
                            <a:srgbClr val="000000"/>
                          </a:solidFill>
                          <a:effectLst/>
                          <a:latin typeface="Arial" panose="020B0604020202020204" pitchFamily="34" charset="0"/>
                        </a:rPr>
                        <a:t>% Reduction</a:t>
                      </a:r>
                    </a:p>
                  </a:txBody>
                  <a:tcPr marL="7612" marR="7612" marT="7612" marB="0">
                    <a:lnL>
                      <a:noFill/>
                    </a:lnL>
                    <a:lnR w="6350" cap="flat" cmpd="sng" algn="ctr">
                      <a:solidFill>
                        <a:srgbClr val="000000"/>
                      </a:solidFill>
                      <a:prstDash val="dash"/>
                      <a:round/>
                      <a:headEnd type="none" w="med" len="med"/>
                      <a:tailEnd type="none" w="med" len="med"/>
                    </a:lnR>
                    <a:lnT>
                      <a:noFill/>
                    </a:lnT>
                    <a:lnB>
                      <a:noFill/>
                    </a:lnB>
                    <a:solidFill>
                      <a:srgbClr val="D9D9D9"/>
                    </a:solidFill>
                  </a:tcPr>
                </a:tc>
                <a:tc>
                  <a:txBody>
                    <a:bodyPr/>
                    <a:lstStyle/>
                    <a:p>
                      <a:pPr algn="ctr" fontAlgn="t"/>
                      <a:r>
                        <a:rPr lang="en-US" sz="800" b="0" i="0" u="none" strike="noStrike">
                          <a:solidFill>
                            <a:srgbClr val="C00000"/>
                          </a:solidFill>
                          <a:effectLst/>
                          <a:latin typeface="Arial" panose="020B0604020202020204" pitchFamily="34" charset="0"/>
                        </a:rPr>
                        <a:t>15.4</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0.7 [0.0, 11.1]</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14.7 [4.4, 15.4]</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95.2% [28.4%, 100.0%]</a:t>
                      </a:r>
                    </a:p>
                  </a:txBody>
                  <a:tcPr marL="7612" marR="7612" marT="7612" marB="0">
                    <a:lnL w="6350" cap="flat" cmpd="sng" algn="ctr">
                      <a:solidFill>
                        <a:srgbClr val="000000"/>
                      </a:solidFill>
                      <a:prstDash val="dash"/>
                      <a:round/>
                      <a:headEnd type="none" w="med" len="med"/>
                      <a:tailEnd type="none" w="med" len="med"/>
                    </a:lnL>
                    <a:lnR>
                      <a:noFill/>
                    </a:lnR>
                    <a:lnT>
                      <a:noFill/>
                    </a:lnT>
                    <a:lnB>
                      <a:noFill/>
                    </a:lnB>
                    <a:solidFill>
                      <a:srgbClr val="D9D9D9"/>
                    </a:solidFill>
                  </a:tcPr>
                </a:tc>
                <a:tc>
                  <a:txBody>
                    <a:bodyPr/>
                    <a:lstStyle/>
                    <a:p>
                      <a:pPr algn="ctr" fontAlgn="t"/>
                      <a:r>
                        <a:rPr lang="en-US" sz="800" b="0" i="0" u="none" strike="noStrike">
                          <a:solidFill>
                            <a:srgbClr val="C00000"/>
                          </a:solidFill>
                          <a:effectLst/>
                          <a:latin typeface="Arial" panose="020B0604020202020204" pitchFamily="34" charset="0"/>
                        </a:rPr>
                        <a:t>11.8</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1.9 [0.0, 11.4]</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10.0 [0.5, 11.8]</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84.3% [4.0%, 100.0%]</a:t>
                      </a:r>
                    </a:p>
                  </a:txBody>
                  <a:tcPr marL="7612" marR="7612" marT="7612" marB="0">
                    <a:lnL>
                      <a:noFill/>
                    </a:lnL>
                    <a:lnR w="6350" cap="flat" cmpd="sng" algn="ctr">
                      <a:solidFill>
                        <a:srgbClr val="000000"/>
                      </a:solidFill>
                      <a:prstDash val="dash"/>
                      <a:round/>
                      <a:headEnd type="none" w="med" len="med"/>
                      <a:tailEnd type="none" w="med" len="med"/>
                    </a:lnR>
                    <a:lnT>
                      <a:noFill/>
                    </a:lnT>
                    <a:lnB>
                      <a:noFill/>
                    </a:lnB>
                    <a:solidFill>
                      <a:srgbClr val="D9D9D9"/>
                    </a:solidFill>
                  </a:tcPr>
                </a:tc>
                <a:tc>
                  <a:txBody>
                    <a:bodyPr/>
                    <a:lstStyle/>
                    <a:p>
                      <a:pPr algn="ctr" fontAlgn="t"/>
                      <a:r>
                        <a:rPr lang="en-US" sz="800" b="0" i="0" u="none" strike="noStrike">
                          <a:solidFill>
                            <a:srgbClr val="C00000"/>
                          </a:solidFill>
                          <a:effectLst/>
                          <a:latin typeface="Arial" panose="020B0604020202020204" pitchFamily="34" charset="0"/>
                        </a:rPr>
                        <a:t>15.4</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0.9 [0.0, 13.2]</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14.5 [2.2, 15.4]</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94.0% [14.5%, 100.0%]</a:t>
                      </a:r>
                    </a:p>
                  </a:txBody>
                  <a:tcPr marL="7612" marR="7612" marT="7612" marB="0">
                    <a:lnL w="6350" cap="flat" cmpd="sng" algn="ctr">
                      <a:solidFill>
                        <a:srgbClr val="000000"/>
                      </a:solidFill>
                      <a:prstDash val="dash"/>
                      <a:round/>
                      <a:headEnd type="none" w="med" len="med"/>
                      <a:tailEnd type="none" w="med" len="med"/>
                    </a:lnL>
                    <a:lnR>
                      <a:noFill/>
                    </a:lnR>
                    <a:lnT>
                      <a:noFill/>
                    </a:lnT>
                    <a:lnB>
                      <a:noFill/>
                    </a:lnB>
                    <a:solidFill>
                      <a:srgbClr val="D9D9D9"/>
                    </a:solidFill>
                  </a:tcPr>
                </a:tc>
                <a:tc>
                  <a:txBody>
                    <a:bodyPr/>
                    <a:lstStyle/>
                    <a:p>
                      <a:pPr algn="ctr" fontAlgn="t"/>
                      <a:r>
                        <a:rPr lang="en-US" sz="800" b="0" i="0" u="none" strike="noStrike">
                          <a:solidFill>
                            <a:srgbClr val="000000"/>
                          </a:solidFill>
                          <a:effectLst/>
                          <a:latin typeface="Arial" panose="020B0604020202020204" pitchFamily="34" charset="0"/>
                        </a:rPr>
                        <a:t>11.8</a:t>
                      </a:r>
                      <a:br>
                        <a:rPr lang="en-US" sz="800" b="0" i="0" u="none" strike="noStrike">
                          <a:solidFill>
                            <a:srgbClr val="000000"/>
                          </a:solidFill>
                          <a:effectLst/>
                          <a:latin typeface="Arial" panose="020B0604020202020204" pitchFamily="34" charset="0"/>
                        </a:rPr>
                      </a:br>
                      <a:r>
                        <a:rPr lang="en-US" sz="800" b="0" i="0" u="none" strike="noStrike">
                          <a:solidFill>
                            <a:srgbClr val="000000"/>
                          </a:solidFill>
                          <a:effectLst/>
                          <a:latin typeface="Arial" panose="020B0604020202020204" pitchFamily="34" charset="0"/>
                        </a:rPr>
                        <a:t>2.0 [0.0, 12.2]</a:t>
                      </a:r>
                      <a:br>
                        <a:rPr lang="en-US" sz="800" b="0" i="0" u="none" strike="noStrike">
                          <a:solidFill>
                            <a:srgbClr val="000000"/>
                          </a:solidFill>
                          <a:effectLst/>
                          <a:latin typeface="Arial" panose="020B0604020202020204" pitchFamily="34" charset="0"/>
                        </a:rPr>
                      </a:br>
                      <a:r>
                        <a:rPr lang="en-US" sz="800" b="0" i="0" u="none" strike="noStrike">
                          <a:solidFill>
                            <a:srgbClr val="000000"/>
                          </a:solidFill>
                          <a:effectLst/>
                          <a:latin typeface="Arial" panose="020B0604020202020204" pitchFamily="34" charset="0"/>
                        </a:rPr>
                        <a:t>9.8 [-0.4, 11.8]</a:t>
                      </a:r>
                      <a:br>
                        <a:rPr lang="en-US" sz="800" b="0" i="0" u="none" strike="noStrike">
                          <a:solidFill>
                            <a:srgbClr val="000000"/>
                          </a:solidFill>
                          <a:effectLst/>
                          <a:latin typeface="Arial" panose="020B0604020202020204" pitchFamily="34" charset="0"/>
                        </a:rPr>
                      </a:br>
                      <a:r>
                        <a:rPr lang="en-US" sz="800" b="0" i="0" u="none" strike="noStrike">
                          <a:solidFill>
                            <a:srgbClr val="000000"/>
                          </a:solidFill>
                          <a:effectLst/>
                          <a:latin typeface="Arial" panose="020B0604020202020204" pitchFamily="34" charset="0"/>
                        </a:rPr>
                        <a:t>82.9% [-3.4%, 100.0%]</a:t>
                      </a:r>
                    </a:p>
                  </a:txBody>
                  <a:tcPr marL="7612" marR="7612" marT="7612" marB="0">
                    <a:lnL>
                      <a:noFill/>
                    </a:lnL>
                    <a:lnR w="6350" cap="flat" cmpd="sng" algn="ctr">
                      <a:solidFill>
                        <a:srgbClr val="000000"/>
                      </a:solidFill>
                      <a:prstDash val="dash"/>
                      <a:round/>
                      <a:headEnd type="none" w="med" len="med"/>
                      <a:tailEnd type="none" w="med" len="med"/>
                    </a:lnR>
                    <a:lnT>
                      <a:noFill/>
                    </a:lnT>
                    <a:lnB>
                      <a:noFill/>
                    </a:lnB>
                    <a:solidFill>
                      <a:srgbClr val="D9D9D9"/>
                    </a:solidFill>
                  </a:tcPr>
                </a:tc>
                <a:tc>
                  <a:txBody>
                    <a:bodyPr/>
                    <a:lstStyle/>
                    <a:p>
                      <a:pPr algn="ctr" fontAlgn="t"/>
                      <a:r>
                        <a:rPr lang="en-US" sz="800" b="0" i="0" u="none" strike="noStrike">
                          <a:solidFill>
                            <a:srgbClr val="C00000"/>
                          </a:solidFill>
                          <a:effectLst/>
                          <a:latin typeface="Arial" panose="020B0604020202020204" pitchFamily="34" charset="0"/>
                        </a:rPr>
                        <a:t>15.4</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1.1 [0.0, 15.2]</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14.3 [0.3, 15.4]</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92.7% [1.8%, 100.0%]</a:t>
                      </a:r>
                    </a:p>
                  </a:txBody>
                  <a:tcPr marL="7612" marR="7612" marT="7612" marB="0">
                    <a:lnL w="6350" cap="flat" cmpd="sng" algn="ctr">
                      <a:solidFill>
                        <a:srgbClr val="000000"/>
                      </a:solidFill>
                      <a:prstDash val="dash"/>
                      <a:round/>
                      <a:headEnd type="none" w="med" len="med"/>
                      <a:tailEnd type="none" w="med" len="med"/>
                    </a:lnL>
                    <a:lnR>
                      <a:noFill/>
                    </a:lnR>
                    <a:lnT>
                      <a:noFill/>
                    </a:lnT>
                    <a:lnB>
                      <a:noFill/>
                    </a:lnB>
                    <a:solidFill>
                      <a:srgbClr val="D9D9D9"/>
                    </a:solidFill>
                  </a:tcPr>
                </a:tc>
                <a:tc>
                  <a:txBody>
                    <a:bodyPr/>
                    <a:lstStyle/>
                    <a:p>
                      <a:pPr algn="ctr" fontAlgn="t"/>
                      <a:r>
                        <a:rPr lang="en-US" sz="800" b="0" i="0" u="none" strike="noStrike">
                          <a:solidFill>
                            <a:srgbClr val="C00000"/>
                          </a:solidFill>
                          <a:effectLst/>
                          <a:latin typeface="Arial" panose="020B0604020202020204" pitchFamily="34" charset="0"/>
                        </a:rPr>
                        <a:t>11.8</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1.8 [0.0, 10.7]</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10.1 [1.1, 11.8]</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85.2% [9.3%, 100.0%]</a:t>
                      </a:r>
                    </a:p>
                  </a:txBody>
                  <a:tcPr marL="7612" marR="7612" marT="7612" marB="0">
                    <a:lnL>
                      <a:noFill/>
                    </a:lnL>
                    <a:lnR>
                      <a:noFill/>
                    </a:lnR>
                    <a:lnT>
                      <a:noFill/>
                    </a:lnT>
                    <a:lnB>
                      <a:noFill/>
                    </a:lnB>
                    <a:solidFill>
                      <a:srgbClr val="D9D9D9"/>
                    </a:solidFill>
                  </a:tcPr>
                </a:tc>
                <a:extLst>
                  <a:ext uri="{0D108BD9-81ED-4DB2-BD59-A6C34878D82A}">
                    <a16:rowId xmlns:a16="http://schemas.microsoft.com/office/drawing/2014/main" val="2112020075"/>
                  </a:ext>
                </a:extLst>
              </a:tr>
              <a:tr h="578487">
                <a:tc>
                  <a:txBody>
                    <a:bodyPr/>
                    <a:lstStyle/>
                    <a:p>
                      <a:pPr algn="r" fontAlgn="t"/>
                      <a:r>
                        <a:rPr lang="en-US" sz="800" b="0" i="0" u="none" strike="noStrike">
                          <a:solidFill>
                            <a:srgbClr val="000000"/>
                          </a:solidFill>
                          <a:effectLst/>
                          <a:latin typeface="Arial" panose="020B0604020202020204" pitchFamily="34" charset="0"/>
                        </a:rPr>
                        <a:t>4/30/21</a:t>
                      </a:r>
                    </a:p>
                  </a:txBody>
                  <a:tcPr marL="7612" marR="7612" marT="7612" marB="0">
                    <a:lnL>
                      <a:noFill/>
                    </a:lnL>
                    <a:lnR>
                      <a:noFill/>
                    </a:lnR>
                    <a:lnT>
                      <a:noFill/>
                    </a:lnT>
                    <a:lnB>
                      <a:noFill/>
                    </a:lnB>
                    <a:solidFill>
                      <a:srgbClr val="FFFFFF"/>
                    </a:solidFill>
                  </a:tcPr>
                </a:tc>
                <a:tc>
                  <a:txBody>
                    <a:bodyPr/>
                    <a:lstStyle/>
                    <a:p>
                      <a:pPr algn="ctr" fontAlgn="t"/>
                      <a:r>
                        <a:rPr lang="en-US" sz="800" b="0" i="1" u="none" strike="noStrike">
                          <a:solidFill>
                            <a:srgbClr val="000000"/>
                          </a:solidFill>
                          <a:effectLst/>
                          <a:latin typeface="Arial" panose="020B0604020202020204" pitchFamily="34" charset="0"/>
                        </a:rPr>
                        <a:t>Observed</a:t>
                      </a:r>
                      <a:br>
                        <a:rPr lang="en-US" sz="800" b="0" i="1" u="none" strike="noStrike">
                          <a:solidFill>
                            <a:srgbClr val="000000"/>
                          </a:solidFill>
                          <a:effectLst/>
                          <a:latin typeface="Arial" panose="020B0604020202020204" pitchFamily="34" charset="0"/>
                        </a:rPr>
                      </a:br>
                      <a:r>
                        <a:rPr lang="en-US" sz="800" b="0" i="1" u="none" strike="noStrike">
                          <a:solidFill>
                            <a:srgbClr val="000000"/>
                          </a:solidFill>
                          <a:effectLst/>
                          <a:latin typeface="Arial" panose="020B0604020202020204" pitchFamily="34" charset="0"/>
                        </a:rPr>
                        <a:t>Predicted</a:t>
                      </a:r>
                      <a:br>
                        <a:rPr lang="en-US" sz="800" b="0" i="1" u="none" strike="noStrike">
                          <a:solidFill>
                            <a:srgbClr val="000000"/>
                          </a:solidFill>
                          <a:effectLst/>
                          <a:latin typeface="Arial" panose="020B0604020202020204" pitchFamily="34" charset="0"/>
                        </a:rPr>
                      </a:br>
                      <a:r>
                        <a:rPr lang="en-US" sz="800" b="0" i="1" u="none" strike="noStrike">
                          <a:solidFill>
                            <a:srgbClr val="000000"/>
                          </a:solidFill>
                          <a:effectLst/>
                          <a:latin typeface="Arial" panose="020B0604020202020204" pitchFamily="34" charset="0"/>
                        </a:rPr>
                        <a:t>Averted</a:t>
                      </a:r>
                      <a:br>
                        <a:rPr lang="en-US" sz="800" b="0" i="1" u="none" strike="noStrike">
                          <a:solidFill>
                            <a:srgbClr val="000000"/>
                          </a:solidFill>
                          <a:effectLst/>
                          <a:latin typeface="Arial" panose="020B0604020202020204" pitchFamily="34" charset="0"/>
                        </a:rPr>
                      </a:br>
                      <a:r>
                        <a:rPr lang="en-US" sz="800" b="0" i="1" u="none" strike="noStrike">
                          <a:solidFill>
                            <a:srgbClr val="000000"/>
                          </a:solidFill>
                          <a:effectLst/>
                          <a:latin typeface="Arial" panose="020B0604020202020204" pitchFamily="34" charset="0"/>
                        </a:rPr>
                        <a:t>% Reduction</a:t>
                      </a:r>
                    </a:p>
                  </a:txBody>
                  <a:tcPr marL="7612" marR="7612" marT="7612" marB="0">
                    <a:lnL>
                      <a:noFill/>
                    </a:lnL>
                    <a:lnR w="6350" cap="flat" cmpd="sng" algn="ctr">
                      <a:solidFill>
                        <a:srgbClr val="000000"/>
                      </a:solidFill>
                      <a:prstDash val="dash"/>
                      <a:round/>
                      <a:headEnd type="none" w="med" len="med"/>
                      <a:tailEnd type="none" w="med" len="med"/>
                    </a:lnR>
                    <a:lnT>
                      <a:noFill/>
                    </a:lnT>
                    <a:lnB>
                      <a:noFill/>
                    </a:lnB>
                    <a:solidFill>
                      <a:srgbClr val="FFFFFF"/>
                    </a:solidFill>
                  </a:tcPr>
                </a:tc>
                <a:tc>
                  <a:txBody>
                    <a:bodyPr/>
                    <a:lstStyle/>
                    <a:p>
                      <a:pPr algn="ctr" fontAlgn="t"/>
                      <a:r>
                        <a:rPr lang="en-US" sz="800" b="0" i="0" u="none" strike="noStrike" dirty="0">
                          <a:solidFill>
                            <a:srgbClr val="C00000"/>
                          </a:solidFill>
                          <a:effectLst/>
                          <a:latin typeface="Arial" panose="020B0604020202020204" pitchFamily="34" charset="0"/>
                        </a:rPr>
                        <a:t>52.9</a:t>
                      </a:r>
                      <a:br>
                        <a:rPr lang="en-US" sz="800" b="0" i="0" u="none" strike="noStrike" dirty="0">
                          <a:solidFill>
                            <a:srgbClr val="C00000"/>
                          </a:solidFill>
                          <a:effectLst/>
                          <a:latin typeface="Arial" panose="020B0604020202020204" pitchFamily="34" charset="0"/>
                        </a:rPr>
                      </a:br>
                      <a:r>
                        <a:rPr lang="en-US" sz="800" b="0" i="0" u="none" strike="noStrike" dirty="0">
                          <a:solidFill>
                            <a:srgbClr val="C00000"/>
                          </a:solidFill>
                          <a:effectLst/>
                          <a:latin typeface="Arial" panose="020B0604020202020204" pitchFamily="34" charset="0"/>
                        </a:rPr>
                        <a:t>1.0 [0.0, 18.4]</a:t>
                      </a:r>
                      <a:br>
                        <a:rPr lang="en-US" sz="800" b="0" i="0" u="none" strike="noStrike" dirty="0">
                          <a:solidFill>
                            <a:srgbClr val="C00000"/>
                          </a:solidFill>
                          <a:effectLst/>
                          <a:latin typeface="Arial" panose="020B0604020202020204" pitchFamily="34" charset="0"/>
                        </a:rPr>
                      </a:br>
                      <a:r>
                        <a:rPr lang="en-US" sz="800" b="0" i="0" u="none" strike="noStrike" dirty="0">
                          <a:solidFill>
                            <a:srgbClr val="C00000"/>
                          </a:solidFill>
                          <a:effectLst/>
                          <a:latin typeface="Arial" panose="020B0604020202020204" pitchFamily="34" charset="0"/>
                        </a:rPr>
                        <a:t>52.0 [34.6, 52.9]</a:t>
                      </a:r>
                      <a:br>
                        <a:rPr lang="en-US" sz="800" b="0" i="0" u="none" strike="noStrike" dirty="0">
                          <a:solidFill>
                            <a:srgbClr val="C00000"/>
                          </a:solidFill>
                          <a:effectLst/>
                          <a:latin typeface="Arial" panose="020B0604020202020204" pitchFamily="34" charset="0"/>
                        </a:rPr>
                      </a:br>
                      <a:r>
                        <a:rPr lang="en-US" sz="800" b="0" i="0" u="none" strike="noStrike" dirty="0">
                          <a:solidFill>
                            <a:srgbClr val="C00000"/>
                          </a:solidFill>
                          <a:effectLst/>
                          <a:latin typeface="Arial" panose="020B0604020202020204" pitchFamily="34" charset="0"/>
                        </a:rPr>
                        <a:t>98.2% [65.3%, 100.0%]</a:t>
                      </a:r>
                    </a:p>
                  </a:txBody>
                  <a:tcPr marL="7612" marR="7612" marT="7612" marB="0">
                    <a:lnL w="6350" cap="flat" cmpd="sng" algn="ctr">
                      <a:solidFill>
                        <a:srgbClr val="000000"/>
                      </a:solidFill>
                      <a:prstDash val="dash"/>
                      <a:round/>
                      <a:headEnd type="none" w="med" len="med"/>
                      <a:tailEnd type="none" w="med" len="med"/>
                    </a:lnL>
                    <a:lnR>
                      <a:noFill/>
                    </a:lnR>
                    <a:lnT>
                      <a:noFill/>
                    </a:lnT>
                    <a:lnB>
                      <a:noFill/>
                    </a:lnB>
                    <a:solidFill>
                      <a:srgbClr val="FFFFFF"/>
                    </a:solidFill>
                  </a:tcPr>
                </a:tc>
                <a:tc>
                  <a:txBody>
                    <a:bodyPr/>
                    <a:lstStyle/>
                    <a:p>
                      <a:pPr algn="ctr" fontAlgn="t"/>
                      <a:r>
                        <a:rPr lang="en-US" sz="800" b="0" i="0" u="none" strike="noStrike">
                          <a:solidFill>
                            <a:srgbClr val="C00000"/>
                          </a:solidFill>
                          <a:effectLst/>
                          <a:latin typeface="Arial" panose="020B0604020202020204" pitchFamily="34" charset="0"/>
                        </a:rPr>
                        <a:t>49.3</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3.5 [0.0, 21.8]</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45.8 [27.6, 49.3]</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92.8% [55.9%, 100.0%]</a:t>
                      </a:r>
                    </a:p>
                  </a:txBody>
                  <a:tcPr marL="7612" marR="7612" marT="7612" marB="0">
                    <a:lnL>
                      <a:noFill/>
                    </a:lnL>
                    <a:lnR w="6350" cap="flat" cmpd="sng" algn="ctr">
                      <a:solidFill>
                        <a:srgbClr val="000000"/>
                      </a:solidFill>
                      <a:prstDash val="dash"/>
                      <a:round/>
                      <a:headEnd type="none" w="med" len="med"/>
                      <a:tailEnd type="none" w="med" len="med"/>
                    </a:lnR>
                    <a:lnT>
                      <a:noFill/>
                    </a:lnT>
                    <a:lnB>
                      <a:noFill/>
                    </a:lnB>
                    <a:solidFill>
                      <a:srgbClr val="FFFFFF"/>
                    </a:solidFill>
                  </a:tcPr>
                </a:tc>
                <a:tc>
                  <a:txBody>
                    <a:bodyPr/>
                    <a:lstStyle/>
                    <a:p>
                      <a:pPr algn="ctr" fontAlgn="t"/>
                      <a:r>
                        <a:rPr lang="en-US" sz="800" b="0" i="0" u="none" strike="noStrike">
                          <a:solidFill>
                            <a:srgbClr val="C00000"/>
                          </a:solidFill>
                          <a:effectLst/>
                          <a:latin typeface="Arial" panose="020B0604020202020204" pitchFamily="34" charset="0"/>
                        </a:rPr>
                        <a:t>52.9</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1.1 [0.0, 17.7]</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51.8 [35.2, 52.9]</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97.9% [66.5%, 100.0%]</a:t>
                      </a:r>
                    </a:p>
                  </a:txBody>
                  <a:tcPr marL="7612" marR="7612" marT="7612" marB="0">
                    <a:lnL w="6350" cap="flat" cmpd="sng" algn="ctr">
                      <a:solidFill>
                        <a:srgbClr val="000000"/>
                      </a:solidFill>
                      <a:prstDash val="dash"/>
                      <a:round/>
                      <a:headEnd type="none" w="med" len="med"/>
                      <a:tailEnd type="none" w="med" len="med"/>
                    </a:lnL>
                    <a:lnR>
                      <a:noFill/>
                    </a:lnR>
                    <a:lnT>
                      <a:noFill/>
                    </a:lnT>
                    <a:lnB>
                      <a:noFill/>
                    </a:lnB>
                    <a:solidFill>
                      <a:srgbClr val="FFFFFF"/>
                    </a:solidFill>
                  </a:tcPr>
                </a:tc>
                <a:tc>
                  <a:txBody>
                    <a:bodyPr/>
                    <a:lstStyle/>
                    <a:p>
                      <a:pPr algn="ctr" fontAlgn="t"/>
                      <a:r>
                        <a:rPr lang="en-US" sz="800" b="0" i="0" u="none" strike="noStrike">
                          <a:solidFill>
                            <a:srgbClr val="C00000"/>
                          </a:solidFill>
                          <a:effectLst/>
                          <a:latin typeface="Arial" panose="020B0604020202020204" pitchFamily="34" charset="0"/>
                        </a:rPr>
                        <a:t>49.3</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3.4 [0.0, 19.5]</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45.9 [29.8, 49.3]</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93.1% [60.4%, 100.0%]</a:t>
                      </a:r>
                    </a:p>
                  </a:txBody>
                  <a:tcPr marL="7612" marR="7612" marT="7612" marB="0">
                    <a:lnL>
                      <a:noFill/>
                    </a:lnL>
                    <a:lnR w="6350" cap="flat" cmpd="sng" algn="ctr">
                      <a:solidFill>
                        <a:srgbClr val="000000"/>
                      </a:solidFill>
                      <a:prstDash val="dash"/>
                      <a:round/>
                      <a:headEnd type="none" w="med" len="med"/>
                      <a:tailEnd type="none" w="med" len="med"/>
                    </a:lnR>
                    <a:lnT>
                      <a:noFill/>
                    </a:lnT>
                    <a:lnB>
                      <a:noFill/>
                    </a:lnB>
                    <a:solidFill>
                      <a:srgbClr val="FFFFFF"/>
                    </a:solidFill>
                  </a:tcPr>
                </a:tc>
                <a:tc>
                  <a:txBody>
                    <a:bodyPr/>
                    <a:lstStyle/>
                    <a:p>
                      <a:pPr algn="ctr" fontAlgn="t"/>
                      <a:r>
                        <a:rPr lang="en-US" sz="800" b="0" i="0" u="none" strike="noStrike">
                          <a:solidFill>
                            <a:srgbClr val="C00000"/>
                          </a:solidFill>
                          <a:effectLst/>
                          <a:latin typeface="Arial" panose="020B0604020202020204" pitchFamily="34" charset="0"/>
                        </a:rPr>
                        <a:t>52.9</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1.2 [0.0, 15.5]</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51.8 [37.4, 52.9]</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97.8% [70.7%, 100.0%]</a:t>
                      </a:r>
                    </a:p>
                  </a:txBody>
                  <a:tcPr marL="7612" marR="7612" marT="7612" marB="0">
                    <a:lnL w="6350" cap="flat" cmpd="sng" algn="ctr">
                      <a:solidFill>
                        <a:srgbClr val="000000"/>
                      </a:solidFill>
                      <a:prstDash val="dash"/>
                      <a:round/>
                      <a:headEnd type="none" w="med" len="med"/>
                      <a:tailEnd type="none" w="med" len="med"/>
                    </a:lnL>
                    <a:lnR>
                      <a:noFill/>
                    </a:lnR>
                    <a:lnT>
                      <a:noFill/>
                    </a:lnT>
                    <a:lnB>
                      <a:noFill/>
                    </a:lnB>
                    <a:solidFill>
                      <a:srgbClr val="FFFFFF"/>
                    </a:solidFill>
                  </a:tcPr>
                </a:tc>
                <a:tc>
                  <a:txBody>
                    <a:bodyPr/>
                    <a:lstStyle/>
                    <a:p>
                      <a:pPr algn="ctr" fontAlgn="t"/>
                      <a:r>
                        <a:rPr lang="en-US" sz="800" b="0" i="0" u="none" strike="noStrike">
                          <a:solidFill>
                            <a:srgbClr val="C00000"/>
                          </a:solidFill>
                          <a:effectLst/>
                          <a:latin typeface="Arial" panose="020B0604020202020204" pitchFamily="34" charset="0"/>
                        </a:rPr>
                        <a:t>49.3</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2.1 [0.0, 11.6]</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47.2 [37.7, 49.3]</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95.8% [76.5%, 100.0%]</a:t>
                      </a:r>
                    </a:p>
                  </a:txBody>
                  <a:tcPr marL="7612" marR="7612" marT="7612" marB="0">
                    <a:lnL>
                      <a:noFill/>
                    </a:lnL>
                    <a:lnR>
                      <a:noFill/>
                    </a:lnR>
                    <a:lnT>
                      <a:noFill/>
                    </a:lnT>
                    <a:lnB>
                      <a:noFill/>
                    </a:lnB>
                    <a:solidFill>
                      <a:srgbClr val="FFFFFF"/>
                    </a:solidFill>
                  </a:tcPr>
                </a:tc>
                <a:extLst>
                  <a:ext uri="{0D108BD9-81ED-4DB2-BD59-A6C34878D82A}">
                    <a16:rowId xmlns:a16="http://schemas.microsoft.com/office/drawing/2014/main" val="1922141477"/>
                  </a:ext>
                </a:extLst>
              </a:tr>
              <a:tr h="568338">
                <a:tc>
                  <a:txBody>
                    <a:bodyPr/>
                    <a:lstStyle/>
                    <a:p>
                      <a:pPr algn="r" fontAlgn="t"/>
                      <a:r>
                        <a:rPr lang="en-US" sz="800" b="0" i="0" u="none" strike="noStrike">
                          <a:solidFill>
                            <a:srgbClr val="000000"/>
                          </a:solidFill>
                          <a:effectLst/>
                          <a:latin typeface="Arial" panose="020B0604020202020204" pitchFamily="34" charset="0"/>
                        </a:rPr>
                        <a:t>5/15/21</a:t>
                      </a:r>
                    </a:p>
                  </a:txBody>
                  <a:tcPr marL="7612" marR="7612" marT="7612" marB="0">
                    <a:lnL>
                      <a:noFill/>
                    </a:lnL>
                    <a:lnR>
                      <a:noFill/>
                    </a:lnR>
                    <a:lnT>
                      <a:noFill/>
                    </a:lnT>
                    <a:lnB>
                      <a:noFill/>
                    </a:lnB>
                    <a:solidFill>
                      <a:srgbClr val="D9D9D9"/>
                    </a:solidFill>
                  </a:tcPr>
                </a:tc>
                <a:tc>
                  <a:txBody>
                    <a:bodyPr/>
                    <a:lstStyle/>
                    <a:p>
                      <a:pPr algn="ctr" fontAlgn="t"/>
                      <a:r>
                        <a:rPr lang="en-US" sz="800" b="0" i="1" u="none" strike="noStrike">
                          <a:solidFill>
                            <a:srgbClr val="000000"/>
                          </a:solidFill>
                          <a:effectLst/>
                          <a:latin typeface="Arial" panose="020B0604020202020204" pitchFamily="34" charset="0"/>
                        </a:rPr>
                        <a:t>Observed</a:t>
                      </a:r>
                      <a:br>
                        <a:rPr lang="en-US" sz="800" b="0" i="1" u="none" strike="noStrike">
                          <a:solidFill>
                            <a:srgbClr val="000000"/>
                          </a:solidFill>
                          <a:effectLst/>
                          <a:latin typeface="Arial" panose="020B0604020202020204" pitchFamily="34" charset="0"/>
                        </a:rPr>
                      </a:br>
                      <a:r>
                        <a:rPr lang="en-US" sz="800" b="0" i="1" u="none" strike="noStrike">
                          <a:solidFill>
                            <a:srgbClr val="000000"/>
                          </a:solidFill>
                          <a:effectLst/>
                          <a:latin typeface="Arial" panose="020B0604020202020204" pitchFamily="34" charset="0"/>
                        </a:rPr>
                        <a:t>Predicted</a:t>
                      </a:r>
                      <a:br>
                        <a:rPr lang="en-US" sz="800" b="0" i="1" u="none" strike="noStrike">
                          <a:solidFill>
                            <a:srgbClr val="000000"/>
                          </a:solidFill>
                          <a:effectLst/>
                          <a:latin typeface="Arial" panose="020B0604020202020204" pitchFamily="34" charset="0"/>
                        </a:rPr>
                      </a:br>
                      <a:r>
                        <a:rPr lang="en-US" sz="800" b="0" i="1" u="none" strike="noStrike">
                          <a:solidFill>
                            <a:srgbClr val="000000"/>
                          </a:solidFill>
                          <a:effectLst/>
                          <a:latin typeface="Arial" panose="020B0604020202020204" pitchFamily="34" charset="0"/>
                        </a:rPr>
                        <a:t>Averted</a:t>
                      </a:r>
                      <a:br>
                        <a:rPr lang="en-US" sz="800" b="0" i="1" u="none" strike="noStrike">
                          <a:solidFill>
                            <a:srgbClr val="000000"/>
                          </a:solidFill>
                          <a:effectLst/>
                          <a:latin typeface="Arial" panose="020B0604020202020204" pitchFamily="34" charset="0"/>
                        </a:rPr>
                      </a:br>
                      <a:r>
                        <a:rPr lang="en-US" sz="800" b="0" i="1" u="none" strike="noStrike">
                          <a:solidFill>
                            <a:srgbClr val="000000"/>
                          </a:solidFill>
                          <a:effectLst/>
                          <a:latin typeface="Arial" panose="020B0604020202020204" pitchFamily="34" charset="0"/>
                        </a:rPr>
                        <a:t>% Reduction</a:t>
                      </a:r>
                    </a:p>
                  </a:txBody>
                  <a:tcPr marL="7612" marR="7612" marT="7612" marB="0">
                    <a:lnL>
                      <a:noFill/>
                    </a:lnL>
                    <a:lnR w="6350" cap="flat" cmpd="sng" algn="ctr">
                      <a:solidFill>
                        <a:srgbClr val="000000"/>
                      </a:solidFill>
                      <a:prstDash val="dash"/>
                      <a:round/>
                      <a:headEnd type="none" w="med" len="med"/>
                      <a:tailEnd type="none" w="med" len="med"/>
                    </a:lnR>
                    <a:lnT>
                      <a:noFill/>
                    </a:lnT>
                    <a:lnB>
                      <a:noFill/>
                    </a:lnB>
                    <a:solidFill>
                      <a:srgbClr val="D9D9D9"/>
                    </a:solidFill>
                  </a:tcPr>
                </a:tc>
                <a:tc>
                  <a:txBody>
                    <a:bodyPr/>
                    <a:lstStyle/>
                    <a:p>
                      <a:pPr algn="ctr" fontAlgn="t"/>
                      <a:r>
                        <a:rPr lang="en-US" sz="800" b="0" i="0" u="none" strike="noStrike">
                          <a:solidFill>
                            <a:srgbClr val="C00000"/>
                          </a:solidFill>
                          <a:effectLst/>
                          <a:latin typeface="Arial" panose="020B0604020202020204" pitchFamily="34" charset="0"/>
                        </a:rPr>
                        <a:t>111.4</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1.3 [0.0, 30.5]</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110.1 [81.0, 111.4]</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98.8% [72.7%, 100.0%]</a:t>
                      </a:r>
                    </a:p>
                  </a:txBody>
                  <a:tcPr marL="7612" marR="7612" marT="7612" marB="0">
                    <a:lnL w="6350" cap="flat" cmpd="sng" algn="ctr">
                      <a:solidFill>
                        <a:srgbClr val="000000"/>
                      </a:solidFill>
                      <a:prstDash val="dash"/>
                      <a:round/>
                      <a:headEnd type="none" w="med" len="med"/>
                      <a:tailEnd type="none" w="med" len="med"/>
                    </a:lnL>
                    <a:lnR>
                      <a:noFill/>
                    </a:lnR>
                    <a:lnT>
                      <a:noFill/>
                    </a:lnT>
                    <a:lnB>
                      <a:noFill/>
                    </a:lnB>
                    <a:solidFill>
                      <a:srgbClr val="D9D9D9"/>
                    </a:solidFill>
                  </a:tcPr>
                </a:tc>
                <a:tc>
                  <a:txBody>
                    <a:bodyPr/>
                    <a:lstStyle/>
                    <a:p>
                      <a:pPr algn="ctr" fontAlgn="t"/>
                      <a:r>
                        <a:rPr lang="en-US" sz="800" b="0" i="0" u="none" strike="noStrike">
                          <a:solidFill>
                            <a:srgbClr val="C00000"/>
                          </a:solidFill>
                          <a:effectLst/>
                          <a:latin typeface="Arial" panose="020B0604020202020204" pitchFamily="34" charset="0"/>
                        </a:rPr>
                        <a:t>107.8</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5.6 [0.0, 37.2]</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102.3 [70.6, 107.8]</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94.9% [65.5%, 100.0%]</a:t>
                      </a:r>
                    </a:p>
                  </a:txBody>
                  <a:tcPr marL="7612" marR="7612" marT="7612" marB="0">
                    <a:lnL>
                      <a:noFill/>
                    </a:lnL>
                    <a:lnR w="6350" cap="flat" cmpd="sng" algn="ctr">
                      <a:solidFill>
                        <a:srgbClr val="000000"/>
                      </a:solidFill>
                      <a:prstDash val="dash"/>
                      <a:round/>
                      <a:headEnd type="none" w="med" len="med"/>
                      <a:tailEnd type="none" w="med" len="med"/>
                    </a:lnR>
                    <a:lnT>
                      <a:noFill/>
                    </a:lnT>
                    <a:lnB>
                      <a:noFill/>
                    </a:lnB>
                    <a:solidFill>
                      <a:srgbClr val="D9D9D9"/>
                    </a:solidFill>
                  </a:tcPr>
                </a:tc>
                <a:tc>
                  <a:txBody>
                    <a:bodyPr/>
                    <a:lstStyle/>
                    <a:p>
                      <a:pPr algn="ctr" fontAlgn="t"/>
                      <a:r>
                        <a:rPr lang="en-US" sz="800" b="0" i="0" u="none" strike="noStrike">
                          <a:solidFill>
                            <a:srgbClr val="C00000"/>
                          </a:solidFill>
                          <a:effectLst/>
                          <a:latin typeface="Arial" panose="020B0604020202020204" pitchFamily="34" charset="0"/>
                        </a:rPr>
                        <a:t>111.4</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1.3 [0.0, 24.4]</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110.1 [87.0, 111.4]</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98.8% [78.1%, 100.0%]</a:t>
                      </a:r>
                    </a:p>
                  </a:txBody>
                  <a:tcPr marL="7612" marR="7612" marT="7612" marB="0">
                    <a:lnL w="6350" cap="flat" cmpd="sng" algn="ctr">
                      <a:solidFill>
                        <a:srgbClr val="000000"/>
                      </a:solidFill>
                      <a:prstDash val="dash"/>
                      <a:round/>
                      <a:headEnd type="none" w="med" len="med"/>
                      <a:tailEnd type="none" w="med" len="med"/>
                    </a:lnL>
                    <a:lnR>
                      <a:noFill/>
                    </a:lnR>
                    <a:lnT>
                      <a:noFill/>
                    </a:lnT>
                    <a:lnB>
                      <a:noFill/>
                    </a:lnB>
                    <a:solidFill>
                      <a:srgbClr val="D9D9D9"/>
                    </a:solidFill>
                  </a:tcPr>
                </a:tc>
                <a:tc>
                  <a:txBody>
                    <a:bodyPr/>
                    <a:lstStyle/>
                    <a:p>
                      <a:pPr algn="ctr" fontAlgn="t"/>
                      <a:r>
                        <a:rPr lang="en-US" sz="800" b="0" i="0" u="none" strike="noStrike">
                          <a:solidFill>
                            <a:srgbClr val="C00000"/>
                          </a:solidFill>
                          <a:effectLst/>
                          <a:latin typeface="Arial" panose="020B0604020202020204" pitchFamily="34" charset="0"/>
                        </a:rPr>
                        <a:t>107.8</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4.8 [0.0, 28.9]</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103.0 [78.9, 107.8]</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95.6% [73.2%, 100.0%]</a:t>
                      </a:r>
                    </a:p>
                  </a:txBody>
                  <a:tcPr marL="7612" marR="7612" marT="7612" marB="0">
                    <a:lnL>
                      <a:noFill/>
                    </a:lnL>
                    <a:lnR w="6350" cap="flat" cmpd="sng" algn="ctr">
                      <a:solidFill>
                        <a:srgbClr val="000000"/>
                      </a:solidFill>
                      <a:prstDash val="dash"/>
                      <a:round/>
                      <a:headEnd type="none" w="med" len="med"/>
                      <a:tailEnd type="none" w="med" len="med"/>
                    </a:lnR>
                    <a:lnT>
                      <a:noFill/>
                    </a:lnT>
                    <a:lnB>
                      <a:noFill/>
                    </a:lnB>
                    <a:solidFill>
                      <a:srgbClr val="D9D9D9"/>
                    </a:solidFill>
                  </a:tcPr>
                </a:tc>
                <a:tc>
                  <a:txBody>
                    <a:bodyPr/>
                    <a:lstStyle/>
                    <a:p>
                      <a:pPr algn="ctr" fontAlgn="t"/>
                      <a:r>
                        <a:rPr lang="en-US" sz="800" b="0" i="0" u="none" strike="noStrike">
                          <a:solidFill>
                            <a:srgbClr val="C00000"/>
                          </a:solidFill>
                          <a:effectLst/>
                          <a:latin typeface="Arial" panose="020B0604020202020204" pitchFamily="34" charset="0"/>
                        </a:rPr>
                        <a:t>111.4</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1.2 [0.0, 15.8]</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110.2 [95.6, 111.4]</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98.9% [85.8%, 100.0%]</a:t>
                      </a:r>
                    </a:p>
                  </a:txBody>
                  <a:tcPr marL="7612" marR="7612" marT="7612" marB="0">
                    <a:lnL w="6350" cap="flat" cmpd="sng" algn="ctr">
                      <a:solidFill>
                        <a:srgbClr val="000000"/>
                      </a:solidFill>
                      <a:prstDash val="dash"/>
                      <a:round/>
                      <a:headEnd type="none" w="med" len="med"/>
                      <a:tailEnd type="none" w="med" len="med"/>
                    </a:lnL>
                    <a:lnR>
                      <a:noFill/>
                    </a:lnR>
                    <a:lnT>
                      <a:noFill/>
                    </a:lnT>
                    <a:lnB>
                      <a:noFill/>
                    </a:lnB>
                    <a:solidFill>
                      <a:srgbClr val="D9D9D9"/>
                    </a:solidFill>
                  </a:tcPr>
                </a:tc>
                <a:tc>
                  <a:txBody>
                    <a:bodyPr/>
                    <a:lstStyle/>
                    <a:p>
                      <a:pPr algn="ctr" fontAlgn="t"/>
                      <a:r>
                        <a:rPr lang="en-US" sz="800" b="0" i="0" u="none" strike="noStrike">
                          <a:solidFill>
                            <a:srgbClr val="C00000"/>
                          </a:solidFill>
                          <a:effectLst/>
                          <a:latin typeface="Arial" panose="020B0604020202020204" pitchFamily="34" charset="0"/>
                        </a:rPr>
                        <a:t>107.8</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2.3 [0.0, 12.3]</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105.5 [95.5, 107.8]</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97.9% [88.6%, 100.0%]</a:t>
                      </a:r>
                    </a:p>
                  </a:txBody>
                  <a:tcPr marL="7612" marR="7612" marT="7612" marB="0">
                    <a:lnL>
                      <a:noFill/>
                    </a:lnL>
                    <a:lnR>
                      <a:noFill/>
                    </a:lnR>
                    <a:lnT>
                      <a:noFill/>
                    </a:lnT>
                    <a:lnB>
                      <a:noFill/>
                    </a:lnB>
                    <a:solidFill>
                      <a:srgbClr val="D9D9D9"/>
                    </a:solidFill>
                  </a:tcPr>
                </a:tc>
                <a:extLst>
                  <a:ext uri="{0D108BD9-81ED-4DB2-BD59-A6C34878D82A}">
                    <a16:rowId xmlns:a16="http://schemas.microsoft.com/office/drawing/2014/main" val="1308075528"/>
                  </a:ext>
                </a:extLst>
              </a:tr>
              <a:tr h="578487">
                <a:tc>
                  <a:txBody>
                    <a:bodyPr/>
                    <a:lstStyle/>
                    <a:p>
                      <a:pPr algn="r" fontAlgn="t"/>
                      <a:r>
                        <a:rPr lang="en-US" sz="800" b="0" i="0" u="none" strike="noStrike">
                          <a:solidFill>
                            <a:srgbClr val="000000"/>
                          </a:solidFill>
                          <a:effectLst/>
                          <a:latin typeface="Arial" panose="020B0604020202020204" pitchFamily="34" charset="0"/>
                        </a:rPr>
                        <a:t>5/30/21</a:t>
                      </a:r>
                    </a:p>
                  </a:txBody>
                  <a:tcPr marL="7612" marR="7612" marT="7612" marB="0">
                    <a:lnL>
                      <a:noFill/>
                    </a:lnL>
                    <a:lnR>
                      <a:noFill/>
                    </a:lnR>
                    <a:lnT>
                      <a:noFill/>
                    </a:lnT>
                    <a:lnB>
                      <a:noFill/>
                    </a:lnB>
                    <a:solidFill>
                      <a:srgbClr val="FFFFFF"/>
                    </a:solidFill>
                  </a:tcPr>
                </a:tc>
                <a:tc>
                  <a:txBody>
                    <a:bodyPr/>
                    <a:lstStyle/>
                    <a:p>
                      <a:pPr algn="ctr" fontAlgn="t"/>
                      <a:r>
                        <a:rPr lang="en-US" sz="800" b="0" i="1" u="none" strike="noStrike">
                          <a:solidFill>
                            <a:srgbClr val="000000"/>
                          </a:solidFill>
                          <a:effectLst/>
                          <a:latin typeface="Arial" panose="020B0604020202020204" pitchFamily="34" charset="0"/>
                        </a:rPr>
                        <a:t>Observed</a:t>
                      </a:r>
                      <a:br>
                        <a:rPr lang="en-US" sz="800" b="0" i="1" u="none" strike="noStrike">
                          <a:solidFill>
                            <a:srgbClr val="000000"/>
                          </a:solidFill>
                          <a:effectLst/>
                          <a:latin typeface="Arial" panose="020B0604020202020204" pitchFamily="34" charset="0"/>
                        </a:rPr>
                      </a:br>
                      <a:r>
                        <a:rPr lang="en-US" sz="800" b="0" i="1" u="none" strike="noStrike">
                          <a:solidFill>
                            <a:srgbClr val="000000"/>
                          </a:solidFill>
                          <a:effectLst/>
                          <a:latin typeface="Arial" panose="020B0604020202020204" pitchFamily="34" charset="0"/>
                        </a:rPr>
                        <a:t>Predicted</a:t>
                      </a:r>
                      <a:br>
                        <a:rPr lang="en-US" sz="800" b="0" i="1" u="none" strike="noStrike">
                          <a:solidFill>
                            <a:srgbClr val="000000"/>
                          </a:solidFill>
                          <a:effectLst/>
                          <a:latin typeface="Arial" panose="020B0604020202020204" pitchFamily="34" charset="0"/>
                        </a:rPr>
                      </a:br>
                      <a:r>
                        <a:rPr lang="en-US" sz="800" b="0" i="1" u="none" strike="noStrike">
                          <a:solidFill>
                            <a:srgbClr val="000000"/>
                          </a:solidFill>
                          <a:effectLst/>
                          <a:latin typeface="Arial" panose="020B0604020202020204" pitchFamily="34" charset="0"/>
                        </a:rPr>
                        <a:t>Averted</a:t>
                      </a:r>
                      <a:br>
                        <a:rPr lang="en-US" sz="800" b="0" i="1" u="none" strike="noStrike">
                          <a:solidFill>
                            <a:srgbClr val="000000"/>
                          </a:solidFill>
                          <a:effectLst/>
                          <a:latin typeface="Arial" panose="020B0604020202020204" pitchFamily="34" charset="0"/>
                        </a:rPr>
                      </a:br>
                      <a:r>
                        <a:rPr lang="en-US" sz="800" b="0" i="1" u="none" strike="noStrike">
                          <a:solidFill>
                            <a:srgbClr val="000000"/>
                          </a:solidFill>
                          <a:effectLst/>
                          <a:latin typeface="Arial" panose="020B0604020202020204" pitchFamily="34" charset="0"/>
                        </a:rPr>
                        <a:t>% Reduction</a:t>
                      </a:r>
                    </a:p>
                  </a:txBody>
                  <a:tcPr marL="7612" marR="7612" marT="7612" marB="0">
                    <a:lnL>
                      <a:noFill/>
                    </a:lnL>
                    <a:lnR w="6350" cap="flat" cmpd="sng" algn="ctr">
                      <a:solidFill>
                        <a:srgbClr val="000000"/>
                      </a:solidFill>
                      <a:prstDash val="dash"/>
                      <a:round/>
                      <a:headEnd type="none" w="med" len="med"/>
                      <a:tailEnd type="none" w="med" len="med"/>
                    </a:lnR>
                    <a:lnT>
                      <a:noFill/>
                    </a:lnT>
                    <a:lnB>
                      <a:noFill/>
                    </a:lnB>
                    <a:solidFill>
                      <a:srgbClr val="FFFFFF"/>
                    </a:solidFill>
                  </a:tcPr>
                </a:tc>
                <a:tc>
                  <a:txBody>
                    <a:bodyPr/>
                    <a:lstStyle/>
                    <a:p>
                      <a:pPr algn="ctr" fontAlgn="t"/>
                      <a:r>
                        <a:rPr lang="en-US" sz="800" b="0" i="0" u="none" strike="noStrike">
                          <a:solidFill>
                            <a:srgbClr val="C00000"/>
                          </a:solidFill>
                          <a:effectLst/>
                          <a:latin typeface="Arial" panose="020B0604020202020204" pitchFamily="34" charset="0"/>
                        </a:rPr>
                        <a:t>170.2</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1.9 [0.0, 63.1]</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168.4 [107.2, 170.2]</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98.9% [62.9%, 100.0%]</a:t>
                      </a:r>
                    </a:p>
                  </a:txBody>
                  <a:tcPr marL="7612" marR="7612" marT="7612" marB="0">
                    <a:lnL w="6350" cap="flat" cmpd="sng" algn="ctr">
                      <a:solidFill>
                        <a:srgbClr val="000000"/>
                      </a:solidFill>
                      <a:prstDash val="dash"/>
                      <a:round/>
                      <a:headEnd type="none" w="med" len="med"/>
                      <a:tailEnd type="none" w="med" len="med"/>
                    </a:lnL>
                    <a:lnR>
                      <a:noFill/>
                    </a:lnR>
                    <a:lnT>
                      <a:noFill/>
                    </a:lnT>
                    <a:lnB>
                      <a:noFill/>
                    </a:lnB>
                    <a:solidFill>
                      <a:srgbClr val="FFFFFF"/>
                    </a:solidFill>
                  </a:tcPr>
                </a:tc>
                <a:tc>
                  <a:txBody>
                    <a:bodyPr/>
                    <a:lstStyle/>
                    <a:p>
                      <a:pPr algn="ctr" fontAlgn="t"/>
                      <a:r>
                        <a:rPr lang="en-US" sz="800" b="0" i="0" u="none" strike="noStrike">
                          <a:solidFill>
                            <a:srgbClr val="C00000"/>
                          </a:solidFill>
                          <a:effectLst/>
                          <a:latin typeface="Arial" panose="020B0604020202020204" pitchFamily="34" charset="0"/>
                        </a:rPr>
                        <a:t>166.6</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8.9 [0.0, 76.4]</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157.8 [90.3, 166.6]</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94.7% [54.2%, 100.0%]</a:t>
                      </a:r>
                    </a:p>
                  </a:txBody>
                  <a:tcPr marL="7612" marR="7612" marT="7612" marB="0">
                    <a:lnL>
                      <a:noFill/>
                    </a:lnL>
                    <a:lnR w="6350" cap="flat" cmpd="sng" algn="ctr">
                      <a:solidFill>
                        <a:srgbClr val="000000"/>
                      </a:solidFill>
                      <a:prstDash val="dash"/>
                      <a:round/>
                      <a:headEnd type="none" w="med" len="med"/>
                      <a:tailEnd type="none" w="med" len="med"/>
                    </a:lnR>
                    <a:lnT>
                      <a:noFill/>
                    </a:lnT>
                    <a:lnB>
                      <a:noFill/>
                    </a:lnB>
                    <a:solidFill>
                      <a:srgbClr val="FFFFFF"/>
                    </a:solidFill>
                  </a:tcPr>
                </a:tc>
                <a:tc>
                  <a:txBody>
                    <a:bodyPr/>
                    <a:lstStyle/>
                    <a:p>
                      <a:pPr algn="ctr" fontAlgn="t"/>
                      <a:r>
                        <a:rPr lang="en-US" sz="800" b="0" i="0" u="none" strike="noStrike">
                          <a:solidFill>
                            <a:srgbClr val="C00000"/>
                          </a:solidFill>
                          <a:effectLst/>
                          <a:latin typeface="Arial" panose="020B0604020202020204" pitchFamily="34" charset="0"/>
                        </a:rPr>
                        <a:t>170.2</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1.6 [0.0, 36.6]</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168.6 [133.6, 170.2]</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99.0% [78.5%, 100.0%]</a:t>
                      </a:r>
                    </a:p>
                  </a:txBody>
                  <a:tcPr marL="7612" marR="7612" marT="7612" marB="0">
                    <a:lnL w="6350" cap="flat" cmpd="sng" algn="ctr">
                      <a:solidFill>
                        <a:srgbClr val="000000"/>
                      </a:solidFill>
                      <a:prstDash val="dash"/>
                      <a:round/>
                      <a:headEnd type="none" w="med" len="med"/>
                      <a:tailEnd type="none" w="med" len="med"/>
                    </a:lnL>
                    <a:lnR>
                      <a:noFill/>
                    </a:lnR>
                    <a:lnT>
                      <a:noFill/>
                    </a:lnT>
                    <a:lnB>
                      <a:noFill/>
                    </a:lnB>
                    <a:solidFill>
                      <a:srgbClr val="FFFFFF"/>
                    </a:solidFill>
                  </a:tcPr>
                </a:tc>
                <a:tc>
                  <a:txBody>
                    <a:bodyPr/>
                    <a:lstStyle/>
                    <a:p>
                      <a:pPr algn="ctr" fontAlgn="t"/>
                      <a:r>
                        <a:rPr lang="en-US" sz="800" b="0" i="0" u="none" strike="noStrike">
                          <a:solidFill>
                            <a:srgbClr val="C00000"/>
                          </a:solidFill>
                          <a:effectLst/>
                          <a:latin typeface="Arial" panose="020B0604020202020204" pitchFamily="34" charset="0"/>
                        </a:rPr>
                        <a:t>166.6</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6.4 [0.0, 44.2]</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160.2 [122.4, 166.6]</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96.2% [73.5%, 100.0%]</a:t>
                      </a:r>
                    </a:p>
                  </a:txBody>
                  <a:tcPr marL="7612" marR="7612" marT="7612" marB="0">
                    <a:lnL>
                      <a:noFill/>
                    </a:lnL>
                    <a:lnR w="6350" cap="flat" cmpd="sng" algn="ctr">
                      <a:solidFill>
                        <a:srgbClr val="000000"/>
                      </a:solidFill>
                      <a:prstDash val="dash"/>
                      <a:round/>
                      <a:headEnd type="none" w="med" len="med"/>
                      <a:tailEnd type="none" w="med" len="med"/>
                    </a:lnR>
                    <a:lnT>
                      <a:noFill/>
                    </a:lnT>
                    <a:lnB>
                      <a:noFill/>
                    </a:lnB>
                    <a:solidFill>
                      <a:srgbClr val="FFFFFF"/>
                    </a:solidFill>
                  </a:tcPr>
                </a:tc>
                <a:tc>
                  <a:txBody>
                    <a:bodyPr/>
                    <a:lstStyle/>
                    <a:p>
                      <a:pPr algn="ctr" fontAlgn="t"/>
                      <a:r>
                        <a:rPr lang="en-US" sz="800" b="0" i="0" u="none" strike="noStrike">
                          <a:solidFill>
                            <a:srgbClr val="C00000"/>
                          </a:solidFill>
                          <a:effectLst/>
                          <a:latin typeface="Arial" panose="020B0604020202020204" pitchFamily="34" charset="0"/>
                        </a:rPr>
                        <a:t>170.2</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1.3 [0.0, 18.2]</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168.9 [152.0, 170.2]</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99.2% [89.3%, 100.0%]</a:t>
                      </a:r>
                    </a:p>
                  </a:txBody>
                  <a:tcPr marL="7612" marR="7612" marT="7612" marB="0">
                    <a:lnL w="6350" cap="flat" cmpd="sng" algn="ctr">
                      <a:solidFill>
                        <a:srgbClr val="000000"/>
                      </a:solidFill>
                      <a:prstDash val="dash"/>
                      <a:round/>
                      <a:headEnd type="none" w="med" len="med"/>
                      <a:tailEnd type="none" w="med" len="med"/>
                    </a:lnL>
                    <a:lnR>
                      <a:noFill/>
                    </a:lnR>
                    <a:lnT>
                      <a:noFill/>
                    </a:lnT>
                    <a:lnB>
                      <a:noFill/>
                    </a:lnB>
                    <a:solidFill>
                      <a:srgbClr val="FFFFFF"/>
                    </a:solidFill>
                  </a:tcPr>
                </a:tc>
                <a:tc>
                  <a:txBody>
                    <a:bodyPr/>
                    <a:lstStyle/>
                    <a:p>
                      <a:pPr algn="ctr" fontAlgn="t"/>
                      <a:r>
                        <a:rPr lang="en-US" sz="800" b="0" i="0" u="none" strike="noStrike">
                          <a:solidFill>
                            <a:srgbClr val="C00000"/>
                          </a:solidFill>
                          <a:effectLst/>
                          <a:latin typeface="Arial" panose="020B0604020202020204" pitchFamily="34" charset="0"/>
                        </a:rPr>
                        <a:t>166.6</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2.8 [0.0, 16.6]</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163.8 [150.0, 166.6]</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98.3% [90.0%, 100.0%]</a:t>
                      </a:r>
                    </a:p>
                  </a:txBody>
                  <a:tcPr marL="7612" marR="7612" marT="7612" marB="0">
                    <a:lnL>
                      <a:noFill/>
                    </a:lnL>
                    <a:lnR>
                      <a:noFill/>
                    </a:lnR>
                    <a:lnT>
                      <a:noFill/>
                    </a:lnT>
                    <a:lnB>
                      <a:noFill/>
                    </a:lnB>
                    <a:solidFill>
                      <a:srgbClr val="FFFFFF"/>
                    </a:solidFill>
                  </a:tcPr>
                </a:tc>
                <a:extLst>
                  <a:ext uri="{0D108BD9-81ED-4DB2-BD59-A6C34878D82A}">
                    <a16:rowId xmlns:a16="http://schemas.microsoft.com/office/drawing/2014/main" val="3376942656"/>
                  </a:ext>
                </a:extLst>
              </a:tr>
              <a:tr h="608934">
                <a:tc>
                  <a:txBody>
                    <a:bodyPr/>
                    <a:lstStyle/>
                    <a:p>
                      <a:pPr algn="r" fontAlgn="t"/>
                      <a:r>
                        <a:rPr lang="en-US" sz="800" b="0" i="0" u="none" strike="noStrike">
                          <a:solidFill>
                            <a:srgbClr val="000000"/>
                          </a:solidFill>
                          <a:effectLst/>
                          <a:latin typeface="Arial" panose="020B0604020202020204" pitchFamily="34" charset="0"/>
                        </a:rPr>
                        <a:t>6/15/21</a:t>
                      </a:r>
                    </a:p>
                  </a:txBody>
                  <a:tcPr marL="7612" marR="7612" marT="7612" marB="0">
                    <a:lnL>
                      <a:noFill/>
                    </a:lnL>
                    <a:lnR>
                      <a:noFill/>
                    </a:lnR>
                    <a:lnT>
                      <a:noFill/>
                    </a:lnT>
                    <a:lnB w="25400" cap="flat" cmpd="dbl" algn="ctr">
                      <a:solidFill>
                        <a:srgbClr val="000000"/>
                      </a:solidFill>
                      <a:prstDash val="solid"/>
                      <a:round/>
                      <a:headEnd type="none" w="med" len="med"/>
                      <a:tailEnd type="none" w="med" len="med"/>
                    </a:lnB>
                    <a:solidFill>
                      <a:srgbClr val="D9D9D9"/>
                    </a:solidFill>
                  </a:tcPr>
                </a:tc>
                <a:tc>
                  <a:txBody>
                    <a:bodyPr/>
                    <a:lstStyle/>
                    <a:p>
                      <a:pPr algn="ctr" fontAlgn="t"/>
                      <a:r>
                        <a:rPr lang="en-US" sz="800" b="0" i="1" u="none" strike="noStrike">
                          <a:solidFill>
                            <a:srgbClr val="000000"/>
                          </a:solidFill>
                          <a:effectLst/>
                          <a:latin typeface="Arial" panose="020B0604020202020204" pitchFamily="34" charset="0"/>
                        </a:rPr>
                        <a:t>Observed</a:t>
                      </a:r>
                      <a:br>
                        <a:rPr lang="en-US" sz="800" b="0" i="1" u="none" strike="noStrike">
                          <a:solidFill>
                            <a:srgbClr val="000000"/>
                          </a:solidFill>
                          <a:effectLst/>
                          <a:latin typeface="Arial" panose="020B0604020202020204" pitchFamily="34" charset="0"/>
                        </a:rPr>
                      </a:br>
                      <a:r>
                        <a:rPr lang="en-US" sz="800" b="0" i="1" u="none" strike="noStrike">
                          <a:solidFill>
                            <a:srgbClr val="000000"/>
                          </a:solidFill>
                          <a:effectLst/>
                          <a:latin typeface="Arial" panose="020B0604020202020204" pitchFamily="34" charset="0"/>
                        </a:rPr>
                        <a:t>Predicted</a:t>
                      </a:r>
                      <a:br>
                        <a:rPr lang="en-US" sz="800" b="0" i="1" u="none" strike="noStrike">
                          <a:solidFill>
                            <a:srgbClr val="000000"/>
                          </a:solidFill>
                          <a:effectLst/>
                          <a:latin typeface="Arial" panose="020B0604020202020204" pitchFamily="34" charset="0"/>
                        </a:rPr>
                      </a:br>
                      <a:r>
                        <a:rPr lang="en-US" sz="800" b="0" i="1" u="none" strike="noStrike">
                          <a:solidFill>
                            <a:srgbClr val="000000"/>
                          </a:solidFill>
                          <a:effectLst/>
                          <a:latin typeface="Arial" panose="020B0604020202020204" pitchFamily="34" charset="0"/>
                        </a:rPr>
                        <a:t>Averted</a:t>
                      </a:r>
                      <a:br>
                        <a:rPr lang="en-US" sz="800" b="0" i="1" u="none" strike="noStrike">
                          <a:solidFill>
                            <a:srgbClr val="000000"/>
                          </a:solidFill>
                          <a:effectLst/>
                          <a:latin typeface="Arial" panose="020B0604020202020204" pitchFamily="34" charset="0"/>
                        </a:rPr>
                      </a:br>
                      <a:r>
                        <a:rPr lang="en-US" sz="800" b="0" i="1" u="none" strike="noStrike">
                          <a:solidFill>
                            <a:srgbClr val="000000"/>
                          </a:solidFill>
                          <a:effectLst/>
                          <a:latin typeface="Arial" panose="020B0604020202020204" pitchFamily="34" charset="0"/>
                        </a:rPr>
                        <a:t>% Reduction</a:t>
                      </a:r>
                    </a:p>
                  </a:txBody>
                  <a:tcPr marL="7612" marR="7612" marT="7612" marB="0">
                    <a:lnL>
                      <a:noFill/>
                    </a:lnL>
                    <a:lnR w="6350" cap="flat" cmpd="sng" algn="ctr">
                      <a:solidFill>
                        <a:srgbClr val="000000"/>
                      </a:solidFill>
                      <a:prstDash val="dash"/>
                      <a:round/>
                      <a:headEnd type="none" w="med" len="med"/>
                      <a:tailEnd type="none" w="med" len="med"/>
                    </a:lnR>
                    <a:lnT>
                      <a:noFill/>
                    </a:lnT>
                    <a:lnB w="25400" cap="flat" cmpd="dbl" algn="ctr">
                      <a:solidFill>
                        <a:srgbClr val="000000"/>
                      </a:solidFill>
                      <a:prstDash val="solid"/>
                      <a:round/>
                      <a:headEnd type="none" w="med" len="med"/>
                      <a:tailEnd type="none" w="med" len="med"/>
                    </a:lnB>
                    <a:solidFill>
                      <a:srgbClr val="D9D9D9"/>
                    </a:solidFill>
                  </a:tcPr>
                </a:tc>
                <a:tc>
                  <a:txBody>
                    <a:bodyPr/>
                    <a:lstStyle/>
                    <a:p>
                      <a:pPr algn="ctr" fontAlgn="t"/>
                      <a:r>
                        <a:rPr lang="en-US" sz="800" b="0" i="0" u="none" strike="noStrike">
                          <a:solidFill>
                            <a:srgbClr val="C00000"/>
                          </a:solidFill>
                          <a:effectLst/>
                          <a:latin typeface="Arial" panose="020B0604020202020204" pitchFamily="34" charset="0"/>
                        </a:rPr>
                        <a:t>220.7</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3.0 [0.0, 163.3]</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217.7 [57.4, 220.7]</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98.6% [26.0%, 100.0%]</a:t>
                      </a:r>
                    </a:p>
                  </a:txBody>
                  <a:tcPr marL="7612" marR="7612" marT="7612" marB="0">
                    <a:lnL w="6350" cap="flat" cmpd="sng" algn="ctr">
                      <a:solidFill>
                        <a:srgbClr val="000000"/>
                      </a:solidFill>
                      <a:prstDash val="dash"/>
                      <a:round/>
                      <a:headEnd type="none" w="med" len="med"/>
                      <a:tailEnd type="none" w="med" len="med"/>
                    </a:lnL>
                    <a:lnR>
                      <a:noFill/>
                    </a:lnR>
                    <a:lnT>
                      <a:noFill/>
                    </a:lnT>
                    <a:lnB w="25400" cap="flat" cmpd="dbl" algn="ctr">
                      <a:solidFill>
                        <a:srgbClr val="000000"/>
                      </a:solidFill>
                      <a:prstDash val="solid"/>
                      <a:round/>
                      <a:headEnd type="none" w="med" len="med"/>
                      <a:tailEnd type="none" w="med" len="med"/>
                    </a:lnB>
                    <a:solidFill>
                      <a:srgbClr val="D9D9D9"/>
                    </a:solidFill>
                  </a:tcPr>
                </a:tc>
                <a:tc>
                  <a:txBody>
                    <a:bodyPr/>
                    <a:lstStyle/>
                    <a:p>
                      <a:pPr algn="ctr" fontAlgn="t"/>
                      <a:r>
                        <a:rPr lang="en-US" sz="800" b="0" i="0" u="none" strike="noStrike">
                          <a:solidFill>
                            <a:srgbClr val="C00000"/>
                          </a:solidFill>
                          <a:effectLst/>
                          <a:latin typeface="Arial" panose="020B0604020202020204" pitchFamily="34" charset="0"/>
                        </a:rPr>
                        <a:t>217.1</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15.3 [0.0, 190.1]</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201.8 [27.0, 217.1]</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93.0% [12.4%, 100.0%]</a:t>
                      </a:r>
                    </a:p>
                  </a:txBody>
                  <a:tcPr marL="7612" marR="7612" marT="7612" marB="0">
                    <a:lnL>
                      <a:noFill/>
                    </a:lnL>
                    <a:lnR w="6350" cap="flat" cmpd="sng" algn="ctr">
                      <a:solidFill>
                        <a:srgbClr val="000000"/>
                      </a:solidFill>
                      <a:prstDash val="dash"/>
                      <a:round/>
                      <a:headEnd type="none" w="med" len="med"/>
                      <a:tailEnd type="none" w="med" len="med"/>
                    </a:lnR>
                    <a:lnT>
                      <a:noFill/>
                    </a:lnT>
                    <a:lnB w="25400" cap="flat" cmpd="dbl" algn="ctr">
                      <a:solidFill>
                        <a:srgbClr val="000000"/>
                      </a:solidFill>
                      <a:prstDash val="solid"/>
                      <a:round/>
                      <a:headEnd type="none" w="med" len="med"/>
                      <a:tailEnd type="none" w="med" len="med"/>
                    </a:lnB>
                    <a:solidFill>
                      <a:srgbClr val="D9D9D9"/>
                    </a:solidFill>
                  </a:tcPr>
                </a:tc>
                <a:tc>
                  <a:txBody>
                    <a:bodyPr/>
                    <a:lstStyle/>
                    <a:p>
                      <a:pPr algn="ctr" fontAlgn="t"/>
                      <a:r>
                        <a:rPr lang="en-US" sz="800" b="0" i="0" u="none" strike="noStrike">
                          <a:solidFill>
                            <a:srgbClr val="C00000"/>
                          </a:solidFill>
                          <a:effectLst/>
                          <a:latin typeface="Arial" panose="020B0604020202020204" pitchFamily="34" charset="0"/>
                        </a:rPr>
                        <a:t>220.7</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2.1 [0.0, 64.2]</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218.6 [156.5, 220.7]</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99.1% [70.9%, 100.0%]</a:t>
                      </a:r>
                    </a:p>
                  </a:txBody>
                  <a:tcPr marL="7612" marR="7612" marT="7612" marB="0">
                    <a:lnL w="6350" cap="flat" cmpd="sng" algn="ctr">
                      <a:solidFill>
                        <a:srgbClr val="000000"/>
                      </a:solidFill>
                      <a:prstDash val="dash"/>
                      <a:round/>
                      <a:headEnd type="none" w="med" len="med"/>
                      <a:tailEnd type="none" w="med" len="med"/>
                    </a:lnL>
                    <a:lnR>
                      <a:noFill/>
                    </a:lnR>
                    <a:lnT>
                      <a:noFill/>
                    </a:lnT>
                    <a:lnB w="25400" cap="flat" cmpd="dbl" algn="ctr">
                      <a:solidFill>
                        <a:srgbClr val="000000"/>
                      </a:solidFill>
                      <a:prstDash val="solid"/>
                      <a:round/>
                      <a:headEnd type="none" w="med" len="med"/>
                      <a:tailEnd type="none" w="med" len="med"/>
                    </a:lnB>
                    <a:solidFill>
                      <a:srgbClr val="D9D9D9"/>
                    </a:solidFill>
                  </a:tcPr>
                </a:tc>
                <a:tc>
                  <a:txBody>
                    <a:bodyPr/>
                    <a:lstStyle/>
                    <a:p>
                      <a:pPr algn="ctr" fontAlgn="t"/>
                      <a:r>
                        <a:rPr lang="en-US" sz="800" b="0" i="0" u="none" strike="noStrike">
                          <a:solidFill>
                            <a:srgbClr val="C00000"/>
                          </a:solidFill>
                          <a:effectLst/>
                          <a:latin typeface="Arial" panose="020B0604020202020204" pitchFamily="34" charset="0"/>
                        </a:rPr>
                        <a:t>217.1</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8.8 [0.0, 76.6]</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208.3 [140.5, 217.1]</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95.9% [64.7%, 100.0%]</a:t>
                      </a:r>
                    </a:p>
                  </a:txBody>
                  <a:tcPr marL="7612" marR="7612" marT="7612" marB="0">
                    <a:lnL>
                      <a:noFill/>
                    </a:lnL>
                    <a:lnR w="6350" cap="flat" cmpd="sng" algn="ctr">
                      <a:solidFill>
                        <a:srgbClr val="000000"/>
                      </a:solidFill>
                      <a:prstDash val="dash"/>
                      <a:round/>
                      <a:headEnd type="none" w="med" len="med"/>
                      <a:tailEnd type="none" w="med" len="med"/>
                    </a:lnR>
                    <a:lnT>
                      <a:noFill/>
                    </a:lnT>
                    <a:lnB w="25400" cap="flat" cmpd="dbl" algn="ctr">
                      <a:solidFill>
                        <a:srgbClr val="000000"/>
                      </a:solidFill>
                      <a:prstDash val="solid"/>
                      <a:round/>
                      <a:headEnd type="none" w="med" len="med"/>
                      <a:tailEnd type="none" w="med" len="med"/>
                    </a:lnB>
                    <a:solidFill>
                      <a:srgbClr val="D9D9D9"/>
                    </a:solidFill>
                  </a:tcPr>
                </a:tc>
                <a:tc>
                  <a:txBody>
                    <a:bodyPr/>
                    <a:lstStyle/>
                    <a:p>
                      <a:pPr algn="ctr" fontAlgn="t"/>
                      <a:r>
                        <a:rPr lang="en-US" sz="800" b="0" i="0" u="none" strike="noStrike">
                          <a:solidFill>
                            <a:srgbClr val="C00000"/>
                          </a:solidFill>
                          <a:effectLst/>
                          <a:latin typeface="Arial" panose="020B0604020202020204" pitchFamily="34" charset="0"/>
                        </a:rPr>
                        <a:t>220.7</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1.5 [0.0, 27.5]</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219.2 [193.2, 220.7]</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99.3% [87.5%, 100.0%]</a:t>
                      </a:r>
                    </a:p>
                  </a:txBody>
                  <a:tcPr marL="7612" marR="7612" marT="7612" marB="0">
                    <a:lnL w="6350" cap="flat" cmpd="sng" algn="ctr">
                      <a:solidFill>
                        <a:srgbClr val="000000"/>
                      </a:solidFill>
                      <a:prstDash val="dash"/>
                      <a:round/>
                      <a:headEnd type="none" w="med" len="med"/>
                      <a:tailEnd type="none" w="med" len="med"/>
                    </a:lnL>
                    <a:lnR>
                      <a:noFill/>
                    </a:lnR>
                    <a:lnT>
                      <a:noFill/>
                    </a:lnT>
                    <a:lnB w="25400" cap="flat" cmpd="dbl" algn="ctr">
                      <a:solidFill>
                        <a:srgbClr val="000000"/>
                      </a:solidFill>
                      <a:prstDash val="solid"/>
                      <a:round/>
                      <a:headEnd type="none" w="med" len="med"/>
                      <a:tailEnd type="none" w="med" len="med"/>
                    </a:lnB>
                    <a:solidFill>
                      <a:srgbClr val="D9D9D9"/>
                    </a:solidFill>
                  </a:tcPr>
                </a:tc>
                <a:tc>
                  <a:txBody>
                    <a:bodyPr/>
                    <a:lstStyle/>
                    <a:p>
                      <a:pPr algn="ctr" fontAlgn="t"/>
                      <a:r>
                        <a:rPr lang="en-US" sz="800" b="0" i="0" u="none" strike="noStrike">
                          <a:solidFill>
                            <a:srgbClr val="C00000"/>
                          </a:solidFill>
                          <a:effectLst/>
                          <a:latin typeface="Arial" panose="020B0604020202020204" pitchFamily="34" charset="0"/>
                        </a:rPr>
                        <a:t>217.1</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3.8 [0.0, 29.3]</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213.3 [187.8, 217.1]</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98.3% [86.5%, 100.0%]</a:t>
                      </a:r>
                    </a:p>
                  </a:txBody>
                  <a:tcPr marL="7612" marR="7612" marT="7612" marB="0">
                    <a:lnL>
                      <a:noFill/>
                    </a:lnL>
                    <a:lnR>
                      <a:noFill/>
                    </a:lnR>
                    <a:lnT>
                      <a:noFill/>
                    </a:lnT>
                    <a:lnB w="25400" cap="flat" cmpd="dbl"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880173379"/>
                  </a:ext>
                </a:extLst>
              </a:tr>
              <a:tr h="251185">
                <a:tc gridSpan="8">
                  <a:txBody>
                    <a:bodyPr/>
                    <a:lstStyle/>
                    <a:p>
                      <a:pPr algn="l" fontAlgn="t"/>
                      <a:r>
                        <a:rPr lang="en-US" sz="800" b="1" i="0" u="none" strike="noStrike" dirty="0">
                          <a:solidFill>
                            <a:srgbClr val="000000"/>
                          </a:solidFill>
                          <a:effectLst/>
                          <a:latin typeface="Arial" panose="020B0604020202020204" pitchFamily="34" charset="0"/>
                        </a:rPr>
                        <a:t>Notes</a:t>
                      </a:r>
                      <a:r>
                        <a:rPr lang="en-US" sz="800" b="0" i="0" u="none" strike="noStrike" dirty="0">
                          <a:solidFill>
                            <a:srgbClr val="000000"/>
                          </a:solidFill>
                          <a:effectLst/>
                          <a:latin typeface="Arial" panose="020B0604020202020204" pitchFamily="34" charset="0"/>
                        </a:rPr>
                        <a:t>: For lockdown schedules, each cell reports the total number of deaths in the first row, the number of deaths averted (relative to observed) in the second row, and the relative reduction in deaths (as a percent) in the third row. Numbers are reported in thousands.</a:t>
                      </a:r>
                    </a:p>
                  </a:txBody>
                  <a:tcPr marL="7612" marR="7612" marT="7612" marB="0">
                    <a:lnL>
                      <a:noFill/>
                    </a:lnL>
                    <a:lnR>
                      <a:noFill/>
                    </a:lnR>
                    <a:lnT w="25400" cap="flat" cmpd="dbl" algn="ctr">
                      <a:solidFill>
                        <a:srgbClr val="000000"/>
                      </a:solidFill>
                      <a:prstDash val="solid"/>
                      <a:round/>
                      <a:headEnd type="none" w="med" len="med"/>
                      <a:tailEnd type="none" w="med" len="med"/>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60324371"/>
                  </a:ext>
                </a:extLst>
              </a:tr>
            </a:tbl>
          </a:graphicData>
        </a:graphic>
      </p:graphicFrame>
    </p:spTree>
    <p:extLst>
      <p:ext uri="{BB962C8B-B14F-4D97-AF65-F5344CB8AC3E}">
        <p14:creationId xmlns:p14="http://schemas.microsoft.com/office/powerpoint/2010/main" val="163927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73D28-4E79-6E4E-AC68-1DB46C13C9DD}"/>
              </a:ext>
            </a:extLst>
          </p:cNvPr>
          <p:cNvSpPr>
            <a:spLocks noGrp="1"/>
          </p:cNvSpPr>
          <p:nvPr>
            <p:ph type="title"/>
          </p:nvPr>
        </p:nvSpPr>
        <p:spPr/>
        <p:txBody>
          <a:bodyPr/>
          <a:lstStyle/>
          <a:p>
            <a:r>
              <a:rPr lang="en-US" dirty="0"/>
              <a:t>Early intervention</a:t>
            </a:r>
          </a:p>
        </p:txBody>
      </p:sp>
      <p:sp>
        <p:nvSpPr>
          <p:cNvPr id="3" name="Text Placeholder 2">
            <a:extLst>
              <a:ext uri="{FF2B5EF4-FFF2-40B4-BE49-F238E27FC236}">
                <a16:creationId xmlns:a16="http://schemas.microsoft.com/office/drawing/2014/main" id="{B98C2194-CA53-8F4B-A59D-0C13AD2F4F9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21B2ACD-463D-3748-A6A8-D0C373DC9B0E}"/>
              </a:ext>
            </a:extLst>
          </p:cNvPr>
          <p:cNvSpPr>
            <a:spLocks noGrp="1"/>
          </p:cNvSpPr>
          <p:nvPr>
            <p:ph type="sldNum" sz="quarter" idx="12"/>
          </p:nvPr>
        </p:nvSpPr>
        <p:spPr/>
        <p:txBody>
          <a:bodyPr/>
          <a:lstStyle/>
          <a:p>
            <a:fld id="{F6A08D0B-5F3B-C54F-B53D-8FAFFA46F11C}" type="slidenum">
              <a:rPr lang="en-US" smtClean="0"/>
              <a:t>14</a:t>
            </a:fld>
            <a:endParaRPr lang="en-US"/>
          </a:p>
        </p:txBody>
      </p:sp>
    </p:spTree>
    <p:extLst>
      <p:ext uri="{BB962C8B-B14F-4D97-AF65-F5344CB8AC3E}">
        <p14:creationId xmlns:p14="http://schemas.microsoft.com/office/powerpoint/2010/main" val="4236355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5DEBB9-3C6A-FD43-9617-F1A9B086BEEB}"/>
              </a:ext>
            </a:extLst>
          </p:cNvPr>
          <p:cNvSpPr>
            <a:spLocks noGrp="1"/>
          </p:cNvSpPr>
          <p:nvPr>
            <p:ph type="sldNum" sz="quarter" idx="12"/>
          </p:nvPr>
        </p:nvSpPr>
        <p:spPr/>
        <p:txBody>
          <a:bodyPr/>
          <a:lstStyle/>
          <a:p>
            <a:fld id="{F6A08D0B-5F3B-C54F-B53D-8FAFFA46F11C}" type="slidenum">
              <a:rPr lang="en-US" smtClean="0"/>
              <a:t>15</a:t>
            </a:fld>
            <a:endParaRPr lang="en-US"/>
          </a:p>
        </p:txBody>
      </p:sp>
      <p:pic>
        <p:nvPicPr>
          <p:cNvPr id="4" name="Picture 3">
            <a:extLst>
              <a:ext uri="{FF2B5EF4-FFF2-40B4-BE49-F238E27FC236}">
                <a16:creationId xmlns:a16="http://schemas.microsoft.com/office/drawing/2014/main" id="{B0349E7C-C9D7-364E-831A-9454F5CAC8CA}"/>
              </a:ext>
            </a:extLst>
          </p:cNvPr>
          <p:cNvPicPr>
            <a:picLocks noChangeAspect="1"/>
          </p:cNvPicPr>
          <p:nvPr/>
        </p:nvPicPr>
        <p:blipFill>
          <a:blip r:embed="rId2"/>
          <a:srcRect/>
          <a:stretch/>
        </p:blipFill>
        <p:spPr>
          <a:xfrm>
            <a:off x="1615440" y="228600"/>
            <a:ext cx="8961120" cy="6400800"/>
          </a:xfrm>
          <a:prstGeom prst="rect">
            <a:avLst/>
          </a:prstGeom>
        </p:spPr>
      </p:pic>
    </p:spTree>
    <p:extLst>
      <p:ext uri="{BB962C8B-B14F-4D97-AF65-F5344CB8AC3E}">
        <p14:creationId xmlns:p14="http://schemas.microsoft.com/office/powerpoint/2010/main" val="1203192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908B02D-6065-BC4D-A539-B8FE524A4C49}"/>
              </a:ext>
            </a:extLst>
          </p:cNvPr>
          <p:cNvSpPr>
            <a:spLocks noGrp="1"/>
          </p:cNvSpPr>
          <p:nvPr>
            <p:ph type="title"/>
          </p:nvPr>
        </p:nvSpPr>
        <p:spPr/>
        <p:txBody>
          <a:bodyPr/>
          <a:lstStyle/>
          <a:p>
            <a:r>
              <a:rPr lang="en-US" dirty="0"/>
              <a:t>Length of lockdown</a:t>
            </a:r>
          </a:p>
        </p:txBody>
      </p:sp>
      <p:sp>
        <p:nvSpPr>
          <p:cNvPr id="4" name="Text Placeholder 3">
            <a:extLst>
              <a:ext uri="{FF2B5EF4-FFF2-40B4-BE49-F238E27FC236}">
                <a16:creationId xmlns:a16="http://schemas.microsoft.com/office/drawing/2014/main" id="{79A7D42E-975D-F140-B505-25BDCF9BE22B}"/>
              </a:ext>
            </a:extLst>
          </p:cNvPr>
          <p:cNvSpPr>
            <a:spLocks noGrp="1"/>
          </p:cNvSpPr>
          <p:nvPr>
            <p:ph type="body" idx="1"/>
          </p:nvPr>
        </p:nvSpPr>
        <p:spPr/>
        <p:txBody>
          <a:bodyPr/>
          <a:lstStyle/>
          <a:p>
            <a:endParaRPr lang="en-US"/>
          </a:p>
        </p:txBody>
      </p:sp>
      <p:sp>
        <p:nvSpPr>
          <p:cNvPr id="2" name="Slide Number Placeholder 1">
            <a:extLst>
              <a:ext uri="{FF2B5EF4-FFF2-40B4-BE49-F238E27FC236}">
                <a16:creationId xmlns:a16="http://schemas.microsoft.com/office/drawing/2014/main" id="{46E7180C-7E0E-7248-A05F-6BD39C36A30F}"/>
              </a:ext>
            </a:extLst>
          </p:cNvPr>
          <p:cNvSpPr>
            <a:spLocks noGrp="1"/>
          </p:cNvSpPr>
          <p:nvPr>
            <p:ph type="sldNum" sz="quarter" idx="12"/>
          </p:nvPr>
        </p:nvSpPr>
        <p:spPr/>
        <p:txBody>
          <a:bodyPr/>
          <a:lstStyle/>
          <a:p>
            <a:fld id="{F6A08D0B-5F3B-C54F-B53D-8FAFFA46F11C}" type="slidenum">
              <a:rPr lang="en-US" smtClean="0"/>
              <a:t>16</a:t>
            </a:fld>
            <a:endParaRPr lang="en-US"/>
          </a:p>
        </p:txBody>
      </p:sp>
    </p:spTree>
    <p:extLst>
      <p:ext uri="{BB962C8B-B14F-4D97-AF65-F5344CB8AC3E}">
        <p14:creationId xmlns:p14="http://schemas.microsoft.com/office/powerpoint/2010/main" val="1768942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C71048-499B-9644-89EF-7689081B2A01}"/>
              </a:ext>
            </a:extLst>
          </p:cNvPr>
          <p:cNvSpPr>
            <a:spLocks noGrp="1"/>
          </p:cNvSpPr>
          <p:nvPr>
            <p:ph type="sldNum" sz="quarter" idx="12"/>
          </p:nvPr>
        </p:nvSpPr>
        <p:spPr/>
        <p:txBody>
          <a:bodyPr/>
          <a:lstStyle/>
          <a:p>
            <a:fld id="{F6A08D0B-5F3B-C54F-B53D-8FAFFA46F11C}" type="slidenum">
              <a:rPr lang="en-US" smtClean="0"/>
              <a:t>17</a:t>
            </a:fld>
            <a:endParaRPr lang="en-US"/>
          </a:p>
        </p:txBody>
      </p:sp>
      <p:pic>
        <p:nvPicPr>
          <p:cNvPr id="6" name="Picture 5">
            <a:extLst>
              <a:ext uri="{FF2B5EF4-FFF2-40B4-BE49-F238E27FC236}">
                <a16:creationId xmlns:a16="http://schemas.microsoft.com/office/drawing/2014/main" id="{823675A3-19FA-6C4B-BF05-78B11ABF7018}"/>
              </a:ext>
            </a:extLst>
          </p:cNvPr>
          <p:cNvPicPr>
            <a:picLocks noChangeAspect="1"/>
          </p:cNvPicPr>
          <p:nvPr/>
        </p:nvPicPr>
        <p:blipFill>
          <a:blip r:embed="rId2"/>
          <a:srcRect/>
          <a:stretch/>
        </p:blipFill>
        <p:spPr>
          <a:xfrm>
            <a:off x="1615440" y="228600"/>
            <a:ext cx="8961120" cy="6400800"/>
          </a:xfrm>
          <a:prstGeom prst="rect">
            <a:avLst/>
          </a:prstGeom>
        </p:spPr>
      </p:pic>
    </p:spTree>
    <p:extLst>
      <p:ext uri="{BB962C8B-B14F-4D97-AF65-F5344CB8AC3E}">
        <p14:creationId xmlns:p14="http://schemas.microsoft.com/office/powerpoint/2010/main" val="4098158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FAEBF-32E0-0546-BBD2-6490C5DC04E5}"/>
              </a:ext>
            </a:extLst>
          </p:cNvPr>
          <p:cNvSpPr>
            <a:spLocks noGrp="1"/>
          </p:cNvSpPr>
          <p:nvPr>
            <p:ph type="title"/>
          </p:nvPr>
        </p:nvSpPr>
        <p:spPr/>
        <p:txBody>
          <a:bodyPr/>
          <a:lstStyle/>
          <a:p>
            <a:r>
              <a:rPr lang="en-US" dirty="0"/>
              <a:t>Capacity plot</a:t>
            </a:r>
          </a:p>
        </p:txBody>
      </p:sp>
      <p:sp>
        <p:nvSpPr>
          <p:cNvPr id="3" name="Text Placeholder 2">
            <a:extLst>
              <a:ext uri="{FF2B5EF4-FFF2-40B4-BE49-F238E27FC236}">
                <a16:creationId xmlns:a16="http://schemas.microsoft.com/office/drawing/2014/main" id="{16CA0DD3-3DB5-7449-B395-505ED1EBDB5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7F5B44D-0972-5242-87F7-23E3290BC648}"/>
              </a:ext>
            </a:extLst>
          </p:cNvPr>
          <p:cNvSpPr>
            <a:spLocks noGrp="1"/>
          </p:cNvSpPr>
          <p:nvPr>
            <p:ph type="sldNum" sz="quarter" idx="12"/>
          </p:nvPr>
        </p:nvSpPr>
        <p:spPr/>
        <p:txBody>
          <a:bodyPr/>
          <a:lstStyle/>
          <a:p>
            <a:fld id="{F6A08D0B-5F3B-C54F-B53D-8FAFFA46F11C}" type="slidenum">
              <a:rPr lang="en-US" smtClean="0"/>
              <a:t>2</a:t>
            </a:fld>
            <a:endParaRPr lang="en-US"/>
          </a:p>
        </p:txBody>
      </p:sp>
    </p:spTree>
    <p:extLst>
      <p:ext uri="{BB962C8B-B14F-4D97-AF65-F5344CB8AC3E}">
        <p14:creationId xmlns:p14="http://schemas.microsoft.com/office/powerpoint/2010/main" val="200995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925AF8-FD21-D84A-A673-E3960434EB03}"/>
              </a:ext>
            </a:extLst>
          </p:cNvPr>
          <p:cNvSpPr>
            <a:spLocks noGrp="1"/>
          </p:cNvSpPr>
          <p:nvPr>
            <p:ph type="sldNum" sz="quarter" idx="12"/>
          </p:nvPr>
        </p:nvSpPr>
        <p:spPr/>
        <p:txBody>
          <a:bodyPr/>
          <a:lstStyle/>
          <a:p>
            <a:fld id="{F6A08D0B-5F3B-C54F-B53D-8FAFFA46F11C}" type="slidenum">
              <a:rPr lang="en-US" smtClean="0"/>
              <a:t>3</a:t>
            </a:fld>
            <a:endParaRPr lang="en-US"/>
          </a:p>
        </p:txBody>
      </p:sp>
      <p:pic>
        <p:nvPicPr>
          <p:cNvPr id="5" name="Picture 4">
            <a:extLst>
              <a:ext uri="{FF2B5EF4-FFF2-40B4-BE49-F238E27FC236}">
                <a16:creationId xmlns:a16="http://schemas.microsoft.com/office/drawing/2014/main" id="{F2AAE7E1-F275-E348-8AAA-87C4AF3FDAE5}"/>
              </a:ext>
            </a:extLst>
          </p:cNvPr>
          <p:cNvPicPr>
            <a:picLocks noChangeAspect="1"/>
          </p:cNvPicPr>
          <p:nvPr/>
        </p:nvPicPr>
        <p:blipFill>
          <a:blip r:embed="rId2"/>
          <a:stretch>
            <a:fillRect/>
          </a:stretch>
        </p:blipFill>
        <p:spPr>
          <a:xfrm>
            <a:off x="2438400" y="228600"/>
            <a:ext cx="7315200" cy="6400800"/>
          </a:xfrm>
          <a:prstGeom prst="rect">
            <a:avLst/>
          </a:prstGeom>
        </p:spPr>
      </p:pic>
    </p:spTree>
    <p:extLst>
      <p:ext uri="{BB962C8B-B14F-4D97-AF65-F5344CB8AC3E}">
        <p14:creationId xmlns:p14="http://schemas.microsoft.com/office/powerpoint/2010/main" val="825403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AF6FE-5C6B-2248-BC82-CD9FDED12172}"/>
              </a:ext>
            </a:extLst>
          </p:cNvPr>
          <p:cNvSpPr>
            <a:spLocks noGrp="1"/>
          </p:cNvSpPr>
          <p:nvPr>
            <p:ph type="title"/>
          </p:nvPr>
        </p:nvSpPr>
        <p:spPr/>
        <p:txBody>
          <a:bodyPr/>
          <a:lstStyle/>
          <a:p>
            <a:r>
              <a:rPr lang="en-US" dirty="0"/>
              <a:t>Manuscript Figures</a:t>
            </a:r>
          </a:p>
        </p:txBody>
      </p:sp>
      <p:sp>
        <p:nvSpPr>
          <p:cNvPr id="3" name="Text Placeholder 2">
            <a:extLst>
              <a:ext uri="{FF2B5EF4-FFF2-40B4-BE49-F238E27FC236}">
                <a16:creationId xmlns:a16="http://schemas.microsoft.com/office/drawing/2014/main" id="{A84954BB-FE5B-004E-8CB7-0640C15D93F0}"/>
              </a:ext>
            </a:extLst>
          </p:cNvPr>
          <p:cNvSpPr>
            <a:spLocks noGrp="1"/>
          </p:cNvSpPr>
          <p:nvPr>
            <p:ph type="body" idx="1"/>
          </p:nvPr>
        </p:nvSpPr>
        <p:spPr/>
        <p:txBody>
          <a:bodyPr/>
          <a:lstStyle/>
          <a:p>
            <a:r>
              <a:rPr lang="en-US" dirty="0"/>
              <a:t>and tables</a:t>
            </a:r>
          </a:p>
        </p:txBody>
      </p:sp>
      <p:sp>
        <p:nvSpPr>
          <p:cNvPr id="4" name="Slide Number Placeholder 3">
            <a:extLst>
              <a:ext uri="{FF2B5EF4-FFF2-40B4-BE49-F238E27FC236}">
                <a16:creationId xmlns:a16="http://schemas.microsoft.com/office/drawing/2014/main" id="{CBECE034-B0F9-D840-AD8D-A21F981A4EB0}"/>
              </a:ext>
            </a:extLst>
          </p:cNvPr>
          <p:cNvSpPr>
            <a:spLocks noGrp="1"/>
          </p:cNvSpPr>
          <p:nvPr>
            <p:ph type="sldNum" sz="quarter" idx="12"/>
          </p:nvPr>
        </p:nvSpPr>
        <p:spPr/>
        <p:txBody>
          <a:bodyPr/>
          <a:lstStyle/>
          <a:p>
            <a:fld id="{F6A08D0B-5F3B-C54F-B53D-8FAFFA46F11C}" type="slidenum">
              <a:rPr lang="en-US" smtClean="0"/>
              <a:t>4</a:t>
            </a:fld>
            <a:endParaRPr lang="en-US"/>
          </a:p>
        </p:txBody>
      </p:sp>
    </p:spTree>
    <p:extLst>
      <p:ext uri="{BB962C8B-B14F-4D97-AF65-F5344CB8AC3E}">
        <p14:creationId xmlns:p14="http://schemas.microsoft.com/office/powerpoint/2010/main" val="537908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B90DD4-5E45-F24B-B52C-51AD5AA304C0}"/>
              </a:ext>
            </a:extLst>
          </p:cNvPr>
          <p:cNvSpPr>
            <a:spLocks noGrp="1"/>
          </p:cNvSpPr>
          <p:nvPr>
            <p:ph type="sldNum" sz="quarter" idx="12"/>
          </p:nvPr>
        </p:nvSpPr>
        <p:spPr/>
        <p:txBody>
          <a:bodyPr/>
          <a:lstStyle/>
          <a:p>
            <a:fld id="{F6A08D0B-5F3B-C54F-B53D-8FAFFA46F11C}" type="slidenum">
              <a:rPr lang="en-US" smtClean="0"/>
              <a:t>5</a:t>
            </a:fld>
            <a:endParaRPr lang="en-US"/>
          </a:p>
        </p:txBody>
      </p:sp>
      <p:pic>
        <p:nvPicPr>
          <p:cNvPr id="4" name="Picture 3">
            <a:extLst>
              <a:ext uri="{FF2B5EF4-FFF2-40B4-BE49-F238E27FC236}">
                <a16:creationId xmlns:a16="http://schemas.microsoft.com/office/drawing/2014/main" id="{104E40F4-D6FC-0342-A74C-EF695B85583B}"/>
              </a:ext>
            </a:extLst>
          </p:cNvPr>
          <p:cNvPicPr>
            <a:picLocks noChangeAspect="1"/>
          </p:cNvPicPr>
          <p:nvPr/>
        </p:nvPicPr>
        <p:blipFill>
          <a:blip r:embed="rId2"/>
          <a:stretch>
            <a:fillRect/>
          </a:stretch>
        </p:blipFill>
        <p:spPr>
          <a:xfrm>
            <a:off x="1809750" y="0"/>
            <a:ext cx="8572500" cy="6858000"/>
          </a:xfrm>
          <a:prstGeom prst="rect">
            <a:avLst/>
          </a:prstGeom>
        </p:spPr>
      </p:pic>
      <p:sp>
        <p:nvSpPr>
          <p:cNvPr id="5" name="Rectangle 4">
            <a:extLst>
              <a:ext uri="{FF2B5EF4-FFF2-40B4-BE49-F238E27FC236}">
                <a16:creationId xmlns:a16="http://schemas.microsoft.com/office/drawing/2014/main" id="{0C6B925E-1C96-754E-85A2-647AF19D76E6}"/>
              </a:ext>
            </a:extLst>
          </p:cNvPr>
          <p:cNvSpPr/>
          <p:nvPr/>
        </p:nvSpPr>
        <p:spPr>
          <a:xfrm>
            <a:off x="0" y="0"/>
            <a:ext cx="1809750" cy="5635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Lato" panose="020F0502020204030203" pitchFamily="34" charset="77"/>
              </a:rPr>
              <a:t>Early lockdown</a:t>
            </a:r>
          </a:p>
        </p:txBody>
      </p:sp>
      <p:sp>
        <p:nvSpPr>
          <p:cNvPr id="10" name="Rectangle 9">
            <a:extLst>
              <a:ext uri="{FF2B5EF4-FFF2-40B4-BE49-F238E27FC236}">
                <a16:creationId xmlns:a16="http://schemas.microsoft.com/office/drawing/2014/main" id="{9756C76D-562C-5F46-ADD9-09805597AF98}"/>
              </a:ext>
            </a:extLst>
          </p:cNvPr>
          <p:cNvSpPr/>
          <p:nvPr/>
        </p:nvSpPr>
        <p:spPr>
          <a:xfrm>
            <a:off x="0" y="563526"/>
            <a:ext cx="1809750" cy="5635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Lato" panose="020F0502020204030203" pitchFamily="34" charset="77"/>
              </a:rPr>
              <a:t>Figure 3</a:t>
            </a:r>
          </a:p>
        </p:txBody>
      </p:sp>
    </p:spTree>
    <p:extLst>
      <p:ext uri="{BB962C8B-B14F-4D97-AF65-F5344CB8AC3E}">
        <p14:creationId xmlns:p14="http://schemas.microsoft.com/office/powerpoint/2010/main" val="1825251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314457-F73E-2441-A630-E0815F0E186E}"/>
              </a:ext>
            </a:extLst>
          </p:cNvPr>
          <p:cNvSpPr>
            <a:spLocks noGrp="1"/>
          </p:cNvSpPr>
          <p:nvPr>
            <p:ph type="sldNum" sz="quarter" idx="12"/>
          </p:nvPr>
        </p:nvSpPr>
        <p:spPr/>
        <p:txBody>
          <a:bodyPr/>
          <a:lstStyle/>
          <a:p>
            <a:fld id="{F6A08D0B-5F3B-C54F-B53D-8FAFFA46F11C}" type="slidenum">
              <a:rPr lang="en-US" smtClean="0"/>
              <a:t>6</a:t>
            </a:fld>
            <a:endParaRPr lang="en-US"/>
          </a:p>
        </p:txBody>
      </p:sp>
      <p:graphicFrame>
        <p:nvGraphicFramePr>
          <p:cNvPr id="3" name="Table 2">
            <a:extLst>
              <a:ext uri="{FF2B5EF4-FFF2-40B4-BE49-F238E27FC236}">
                <a16:creationId xmlns:a16="http://schemas.microsoft.com/office/drawing/2014/main" id="{C2A1E6C7-6681-DC40-8350-92A7BEC4806E}"/>
              </a:ext>
            </a:extLst>
          </p:cNvPr>
          <p:cNvGraphicFramePr>
            <a:graphicFrameLocks noGrp="1"/>
          </p:cNvGraphicFramePr>
          <p:nvPr>
            <p:extLst>
              <p:ext uri="{D42A27DB-BD31-4B8C-83A1-F6EECF244321}">
                <p14:modId xmlns:p14="http://schemas.microsoft.com/office/powerpoint/2010/main" val="4011921933"/>
              </p:ext>
            </p:extLst>
          </p:nvPr>
        </p:nvGraphicFramePr>
        <p:xfrm>
          <a:off x="2895599" y="1589405"/>
          <a:ext cx="6400801" cy="3679190"/>
        </p:xfrm>
        <a:graphic>
          <a:graphicData uri="http://schemas.openxmlformats.org/drawingml/2006/table">
            <a:tbl>
              <a:tblPr/>
              <a:tblGrid>
                <a:gridCol w="580162">
                  <a:extLst>
                    <a:ext uri="{9D8B030D-6E8A-4147-A177-3AD203B41FA5}">
                      <a16:colId xmlns:a16="http://schemas.microsoft.com/office/drawing/2014/main" val="3022765701"/>
                    </a:ext>
                  </a:extLst>
                </a:gridCol>
                <a:gridCol w="713314">
                  <a:extLst>
                    <a:ext uri="{9D8B030D-6E8A-4147-A177-3AD203B41FA5}">
                      <a16:colId xmlns:a16="http://schemas.microsoft.com/office/drawing/2014/main" val="1917038828"/>
                    </a:ext>
                  </a:extLst>
                </a:gridCol>
                <a:gridCol w="1322008">
                  <a:extLst>
                    <a:ext uri="{9D8B030D-6E8A-4147-A177-3AD203B41FA5}">
                      <a16:colId xmlns:a16="http://schemas.microsoft.com/office/drawing/2014/main" val="3872488387"/>
                    </a:ext>
                  </a:extLst>
                </a:gridCol>
                <a:gridCol w="1217388">
                  <a:extLst>
                    <a:ext uri="{9D8B030D-6E8A-4147-A177-3AD203B41FA5}">
                      <a16:colId xmlns:a16="http://schemas.microsoft.com/office/drawing/2014/main" val="1823299626"/>
                    </a:ext>
                  </a:extLst>
                </a:gridCol>
                <a:gridCol w="1322008">
                  <a:extLst>
                    <a:ext uri="{9D8B030D-6E8A-4147-A177-3AD203B41FA5}">
                      <a16:colId xmlns:a16="http://schemas.microsoft.com/office/drawing/2014/main" val="1429055230"/>
                    </a:ext>
                  </a:extLst>
                </a:gridCol>
                <a:gridCol w="1245921">
                  <a:extLst>
                    <a:ext uri="{9D8B030D-6E8A-4147-A177-3AD203B41FA5}">
                      <a16:colId xmlns:a16="http://schemas.microsoft.com/office/drawing/2014/main" val="186715995"/>
                    </a:ext>
                  </a:extLst>
                </a:gridCol>
              </a:tblGrid>
              <a:tr h="177800">
                <a:tc gridSpan="6">
                  <a:txBody>
                    <a:bodyPr/>
                    <a:lstStyle/>
                    <a:p>
                      <a:pPr algn="l" fontAlgn="b"/>
                      <a:r>
                        <a:rPr lang="en-US" sz="800" b="1" i="0" u="none" strike="noStrike">
                          <a:solidFill>
                            <a:srgbClr val="000000"/>
                          </a:solidFill>
                          <a:effectLst/>
                          <a:latin typeface="Arial" panose="020B0604020202020204" pitchFamily="34" charset="0"/>
                        </a:rPr>
                        <a:t>Table 2. Predicted total case counts, cases averted and % reduction with corresponding 95% credible intervals under different lockdown interventions (in millions)</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17118137"/>
                  </a:ext>
                </a:extLst>
              </a:tr>
              <a:tr h="177800">
                <a:tc>
                  <a:txBody>
                    <a:bodyPr/>
                    <a:lstStyle/>
                    <a:p>
                      <a:pPr algn="l" fontAlgn="b"/>
                      <a:r>
                        <a:rPr lang="en-US" sz="800" b="0" i="0" u="none" strike="noStrike">
                          <a:solidFill>
                            <a:srgbClr val="000000"/>
                          </a:solidFill>
                          <a:effectLst/>
                          <a:latin typeface="Arial" panose="020B060402020202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800" b="0" i="0" u="none" strike="noStrike">
                          <a:solidFill>
                            <a:srgbClr val="000000"/>
                          </a:solidFill>
                          <a:effectLst/>
                          <a:latin typeface="Arial" panose="020B060402020202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gridSpan="2">
                  <a:txBody>
                    <a:bodyPr/>
                    <a:lstStyle/>
                    <a:p>
                      <a:pPr algn="ctr" fontAlgn="b"/>
                      <a:r>
                        <a:rPr lang="en-US" sz="800" b="0" i="0" u="none" strike="noStrike">
                          <a:solidFill>
                            <a:srgbClr val="000000"/>
                          </a:solidFill>
                          <a:effectLst/>
                          <a:latin typeface="Arial" panose="020B060402020202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gridSpan="2">
                  <a:txBody>
                    <a:bodyPr/>
                    <a:lstStyle/>
                    <a:p>
                      <a:pPr algn="ctr" fontAlgn="b"/>
                      <a:r>
                        <a:rPr lang="en-US" sz="800" b="0" i="0" u="none" strike="noStrike">
                          <a:solidFill>
                            <a:srgbClr val="000000"/>
                          </a:solidFill>
                          <a:effectLst/>
                          <a:latin typeface="Arial" panose="020B060402020202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extLst>
                  <a:ext uri="{0D108BD9-81ED-4DB2-BD59-A6C34878D82A}">
                    <a16:rowId xmlns:a16="http://schemas.microsoft.com/office/drawing/2014/main" val="2757743887"/>
                  </a:ext>
                </a:extLst>
              </a:tr>
              <a:tr h="177800">
                <a:tc>
                  <a:txBody>
                    <a:bodyPr/>
                    <a:lstStyle/>
                    <a:p>
                      <a:pPr algn="l" fontAlgn="b"/>
                      <a:r>
                        <a:rPr lang="en-US" sz="800" b="0" i="0" u="none" strike="noStrike">
                          <a:solidFill>
                            <a:srgbClr val="000000"/>
                          </a:solidFill>
                          <a:effectLst/>
                          <a:latin typeface="Arial" panose="020B0604020202020204" pitchFamily="34" charset="0"/>
                        </a:rPr>
                        <a:t>Date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solidFill>
                            <a:srgbClr val="000000"/>
                          </a:solidFill>
                          <a:effectLst/>
                          <a:latin typeface="Arial" panose="020B0604020202020204" pitchFamily="34" charset="0"/>
                        </a:rPr>
                        <a:t>March 15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solidFill>
                            <a:srgbClr val="000000"/>
                          </a:solidFill>
                          <a:effectLst/>
                          <a:latin typeface="Arial" panose="020B0604020202020204" pitchFamily="34" charset="0"/>
                        </a:rPr>
                        <a:t>March 30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solidFill>
                            <a:srgbClr val="000000"/>
                          </a:solidFill>
                          <a:effectLst/>
                          <a:latin typeface="Arial" panose="020B0604020202020204" pitchFamily="34" charset="0"/>
                        </a:rPr>
                        <a:t>March 15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solidFill>
                            <a:srgbClr val="000000"/>
                          </a:solidFill>
                          <a:effectLst/>
                          <a:latin typeface="Arial" panose="020B0604020202020204" pitchFamily="34" charset="0"/>
                        </a:rPr>
                        <a:t>March 30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87801838"/>
                  </a:ext>
                </a:extLst>
              </a:tr>
              <a:tr h="609600">
                <a:tc>
                  <a:txBody>
                    <a:bodyPr/>
                    <a:lstStyle/>
                    <a:p>
                      <a:pPr algn="r" fontAlgn="t"/>
                      <a:r>
                        <a:rPr lang="en-US" sz="800" b="0" i="0" u="none" strike="noStrike">
                          <a:solidFill>
                            <a:srgbClr val="000000"/>
                          </a:solidFill>
                          <a:effectLst/>
                          <a:latin typeface="Arial" panose="020B0604020202020204" pitchFamily="34" charset="0"/>
                        </a:rPr>
                        <a:t>3/30/21</a:t>
                      </a:r>
                    </a:p>
                  </a:txBody>
                  <a:tcPr marL="9525" marR="9525" marT="9525" marB="0">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t"/>
                      <a:r>
                        <a:rPr lang="en-US" sz="800" b="0" i="0" u="none" strike="noStrike">
                          <a:solidFill>
                            <a:srgbClr val="000000"/>
                          </a:solidFill>
                          <a:effectLst/>
                          <a:latin typeface="Arial" panose="020B0604020202020204" pitchFamily="34" charset="0"/>
                        </a:rPr>
                        <a:t> </a:t>
                      </a:r>
                    </a:p>
                  </a:txBody>
                  <a:tcPr marL="9525" marR="9525" marT="9525" marB="0">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t"/>
                      <a:r>
                        <a:rPr lang="en-US" sz="800" b="0" i="0" u="none" strike="noStrike">
                          <a:solidFill>
                            <a:srgbClr val="000000"/>
                          </a:solidFill>
                          <a:effectLst/>
                          <a:latin typeface="Arial" panose="020B0604020202020204" pitchFamily="34" charset="0"/>
                        </a:rPr>
                        <a:t>0.7</a:t>
                      </a:r>
                      <a:br>
                        <a:rPr lang="en-US" sz="800" b="0" i="0" u="none" strike="noStrike">
                          <a:solidFill>
                            <a:srgbClr val="000000"/>
                          </a:solidFill>
                          <a:effectLst/>
                          <a:latin typeface="Arial" panose="020B0604020202020204" pitchFamily="34" charset="0"/>
                        </a:rPr>
                      </a:br>
                      <a:r>
                        <a:rPr lang="en-US" sz="800" b="0" i="0" u="none" strike="noStrike">
                          <a:solidFill>
                            <a:srgbClr val="000000"/>
                          </a:solidFill>
                          <a:effectLst/>
                          <a:latin typeface="Arial" panose="020B0604020202020204" pitchFamily="34" charset="0"/>
                        </a:rPr>
                        <a:t>0.1 [0.0, 1.7]</a:t>
                      </a:r>
                      <a:br>
                        <a:rPr lang="en-US" sz="800" b="0" i="0" u="none" strike="noStrike">
                          <a:solidFill>
                            <a:srgbClr val="000000"/>
                          </a:solidFill>
                          <a:effectLst/>
                          <a:latin typeface="Arial" panose="020B0604020202020204" pitchFamily="34" charset="0"/>
                        </a:rPr>
                      </a:br>
                      <a:r>
                        <a:rPr lang="en-US" sz="800" b="0" i="0" u="none" strike="noStrike">
                          <a:solidFill>
                            <a:srgbClr val="000000"/>
                          </a:solidFill>
                          <a:effectLst/>
                          <a:latin typeface="Arial" panose="020B0604020202020204" pitchFamily="34" charset="0"/>
                        </a:rPr>
                        <a:t>0.6 [-1.0, 0.7]</a:t>
                      </a:r>
                      <a:br>
                        <a:rPr lang="en-US" sz="800" b="0" i="0" u="none" strike="noStrike">
                          <a:solidFill>
                            <a:srgbClr val="000000"/>
                          </a:solidFill>
                          <a:effectLst/>
                          <a:latin typeface="Arial" panose="020B0604020202020204" pitchFamily="34" charset="0"/>
                        </a:rPr>
                      </a:br>
                      <a:r>
                        <a:rPr lang="en-US" sz="800" b="0" i="0" u="none" strike="noStrike">
                          <a:solidFill>
                            <a:srgbClr val="000000"/>
                          </a:solidFill>
                          <a:effectLst/>
                          <a:latin typeface="Arial" panose="020B0604020202020204" pitchFamily="34" charset="0"/>
                        </a:rPr>
                        <a:t>84.1% [-136.0%, 100.0%]</a:t>
                      </a:r>
                    </a:p>
                  </a:txBody>
                  <a:tcPr marL="9525" marR="9525" marT="9525" marB="0">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t"/>
                      <a:r>
                        <a:rPr lang="en-US" sz="800" b="0" i="0" u="none" strike="noStrike">
                          <a:solidFill>
                            <a:srgbClr val="000000"/>
                          </a:solidFill>
                          <a:effectLst/>
                          <a:latin typeface="Arial" panose="020B0604020202020204" pitchFamily="34" charset="0"/>
                        </a:rPr>
                        <a:t>-</a:t>
                      </a:r>
                    </a:p>
                  </a:txBody>
                  <a:tcPr marL="9525" marR="9525" marT="9525" marB="0">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t"/>
                      <a:r>
                        <a:rPr lang="en-US" sz="800" b="0" i="0" u="none" strike="noStrike">
                          <a:solidFill>
                            <a:srgbClr val="000000"/>
                          </a:solidFill>
                          <a:effectLst/>
                          <a:latin typeface="Arial" panose="020B0604020202020204" pitchFamily="34" charset="0"/>
                        </a:rPr>
                        <a:t>0.7</a:t>
                      </a:r>
                      <a:br>
                        <a:rPr lang="en-US" sz="800" b="0" i="0" u="none" strike="noStrike">
                          <a:solidFill>
                            <a:srgbClr val="000000"/>
                          </a:solidFill>
                          <a:effectLst/>
                          <a:latin typeface="Arial" panose="020B0604020202020204" pitchFamily="34" charset="0"/>
                        </a:rPr>
                      </a:br>
                      <a:r>
                        <a:rPr lang="en-US" sz="800" b="0" i="0" u="none" strike="noStrike">
                          <a:solidFill>
                            <a:srgbClr val="000000"/>
                          </a:solidFill>
                          <a:effectLst/>
                          <a:latin typeface="Arial" panose="020B0604020202020204" pitchFamily="34" charset="0"/>
                        </a:rPr>
                        <a:t>0.1 [0.0, 1.8]</a:t>
                      </a:r>
                      <a:br>
                        <a:rPr lang="en-US" sz="800" b="0" i="0" u="none" strike="noStrike">
                          <a:solidFill>
                            <a:srgbClr val="000000"/>
                          </a:solidFill>
                          <a:effectLst/>
                          <a:latin typeface="Arial" panose="020B0604020202020204" pitchFamily="34" charset="0"/>
                        </a:rPr>
                      </a:br>
                      <a:r>
                        <a:rPr lang="en-US" sz="800" b="0" i="0" u="none" strike="noStrike">
                          <a:solidFill>
                            <a:srgbClr val="000000"/>
                          </a:solidFill>
                          <a:effectLst/>
                          <a:latin typeface="Arial" panose="020B0604020202020204" pitchFamily="34" charset="0"/>
                        </a:rPr>
                        <a:t>0.6 [-1.0, 0.7]</a:t>
                      </a:r>
                      <a:br>
                        <a:rPr lang="en-US" sz="800" b="0" i="0" u="none" strike="noStrike">
                          <a:solidFill>
                            <a:srgbClr val="000000"/>
                          </a:solidFill>
                          <a:effectLst/>
                          <a:latin typeface="Arial" panose="020B0604020202020204" pitchFamily="34" charset="0"/>
                        </a:rPr>
                      </a:br>
                      <a:r>
                        <a:rPr lang="en-US" sz="800" b="0" i="0" u="none" strike="noStrike">
                          <a:solidFill>
                            <a:srgbClr val="000000"/>
                          </a:solidFill>
                          <a:effectLst/>
                          <a:latin typeface="Arial" panose="020B0604020202020204" pitchFamily="34" charset="0"/>
                        </a:rPr>
                        <a:t>81.9% [-139.3%, 100.0%]</a:t>
                      </a:r>
                    </a:p>
                  </a:txBody>
                  <a:tcPr marL="9525" marR="9525" marT="9525" marB="0">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t"/>
                      <a:r>
                        <a:rPr lang="en-US" sz="800" b="0" i="0" u="none" strike="noStrike">
                          <a:solidFill>
                            <a:srgbClr val="000000"/>
                          </a:solidFill>
                          <a:effectLst/>
                          <a:latin typeface="Arial" panose="020B0604020202020204" pitchFamily="34" charset="0"/>
                        </a:rPr>
                        <a:t>-</a:t>
                      </a:r>
                    </a:p>
                  </a:txBody>
                  <a:tcPr marL="9525" marR="9525" marT="9525" marB="0">
                    <a:lnL>
                      <a:noFill/>
                    </a:lnL>
                    <a:lnR>
                      <a:noFill/>
                    </a:lnR>
                    <a:lnT w="635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1606432271"/>
                  </a:ext>
                </a:extLst>
              </a:tr>
              <a:tr h="609600">
                <a:tc>
                  <a:txBody>
                    <a:bodyPr/>
                    <a:lstStyle/>
                    <a:p>
                      <a:pPr algn="r" fontAlgn="t"/>
                      <a:r>
                        <a:rPr lang="en-US" sz="800" b="0" i="0" u="none" strike="noStrike">
                          <a:solidFill>
                            <a:srgbClr val="000000"/>
                          </a:solidFill>
                          <a:effectLst/>
                          <a:latin typeface="Arial" panose="020B0604020202020204" pitchFamily="34" charset="0"/>
                        </a:rPr>
                        <a:t>4/15/21</a:t>
                      </a:r>
                    </a:p>
                  </a:txBody>
                  <a:tcPr marL="9525" marR="9525" marT="9525" marB="0">
                    <a:lnL>
                      <a:noFill/>
                    </a:lnL>
                    <a:lnR>
                      <a:noFill/>
                    </a:lnR>
                    <a:lnT>
                      <a:noFill/>
                    </a:lnT>
                    <a:lnB>
                      <a:noFill/>
                    </a:lnB>
                    <a:solidFill>
                      <a:srgbClr val="FFFFFF"/>
                    </a:solidFill>
                  </a:tcPr>
                </a:tc>
                <a:tc>
                  <a:txBody>
                    <a:bodyPr/>
                    <a:lstStyle/>
                    <a:p>
                      <a:pPr algn="l" fontAlgn="t"/>
                      <a:r>
                        <a:rPr lang="en-US" sz="800" b="0" i="0" u="none" strike="noStrike">
                          <a:solidFill>
                            <a:srgbClr val="000000"/>
                          </a:solidFill>
                          <a:effectLst/>
                          <a:latin typeface="Arial" panose="020B0604020202020204" pitchFamily="34" charset="0"/>
                        </a:rPr>
                        <a:t> </a:t>
                      </a:r>
                    </a:p>
                  </a:txBody>
                  <a:tcPr marL="9525" marR="9525" marT="9525" marB="0">
                    <a:lnL>
                      <a:noFill/>
                    </a:lnL>
                    <a:lnR>
                      <a:noFill/>
                    </a:lnR>
                    <a:lnT>
                      <a:noFill/>
                    </a:lnT>
                    <a:lnB>
                      <a:noFill/>
                    </a:lnB>
                    <a:solidFill>
                      <a:srgbClr val="FFFFFF"/>
                    </a:solidFill>
                  </a:tcPr>
                </a:tc>
                <a:tc>
                  <a:txBody>
                    <a:bodyPr/>
                    <a:lstStyle/>
                    <a:p>
                      <a:pPr algn="ctr" fontAlgn="t"/>
                      <a:r>
                        <a:rPr lang="en-US" sz="800" b="1" i="0" u="none" strike="noStrike">
                          <a:solidFill>
                            <a:srgbClr val="C00000"/>
                          </a:solidFill>
                          <a:effectLst/>
                          <a:latin typeface="Arial" panose="020B0604020202020204" pitchFamily="34" charset="0"/>
                        </a:rPr>
                        <a:t>2.9</a:t>
                      </a:r>
                      <a:br>
                        <a:rPr lang="en-US" sz="800" b="1" i="0" u="none" strike="noStrike">
                          <a:solidFill>
                            <a:srgbClr val="C00000"/>
                          </a:solidFill>
                          <a:effectLst/>
                          <a:latin typeface="Arial" panose="020B0604020202020204" pitchFamily="34" charset="0"/>
                        </a:rPr>
                      </a:br>
                      <a:r>
                        <a:rPr lang="en-US" sz="800" b="1" i="0" u="none" strike="noStrike">
                          <a:solidFill>
                            <a:srgbClr val="C00000"/>
                          </a:solidFill>
                          <a:effectLst/>
                          <a:latin typeface="Arial" panose="020B0604020202020204" pitchFamily="34" charset="0"/>
                        </a:rPr>
                        <a:t>0.2 [0.0, 2.5]</a:t>
                      </a:r>
                      <a:br>
                        <a:rPr lang="en-US" sz="800" b="1" i="0" u="none" strike="noStrike">
                          <a:solidFill>
                            <a:srgbClr val="C00000"/>
                          </a:solidFill>
                          <a:effectLst/>
                          <a:latin typeface="Arial" panose="020B0604020202020204" pitchFamily="34" charset="0"/>
                        </a:rPr>
                      </a:br>
                      <a:r>
                        <a:rPr lang="en-US" sz="800" b="1" i="0" u="none" strike="noStrike">
                          <a:solidFill>
                            <a:srgbClr val="C00000"/>
                          </a:solidFill>
                          <a:effectLst/>
                          <a:latin typeface="Arial" panose="020B0604020202020204" pitchFamily="34" charset="0"/>
                        </a:rPr>
                        <a:t>2.7 [0.4, 2.9]</a:t>
                      </a:r>
                      <a:br>
                        <a:rPr lang="en-US" sz="800" b="1" i="0" u="none" strike="noStrike">
                          <a:solidFill>
                            <a:srgbClr val="C00000"/>
                          </a:solidFill>
                          <a:effectLst/>
                          <a:latin typeface="Arial" panose="020B0604020202020204" pitchFamily="34" charset="0"/>
                        </a:rPr>
                      </a:br>
                      <a:r>
                        <a:rPr lang="en-US" sz="800" b="1" i="0" u="none" strike="noStrike">
                          <a:solidFill>
                            <a:srgbClr val="C00000"/>
                          </a:solidFill>
                          <a:effectLst/>
                          <a:latin typeface="Arial" panose="020B0604020202020204" pitchFamily="34" charset="0"/>
                        </a:rPr>
                        <a:t>93.7% [12.9%, 100.0%]</a:t>
                      </a:r>
                    </a:p>
                  </a:txBody>
                  <a:tcPr marL="9525" marR="9525" marT="9525" marB="0">
                    <a:lnL>
                      <a:noFill/>
                    </a:lnL>
                    <a:lnR>
                      <a:noFill/>
                    </a:lnR>
                    <a:lnT>
                      <a:noFill/>
                    </a:lnT>
                    <a:lnB>
                      <a:noFill/>
                    </a:lnB>
                    <a:solidFill>
                      <a:srgbClr val="FFFFFF"/>
                    </a:solidFill>
                  </a:tcPr>
                </a:tc>
                <a:tc>
                  <a:txBody>
                    <a:bodyPr/>
                    <a:lstStyle/>
                    <a:p>
                      <a:pPr algn="ctr" fontAlgn="t"/>
                      <a:r>
                        <a:rPr lang="en-US" sz="800" b="0" i="0" u="none" strike="noStrike">
                          <a:solidFill>
                            <a:srgbClr val="000000"/>
                          </a:solidFill>
                          <a:effectLst/>
                          <a:latin typeface="Arial" panose="020B0604020202020204" pitchFamily="34" charset="0"/>
                        </a:rPr>
                        <a:t>2.1</a:t>
                      </a:r>
                      <a:br>
                        <a:rPr lang="en-US" sz="800" b="0" i="0" u="none" strike="noStrike">
                          <a:solidFill>
                            <a:srgbClr val="000000"/>
                          </a:solidFill>
                          <a:effectLst/>
                          <a:latin typeface="Arial" panose="020B0604020202020204" pitchFamily="34" charset="0"/>
                        </a:rPr>
                      </a:br>
                      <a:r>
                        <a:rPr lang="en-US" sz="800" b="0" i="0" u="none" strike="noStrike">
                          <a:solidFill>
                            <a:srgbClr val="000000"/>
                          </a:solidFill>
                          <a:effectLst/>
                          <a:latin typeface="Arial" panose="020B0604020202020204" pitchFamily="34" charset="0"/>
                        </a:rPr>
                        <a:t>0.4 [0.0, 2.3]</a:t>
                      </a:r>
                      <a:br>
                        <a:rPr lang="en-US" sz="800" b="0" i="0" u="none" strike="noStrike">
                          <a:solidFill>
                            <a:srgbClr val="000000"/>
                          </a:solidFill>
                          <a:effectLst/>
                          <a:latin typeface="Arial" panose="020B0604020202020204" pitchFamily="34" charset="0"/>
                        </a:rPr>
                      </a:br>
                      <a:r>
                        <a:rPr lang="en-US" sz="800" b="0" i="0" u="none" strike="noStrike">
                          <a:solidFill>
                            <a:srgbClr val="000000"/>
                          </a:solidFill>
                          <a:effectLst/>
                          <a:latin typeface="Arial" panose="020B0604020202020204" pitchFamily="34" charset="0"/>
                        </a:rPr>
                        <a:t>1.8 [-0.1, 2.1]</a:t>
                      </a:r>
                      <a:br>
                        <a:rPr lang="en-US" sz="800" b="0" i="0" u="none" strike="noStrike">
                          <a:solidFill>
                            <a:srgbClr val="000000"/>
                          </a:solidFill>
                          <a:effectLst/>
                          <a:latin typeface="Arial" panose="020B0604020202020204" pitchFamily="34" charset="0"/>
                        </a:rPr>
                      </a:br>
                      <a:r>
                        <a:rPr lang="en-US" sz="800" b="0" i="0" u="none" strike="noStrike">
                          <a:solidFill>
                            <a:srgbClr val="000000"/>
                          </a:solidFill>
                          <a:effectLst/>
                          <a:latin typeface="Arial" panose="020B0604020202020204" pitchFamily="34" charset="0"/>
                        </a:rPr>
                        <a:t>81.9% [-5.2%, 100.0%]</a:t>
                      </a:r>
                    </a:p>
                  </a:txBody>
                  <a:tcPr marL="9525" marR="9525" marT="9525" marB="0">
                    <a:lnL>
                      <a:noFill/>
                    </a:lnL>
                    <a:lnR>
                      <a:noFill/>
                    </a:lnR>
                    <a:lnT>
                      <a:noFill/>
                    </a:lnT>
                    <a:lnB>
                      <a:noFill/>
                    </a:lnB>
                    <a:solidFill>
                      <a:srgbClr val="FFFFFF"/>
                    </a:solidFill>
                  </a:tcPr>
                </a:tc>
                <a:tc>
                  <a:txBody>
                    <a:bodyPr/>
                    <a:lstStyle/>
                    <a:p>
                      <a:pPr algn="ctr" fontAlgn="t"/>
                      <a:r>
                        <a:rPr lang="en-US" sz="800" b="1" i="0" u="none" strike="noStrike">
                          <a:solidFill>
                            <a:srgbClr val="C00000"/>
                          </a:solidFill>
                          <a:effectLst/>
                          <a:latin typeface="Arial" panose="020B0604020202020204" pitchFamily="34" charset="0"/>
                        </a:rPr>
                        <a:t>2.9</a:t>
                      </a:r>
                      <a:br>
                        <a:rPr lang="en-US" sz="800" b="1" i="0" u="none" strike="noStrike">
                          <a:solidFill>
                            <a:srgbClr val="C00000"/>
                          </a:solidFill>
                          <a:effectLst/>
                          <a:latin typeface="Arial" panose="020B0604020202020204" pitchFamily="34" charset="0"/>
                        </a:rPr>
                      </a:br>
                      <a:r>
                        <a:rPr lang="en-US" sz="800" b="1" i="0" u="none" strike="noStrike">
                          <a:solidFill>
                            <a:srgbClr val="C00000"/>
                          </a:solidFill>
                          <a:effectLst/>
                          <a:latin typeface="Arial" panose="020B0604020202020204" pitchFamily="34" charset="0"/>
                        </a:rPr>
                        <a:t>0.2 [0.0, 2.6]</a:t>
                      </a:r>
                      <a:br>
                        <a:rPr lang="en-US" sz="800" b="1" i="0" u="none" strike="noStrike">
                          <a:solidFill>
                            <a:srgbClr val="C00000"/>
                          </a:solidFill>
                          <a:effectLst/>
                          <a:latin typeface="Arial" panose="020B0604020202020204" pitchFamily="34" charset="0"/>
                        </a:rPr>
                      </a:br>
                      <a:r>
                        <a:rPr lang="en-US" sz="800" b="1" i="0" u="none" strike="noStrike">
                          <a:solidFill>
                            <a:srgbClr val="C00000"/>
                          </a:solidFill>
                          <a:effectLst/>
                          <a:latin typeface="Arial" panose="020B0604020202020204" pitchFamily="34" charset="0"/>
                        </a:rPr>
                        <a:t>2.6 [0.3, 2.9]</a:t>
                      </a:r>
                      <a:br>
                        <a:rPr lang="en-US" sz="800" b="1" i="0" u="none" strike="noStrike">
                          <a:solidFill>
                            <a:srgbClr val="C00000"/>
                          </a:solidFill>
                          <a:effectLst/>
                          <a:latin typeface="Arial" panose="020B0604020202020204" pitchFamily="34" charset="0"/>
                        </a:rPr>
                      </a:br>
                      <a:r>
                        <a:rPr lang="en-US" sz="800" b="1" i="0" u="none" strike="noStrike">
                          <a:solidFill>
                            <a:srgbClr val="C00000"/>
                          </a:solidFill>
                          <a:effectLst/>
                          <a:latin typeface="Arial" panose="020B0604020202020204" pitchFamily="34" charset="0"/>
                        </a:rPr>
                        <a:t>91.6% [10.1%, 100.0%]</a:t>
                      </a:r>
                    </a:p>
                  </a:txBody>
                  <a:tcPr marL="9525" marR="9525" marT="9525" marB="0">
                    <a:lnL>
                      <a:noFill/>
                    </a:lnL>
                    <a:lnR>
                      <a:noFill/>
                    </a:lnR>
                    <a:lnT>
                      <a:noFill/>
                    </a:lnT>
                    <a:lnB>
                      <a:noFill/>
                    </a:lnB>
                    <a:solidFill>
                      <a:srgbClr val="FFFFFF"/>
                    </a:solidFill>
                  </a:tcPr>
                </a:tc>
                <a:tc>
                  <a:txBody>
                    <a:bodyPr/>
                    <a:lstStyle/>
                    <a:p>
                      <a:pPr algn="ctr" fontAlgn="t"/>
                      <a:r>
                        <a:rPr lang="en-US" sz="800" b="0" i="0" u="none" strike="noStrike">
                          <a:solidFill>
                            <a:srgbClr val="000000"/>
                          </a:solidFill>
                          <a:effectLst/>
                          <a:latin typeface="Arial" panose="020B0604020202020204" pitchFamily="34" charset="0"/>
                        </a:rPr>
                        <a:t>2.1</a:t>
                      </a:r>
                      <a:br>
                        <a:rPr lang="en-US" sz="800" b="0" i="0" u="none" strike="noStrike">
                          <a:solidFill>
                            <a:srgbClr val="000000"/>
                          </a:solidFill>
                          <a:effectLst/>
                          <a:latin typeface="Arial" panose="020B0604020202020204" pitchFamily="34" charset="0"/>
                        </a:rPr>
                      </a:br>
                      <a:r>
                        <a:rPr lang="en-US" sz="800" b="0" i="0" u="none" strike="noStrike">
                          <a:solidFill>
                            <a:srgbClr val="000000"/>
                          </a:solidFill>
                          <a:effectLst/>
                          <a:latin typeface="Arial" panose="020B0604020202020204" pitchFamily="34" charset="0"/>
                        </a:rPr>
                        <a:t>0.4 [0.0, 2.4]</a:t>
                      </a:r>
                      <a:br>
                        <a:rPr lang="en-US" sz="800" b="0" i="0" u="none" strike="noStrike">
                          <a:solidFill>
                            <a:srgbClr val="000000"/>
                          </a:solidFill>
                          <a:effectLst/>
                          <a:latin typeface="Arial" panose="020B0604020202020204" pitchFamily="34" charset="0"/>
                        </a:rPr>
                      </a:br>
                      <a:r>
                        <a:rPr lang="en-US" sz="800" b="0" i="0" u="none" strike="noStrike">
                          <a:solidFill>
                            <a:srgbClr val="000000"/>
                          </a:solidFill>
                          <a:effectLst/>
                          <a:latin typeface="Arial" panose="020B0604020202020204" pitchFamily="34" charset="0"/>
                        </a:rPr>
                        <a:t>1.7 [-0.2, 2.1]</a:t>
                      </a:r>
                      <a:br>
                        <a:rPr lang="en-US" sz="800" b="0" i="0" u="none" strike="noStrike">
                          <a:solidFill>
                            <a:srgbClr val="000000"/>
                          </a:solidFill>
                          <a:effectLst/>
                          <a:latin typeface="Arial" panose="020B0604020202020204" pitchFamily="34" charset="0"/>
                        </a:rPr>
                      </a:br>
                      <a:r>
                        <a:rPr lang="en-US" sz="800" b="0" i="0" u="none" strike="noStrike">
                          <a:solidFill>
                            <a:srgbClr val="000000"/>
                          </a:solidFill>
                          <a:effectLst/>
                          <a:latin typeface="Arial" panose="020B0604020202020204" pitchFamily="34" charset="0"/>
                        </a:rPr>
                        <a:t>79.1% [-11.2%, 100.0%]</a:t>
                      </a:r>
                    </a:p>
                  </a:txBody>
                  <a:tcPr marL="9525" marR="9525" marT="9525" marB="0">
                    <a:lnL>
                      <a:noFill/>
                    </a:lnL>
                    <a:lnR>
                      <a:noFill/>
                    </a:lnR>
                    <a:lnT>
                      <a:noFill/>
                    </a:lnT>
                    <a:lnB>
                      <a:noFill/>
                    </a:lnB>
                    <a:solidFill>
                      <a:srgbClr val="FFFFFF"/>
                    </a:solidFill>
                  </a:tcPr>
                </a:tc>
                <a:extLst>
                  <a:ext uri="{0D108BD9-81ED-4DB2-BD59-A6C34878D82A}">
                    <a16:rowId xmlns:a16="http://schemas.microsoft.com/office/drawing/2014/main" val="562168260"/>
                  </a:ext>
                </a:extLst>
              </a:tr>
              <a:tr h="609600">
                <a:tc>
                  <a:txBody>
                    <a:bodyPr/>
                    <a:lstStyle/>
                    <a:p>
                      <a:pPr algn="r" fontAlgn="t"/>
                      <a:r>
                        <a:rPr lang="en-US" sz="800" b="0" i="0" u="none" strike="noStrike">
                          <a:solidFill>
                            <a:srgbClr val="000000"/>
                          </a:solidFill>
                          <a:effectLst/>
                          <a:latin typeface="Arial" panose="020B0604020202020204" pitchFamily="34" charset="0"/>
                        </a:rPr>
                        <a:t>4/30/21</a:t>
                      </a:r>
                    </a:p>
                  </a:txBody>
                  <a:tcPr marL="9525" marR="9525" marT="9525" marB="0">
                    <a:lnL>
                      <a:noFill/>
                    </a:lnL>
                    <a:lnR>
                      <a:noFill/>
                    </a:lnR>
                    <a:lnT>
                      <a:noFill/>
                    </a:lnT>
                    <a:lnB>
                      <a:noFill/>
                    </a:lnB>
                    <a:solidFill>
                      <a:srgbClr val="D9D9D9"/>
                    </a:solidFill>
                  </a:tcPr>
                </a:tc>
                <a:tc>
                  <a:txBody>
                    <a:bodyPr/>
                    <a:lstStyle/>
                    <a:p>
                      <a:pPr algn="l" fontAlgn="t"/>
                      <a:r>
                        <a:rPr lang="en-US" sz="800" b="0" i="0" u="none" strike="noStrike">
                          <a:solidFill>
                            <a:srgbClr val="000000"/>
                          </a:solidFill>
                          <a:effectLst/>
                          <a:latin typeface="Arial" panose="020B0604020202020204" pitchFamily="34" charset="0"/>
                        </a:rPr>
                        <a:t> </a:t>
                      </a:r>
                    </a:p>
                  </a:txBody>
                  <a:tcPr marL="9525" marR="9525" marT="9525" marB="0">
                    <a:lnL>
                      <a:noFill/>
                    </a:lnL>
                    <a:lnR>
                      <a:noFill/>
                    </a:lnR>
                    <a:lnT>
                      <a:noFill/>
                    </a:lnT>
                    <a:lnB>
                      <a:noFill/>
                    </a:lnB>
                    <a:solidFill>
                      <a:srgbClr val="D9D9D9"/>
                    </a:solidFill>
                  </a:tcPr>
                </a:tc>
                <a:tc>
                  <a:txBody>
                    <a:bodyPr/>
                    <a:lstStyle/>
                    <a:p>
                      <a:pPr algn="ctr" fontAlgn="t"/>
                      <a:r>
                        <a:rPr lang="en-US" sz="800" b="0" i="0" u="none" strike="noStrike">
                          <a:solidFill>
                            <a:srgbClr val="C00000"/>
                          </a:solidFill>
                          <a:effectLst/>
                          <a:latin typeface="Arial" panose="020B0604020202020204" pitchFamily="34" charset="0"/>
                        </a:rPr>
                        <a:t>7.7</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0.2 [0.0, 3.0]</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7.5 [4.7, 7.7]</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97.2% [60.7%, 100.0%]</a:t>
                      </a:r>
                    </a:p>
                  </a:txBody>
                  <a:tcPr marL="9525" marR="9525" marT="9525" marB="0">
                    <a:lnL>
                      <a:noFill/>
                    </a:lnL>
                    <a:lnR>
                      <a:noFill/>
                    </a:lnR>
                    <a:lnT>
                      <a:noFill/>
                    </a:lnT>
                    <a:lnB>
                      <a:noFill/>
                    </a:lnB>
                    <a:solidFill>
                      <a:srgbClr val="D9D9D9"/>
                    </a:solidFill>
                  </a:tcPr>
                </a:tc>
                <a:tc>
                  <a:txBody>
                    <a:bodyPr/>
                    <a:lstStyle/>
                    <a:p>
                      <a:pPr algn="ctr" fontAlgn="t"/>
                      <a:r>
                        <a:rPr lang="en-US" sz="800" b="0" i="0" u="none" strike="noStrike">
                          <a:solidFill>
                            <a:srgbClr val="C00000"/>
                          </a:solidFill>
                          <a:effectLst/>
                          <a:latin typeface="Arial" panose="020B0604020202020204" pitchFamily="34" charset="0"/>
                        </a:rPr>
                        <a:t>7.0</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0.6 [0.0, 3.3]</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6.4 [3.7, 7.0]</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91.1% [53.3%, 100.0%]</a:t>
                      </a:r>
                    </a:p>
                  </a:txBody>
                  <a:tcPr marL="9525" marR="9525" marT="9525" marB="0">
                    <a:lnL>
                      <a:noFill/>
                    </a:lnL>
                    <a:lnR>
                      <a:noFill/>
                    </a:lnR>
                    <a:lnT>
                      <a:noFill/>
                    </a:lnT>
                    <a:lnB>
                      <a:noFill/>
                    </a:lnB>
                    <a:solidFill>
                      <a:srgbClr val="D9D9D9"/>
                    </a:solidFill>
                  </a:tcPr>
                </a:tc>
                <a:tc>
                  <a:txBody>
                    <a:bodyPr/>
                    <a:lstStyle/>
                    <a:p>
                      <a:pPr algn="ctr" fontAlgn="t"/>
                      <a:r>
                        <a:rPr lang="en-US" sz="800" b="0" i="0" u="none" strike="noStrike">
                          <a:solidFill>
                            <a:srgbClr val="C00000"/>
                          </a:solidFill>
                          <a:effectLst/>
                          <a:latin typeface="Arial" panose="020B0604020202020204" pitchFamily="34" charset="0"/>
                        </a:rPr>
                        <a:t>7.7</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0.3 [0.0, 3.2]</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7.4 [4.5, 7.7]</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95.9% [58.5%, 100.0%]</a:t>
                      </a:r>
                    </a:p>
                  </a:txBody>
                  <a:tcPr marL="9525" marR="9525" marT="9525" marB="0">
                    <a:lnL>
                      <a:noFill/>
                    </a:lnL>
                    <a:lnR>
                      <a:noFill/>
                    </a:lnR>
                    <a:lnT>
                      <a:noFill/>
                    </a:lnT>
                    <a:lnB>
                      <a:noFill/>
                    </a:lnB>
                    <a:solidFill>
                      <a:srgbClr val="D9D9D9"/>
                    </a:solidFill>
                  </a:tcPr>
                </a:tc>
                <a:tc>
                  <a:txBody>
                    <a:bodyPr/>
                    <a:lstStyle/>
                    <a:p>
                      <a:pPr algn="ctr" fontAlgn="t"/>
                      <a:r>
                        <a:rPr lang="en-US" sz="800" b="0" i="0" u="none" strike="noStrike">
                          <a:solidFill>
                            <a:srgbClr val="C00000"/>
                          </a:solidFill>
                          <a:effectLst/>
                          <a:latin typeface="Arial" panose="020B0604020202020204" pitchFamily="34" charset="0"/>
                        </a:rPr>
                        <a:t>7.0</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0.8 [0.0, 3.7]</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6.2 [3.3, 7.0]</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88.1% [47.0%, 100.0%]</a:t>
                      </a:r>
                    </a:p>
                  </a:txBody>
                  <a:tcPr marL="9525" marR="9525" marT="9525" marB="0">
                    <a:lnL>
                      <a:noFill/>
                    </a:lnL>
                    <a:lnR>
                      <a:noFill/>
                    </a:lnR>
                    <a:lnT>
                      <a:noFill/>
                    </a:lnT>
                    <a:lnB>
                      <a:noFill/>
                    </a:lnB>
                    <a:solidFill>
                      <a:srgbClr val="D9D9D9"/>
                    </a:solidFill>
                  </a:tcPr>
                </a:tc>
                <a:extLst>
                  <a:ext uri="{0D108BD9-81ED-4DB2-BD59-A6C34878D82A}">
                    <a16:rowId xmlns:a16="http://schemas.microsoft.com/office/drawing/2014/main" val="2024805226"/>
                  </a:ext>
                </a:extLst>
              </a:tr>
              <a:tr h="622300">
                <a:tc>
                  <a:txBody>
                    <a:bodyPr/>
                    <a:lstStyle/>
                    <a:p>
                      <a:pPr algn="r" fontAlgn="t"/>
                      <a:r>
                        <a:rPr lang="en-US" sz="800" b="0" i="0" u="none" strike="noStrike">
                          <a:solidFill>
                            <a:srgbClr val="000000"/>
                          </a:solidFill>
                          <a:effectLst/>
                          <a:latin typeface="Arial" panose="020B0604020202020204" pitchFamily="34" charset="0"/>
                        </a:rPr>
                        <a:t>5/15/21</a:t>
                      </a:r>
                    </a:p>
                  </a:txBody>
                  <a:tcPr marL="9525" marR="9525" marT="9525" marB="0">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l" fontAlgn="t"/>
                      <a:r>
                        <a:rPr lang="en-US" sz="800" b="0" i="0" u="none" strike="noStrike">
                          <a:solidFill>
                            <a:srgbClr val="000000"/>
                          </a:solidFill>
                          <a:effectLst/>
                          <a:latin typeface="Arial" panose="020B0604020202020204" pitchFamily="34" charset="0"/>
                        </a:rPr>
                        <a:t> </a:t>
                      </a:r>
                    </a:p>
                  </a:txBody>
                  <a:tcPr marL="9525" marR="9525" marT="9525" marB="0">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ctr" fontAlgn="t"/>
                      <a:r>
                        <a:rPr lang="en-US" sz="800" b="1" i="0" u="none" strike="noStrike">
                          <a:solidFill>
                            <a:srgbClr val="C00000"/>
                          </a:solidFill>
                          <a:effectLst/>
                          <a:latin typeface="Arial" panose="020B0604020202020204" pitchFamily="34" charset="0"/>
                        </a:rPr>
                        <a:t>13.3</a:t>
                      </a:r>
                      <a:br>
                        <a:rPr lang="en-US" sz="800" b="1" i="0" u="none" strike="noStrike">
                          <a:solidFill>
                            <a:srgbClr val="C00000"/>
                          </a:solidFill>
                          <a:effectLst/>
                          <a:latin typeface="Arial" panose="020B0604020202020204" pitchFamily="34" charset="0"/>
                        </a:rPr>
                      </a:br>
                      <a:r>
                        <a:rPr lang="en-US" sz="800" b="1" i="0" u="none" strike="noStrike">
                          <a:solidFill>
                            <a:srgbClr val="C00000"/>
                          </a:solidFill>
                          <a:effectLst/>
                          <a:latin typeface="Arial" panose="020B0604020202020204" pitchFamily="34" charset="0"/>
                        </a:rPr>
                        <a:t>0.2 [0.0, 3.5]</a:t>
                      </a:r>
                      <a:br>
                        <a:rPr lang="en-US" sz="800" b="1" i="0" u="none" strike="noStrike">
                          <a:solidFill>
                            <a:srgbClr val="C00000"/>
                          </a:solidFill>
                          <a:effectLst/>
                          <a:latin typeface="Arial" panose="020B0604020202020204" pitchFamily="34" charset="0"/>
                        </a:rPr>
                      </a:br>
                      <a:r>
                        <a:rPr lang="en-US" sz="800" b="1" i="0" u="none" strike="noStrike">
                          <a:solidFill>
                            <a:srgbClr val="C00000"/>
                          </a:solidFill>
                          <a:effectLst/>
                          <a:latin typeface="Arial" panose="020B0604020202020204" pitchFamily="34" charset="0"/>
                        </a:rPr>
                        <a:t>13.0 [9.8, 13.3]</a:t>
                      </a:r>
                      <a:br>
                        <a:rPr lang="en-US" sz="800" b="1" i="0" u="none" strike="noStrike">
                          <a:solidFill>
                            <a:srgbClr val="C00000"/>
                          </a:solidFill>
                          <a:effectLst/>
                          <a:latin typeface="Arial" panose="020B0604020202020204" pitchFamily="34" charset="0"/>
                        </a:rPr>
                      </a:br>
                      <a:r>
                        <a:rPr lang="en-US" sz="800" b="1" i="0" u="none" strike="noStrike">
                          <a:solidFill>
                            <a:srgbClr val="C00000"/>
                          </a:solidFill>
                          <a:effectLst/>
                          <a:latin typeface="Arial" panose="020B0604020202020204" pitchFamily="34" charset="0"/>
                        </a:rPr>
                        <a:t>98.2% [73.7%, 100.0%]</a:t>
                      </a:r>
                    </a:p>
                  </a:txBody>
                  <a:tcPr marL="9525" marR="9525" marT="9525" marB="0">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ctr" fontAlgn="t"/>
                      <a:r>
                        <a:rPr lang="en-US" sz="800" b="0" i="0" u="none" strike="noStrike">
                          <a:solidFill>
                            <a:srgbClr val="C00000"/>
                          </a:solidFill>
                          <a:effectLst/>
                          <a:latin typeface="Arial" panose="020B0604020202020204" pitchFamily="34" charset="0"/>
                        </a:rPr>
                        <a:t>12.5</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0.8 [0.0, 4.0]</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11.7 [8.5, 12.5]</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93.7% [67.7%, 100.0%]</a:t>
                      </a:r>
                    </a:p>
                  </a:txBody>
                  <a:tcPr marL="9525" marR="9525" marT="9525" marB="0">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ctr" fontAlgn="t"/>
                      <a:r>
                        <a:rPr lang="en-US" sz="800" b="1" i="0" u="none" strike="noStrike">
                          <a:solidFill>
                            <a:srgbClr val="C00000"/>
                          </a:solidFill>
                          <a:effectLst/>
                          <a:latin typeface="Arial" panose="020B0604020202020204" pitchFamily="34" charset="0"/>
                        </a:rPr>
                        <a:t>13.3</a:t>
                      </a:r>
                      <a:br>
                        <a:rPr lang="en-US" sz="800" b="1" i="0" u="none" strike="noStrike">
                          <a:solidFill>
                            <a:srgbClr val="C00000"/>
                          </a:solidFill>
                          <a:effectLst/>
                          <a:latin typeface="Arial" panose="020B0604020202020204" pitchFamily="34" charset="0"/>
                        </a:rPr>
                      </a:br>
                      <a:r>
                        <a:rPr lang="en-US" sz="800" b="1" i="0" u="none" strike="noStrike">
                          <a:solidFill>
                            <a:srgbClr val="C00000"/>
                          </a:solidFill>
                          <a:effectLst/>
                          <a:latin typeface="Arial" panose="020B0604020202020204" pitchFamily="34" charset="0"/>
                        </a:rPr>
                        <a:t>0.4 [0.0, 3.8]</a:t>
                      </a:r>
                      <a:br>
                        <a:rPr lang="en-US" sz="800" b="1" i="0" u="none" strike="noStrike">
                          <a:solidFill>
                            <a:srgbClr val="C00000"/>
                          </a:solidFill>
                          <a:effectLst/>
                          <a:latin typeface="Arial" panose="020B0604020202020204" pitchFamily="34" charset="0"/>
                        </a:rPr>
                      </a:br>
                      <a:r>
                        <a:rPr lang="en-US" sz="800" b="1" i="0" u="none" strike="noStrike">
                          <a:solidFill>
                            <a:srgbClr val="C00000"/>
                          </a:solidFill>
                          <a:effectLst/>
                          <a:latin typeface="Arial" panose="020B0604020202020204" pitchFamily="34" charset="0"/>
                        </a:rPr>
                        <a:t>12.9 [9.5, 13.3]</a:t>
                      </a:r>
                      <a:br>
                        <a:rPr lang="en-US" sz="800" b="1" i="0" u="none" strike="noStrike">
                          <a:solidFill>
                            <a:srgbClr val="C00000"/>
                          </a:solidFill>
                          <a:effectLst/>
                          <a:latin typeface="Arial" panose="020B0604020202020204" pitchFamily="34" charset="0"/>
                        </a:rPr>
                      </a:br>
                      <a:r>
                        <a:rPr lang="en-US" sz="800" b="1" i="0" u="none" strike="noStrike">
                          <a:solidFill>
                            <a:srgbClr val="C00000"/>
                          </a:solidFill>
                          <a:effectLst/>
                          <a:latin typeface="Arial" panose="020B0604020202020204" pitchFamily="34" charset="0"/>
                        </a:rPr>
                        <a:t>97.0% [71.7%, 100.0%]</a:t>
                      </a:r>
                    </a:p>
                  </a:txBody>
                  <a:tcPr marL="9525" marR="9525" marT="9525" marB="0">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ctr" fontAlgn="t"/>
                      <a:r>
                        <a:rPr lang="en-US" sz="800" b="0" i="0" u="none" strike="noStrike">
                          <a:solidFill>
                            <a:srgbClr val="C00000"/>
                          </a:solidFill>
                          <a:effectLst/>
                          <a:latin typeface="Arial" panose="020B0604020202020204" pitchFamily="34" charset="0"/>
                        </a:rPr>
                        <a:t>12.5</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1.2 [0.0, 5.0]</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11.3 [7.5, 12.5]</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90.3% [59.8%, 100.0%]</a:t>
                      </a:r>
                    </a:p>
                  </a:txBody>
                  <a:tcPr marL="9525" marR="9525" marT="9525" marB="0">
                    <a:lnL>
                      <a:noFill/>
                    </a:lnL>
                    <a:lnR>
                      <a:noFill/>
                    </a:lnR>
                    <a:lnT>
                      <a:noFill/>
                    </a:lnT>
                    <a:lnB w="25400" cap="flat" cmpd="dbl"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51659144"/>
                  </a:ext>
                </a:extLst>
              </a:tr>
              <a:tr h="190500">
                <a:tc gridSpan="6">
                  <a:txBody>
                    <a:bodyPr/>
                    <a:lstStyle/>
                    <a:p>
                      <a:pPr algn="l" fontAlgn="t"/>
                      <a:r>
                        <a:rPr lang="en-US" sz="800" b="1" i="0" u="none" strike="noStrike" dirty="0">
                          <a:solidFill>
                            <a:srgbClr val="000000"/>
                          </a:solidFill>
                          <a:effectLst/>
                          <a:latin typeface="Arial" panose="020B0604020202020204" pitchFamily="34" charset="0"/>
                        </a:rPr>
                        <a:t>Notes</a:t>
                      </a:r>
                      <a:r>
                        <a:rPr lang="en-US" sz="800" b="0" i="0" u="none" strike="noStrike" dirty="0">
                          <a:solidFill>
                            <a:srgbClr val="000000"/>
                          </a:solidFill>
                          <a:effectLst/>
                          <a:latin typeface="Arial" panose="020B0604020202020204" pitchFamily="34" charset="0"/>
                        </a:rPr>
                        <a:t>: For lockdown schedules, each cell reports (1) the total number of observed cases since the start of lockdown in the first row, (2) total number of predicted cases since the start of lockdown in the second row (with 95% CI), (3) the number of cases averted (relative to observed) since the start of lockdown in the third row (with 95% CI), and (4) the relative reduction in cases (as a percent) under lockdown in the fourth row (with 95% CI). Cells that are highlighted in red represent a statistically significant reduction in the number of cases under lockdown at the 95% credible interval level. Cells that are bolded are emphasized in the main text. Numbers are reported in millions.</a:t>
                      </a:r>
                    </a:p>
                  </a:txBody>
                  <a:tcPr marL="9525" marR="9525" marT="9525" marB="0">
                    <a:lnL>
                      <a:noFill/>
                    </a:lnL>
                    <a:lnR>
                      <a:noFill/>
                    </a:lnR>
                    <a:lnT w="25400" cap="flat" cmpd="dbl" algn="ctr">
                      <a:solidFill>
                        <a:srgbClr val="000000"/>
                      </a:solidFill>
                      <a:prstDash val="solid"/>
                      <a:round/>
                      <a:headEnd type="none" w="med" len="med"/>
                      <a:tailEnd type="none" w="med" len="med"/>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06486404"/>
                  </a:ext>
                </a:extLst>
              </a:tr>
            </a:tbl>
          </a:graphicData>
        </a:graphic>
      </p:graphicFrame>
      <p:sp>
        <p:nvSpPr>
          <p:cNvPr id="5" name="Rectangle 4">
            <a:extLst>
              <a:ext uri="{FF2B5EF4-FFF2-40B4-BE49-F238E27FC236}">
                <a16:creationId xmlns:a16="http://schemas.microsoft.com/office/drawing/2014/main" id="{49A23D84-40F7-7B43-8961-B2A55BCFBE21}"/>
              </a:ext>
            </a:extLst>
          </p:cNvPr>
          <p:cNvSpPr/>
          <p:nvPr/>
        </p:nvSpPr>
        <p:spPr>
          <a:xfrm>
            <a:off x="0" y="0"/>
            <a:ext cx="1809750" cy="56352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Lato" panose="020F0502020204030203" pitchFamily="34" charset="77"/>
              </a:rPr>
              <a:t>Initial</a:t>
            </a:r>
          </a:p>
          <a:p>
            <a:pPr algn="ctr"/>
            <a:r>
              <a:rPr lang="en-US" b="1" dirty="0">
                <a:latin typeface="Lato" panose="020F0502020204030203" pitchFamily="34" charset="77"/>
              </a:rPr>
              <a:t>Submission</a:t>
            </a:r>
          </a:p>
        </p:txBody>
      </p:sp>
    </p:spTree>
    <p:extLst>
      <p:ext uri="{BB962C8B-B14F-4D97-AF65-F5344CB8AC3E}">
        <p14:creationId xmlns:p14="http://schemas.microsoft.com/office/powerpoint/2010/main" val="1019801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21099D-B3DC-D646-AB55-DF33D52F54F7}"/>
              </a:ext>
            </a:extLst>
          </p:cNvPr>
          <p:cNvSpPr>
            <a:spLocks noGrp="1"/>
          </p:cNvSpPr>
          <p:nvPr>
            <p:ph type="sldNum" sz="quarter" idx="12"/>
          </p:nvPr>
        </p:nvSpPr>
        <p:spPr/>
        <p:txBody>
          <a:bodyPr/>
          <a:lstStyle/>
          <a:p>
            <a:fld id="{F6A08D0B-5F3B-C54F-B53D-8FAFFA46F11C}" type="slidenum">
              <a:rPr lang="en-US" smtClean="0"/>
              <a:t>7</a:t>
            </a:fld>
            <a:endParaRPr lang="en-US"/>
          </a:p>
        </p:txBody>
      </p:sp>
      <p:sp>
        <p:nvSpPr>
          <p:cNvPr id="6" name="Rectangle 5">
            <a:extLst>
              <a:ext uri="{FF2B5EF4-FFF2-40B4-BE49-F238E27FC236}">
                <a16:creationId xmlns:a16="http://schemas.microsoft.com/office/drawing/2014/main" id="{4BFCB47C-6625-9244-BB6D-9F87463F51D5}"/>
              </a:ext>
            </a:extLst>
          </p:cNvPr>
          <p:cNvSpPr/>
          <p:nvPr/>
        </p:nvSpPr>
        <p:spPr>
          <a:xfrm>
            <a:off x="0" y="0"/>
            <a:ext cx="1809750" cy="5635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Lato" panose="020F0502020204030203" pitchFamily="34" charset="77"/>
              </a:rPr>
              <a:t>Early lockdown</a:t>
            </a:r>
          </a:p>
        </p:txBody>
      </p:sp>
      <p:graphicFrame>
        <p:nvGraphicFramePr>
          <p:cNvPr id="3" name="Table 2">
            <a:extLst>
              <a:ext uri="{FF2B5EF4-FFF2-40B4-BE49-F238E27FC236}">
                <a16:creationId xmlns:a16="http://schemas.microsoft.com/office/drawing/2014/main" id="{736979CA-EFC5-654F-928C-83CC4016E7CF}"/>
              </a:ext>
            </a:extLst>
          </p:cNvPr>
          <p:cNvGraphicFramePr>
            <a:graphicFrameLocks noGrp="1"/>
          </p:cNvGraphicFramePr>
          <p:nvPr>
            <p:extLst>
              <p:ext uri="{D42A27DB-BD31-4B8C-83A1-F6EECF244321}">
                <p14:modId xmlns:p14="http://schemas.microsoft.com/office/powerpoint/2010/main" val="2925313136"/>
              </p:ext>
            </p:extLst>
          </p:nvPr>
        </p:nvGraphicFramePr>
        <p:xfrm>
          <a:off x="2491132" y="1825625"/>
          <a:ext cx="7209736" cy="4158602"/>
        </p:xfrm>
        <a:graphic>
          <a:graphicData uri="http://schemas.openxmlformats.org/drawingml/2006/table">
            <a:tbl>
              <a:tblPr/>
              <a:tblGrid>
                <a:gridCol w="541618">
                  <a:extLst>
                    <a:ext uri="{9D8B030D-6E8A-4147-A177-3AD203B41FA5}">
                      <a16:colId xmlns:a16="http://schemas.microsoft.com/office/drawing/2014/main" val="61491065"/>
                    </a:ext>
                  </a:extLst>
                </a:gridCol>
                <a:gridCol w="665924">
                  <a:extLst>
                    <a:ext uri="{9D8B030D-6E8A-4147-A177-3AD203B41FA5}">
                      <a16:colId xmlns:a16="http://schemas.microsoft.com/office/drawing/2014/main" val="3789885909"/>
                    </a:ext>
                  </a:extLst>
                </a:gridCol>
                <a:gridCol w="1234179">
                  <a:extLst>
                    <a:ext uri="{9D8B030D-6E8A-4147-A177-3AD203B41FA5}">
                      <a16:colId xmlns:a16="http://schemas.microsoft.com/office/drawing/2014/main" val="1198059756"/>
                    </a:ext>
                  </a:extLst>
                </a:gridCol>
                <a:gridCol w="1136510">
                  <a:extLst>
                    <a:ext uri="{9D8B030D-6E8A-4147-A177-3AD203B41FA5}">
                      <a16:colId xmlns:a16="http://schemas.microsoft.com/office/drawing/2014/main" val="2527941125"/>
                    </a:ext>
                  </a:extLst>
                </a:gridCol>
                <a:gridCol w="1234179">
                  <a:extLst>
                    <a:ext uri="{9D8B030D-6E8A-4147-A177-3AD203B41FA5}">
                      <a16:colId xmlns:a16="http://schemas.microsoft.com/office/drawing/2014/main" val="2702941359"/>
                    </a:ext>
                  </a:extLst>
                </a:gridCol>
                <a:gridCol w="1163147">
                  <a:extLst>
                    <a:ext uri="{9D8B030D-6E8A-4147-A177-3AD203B41FA5}">
                      <a16:colId xmlns:a16="http://schemas.microsoft.com/office/drawing/2014/main" val="3205039919"/>
                    </a:ext>
                  </a:extLst>
                </a:gridCol>
                <a:gridCol w="1234179">
                  <a:extLst>
                    <a:ext uri="{9D8B030D-6E8A-4147-A177-3AD203B41FA5}">
                      <a16:colId xmlns:a16="http://schemas.microsoft.com/office/drawing/2014/main" val="522275970"/>
                    </a:ext>
                  </a:extLst>
                </a:gridCol>
              </a:tblGrid>
              <a:tr h="0">
                <a:tc gridSpan="7">
                  <a:txBody>
                    <a:bodyPr/>
                    <a:lstStyle/>
                    <a:p>
                      <a:pPr algn="l" fontAlgn="t"/>
                      <a:r>
                        <a:rPr lang="en-US" sz="700" b="1" i="0" u="none" strike="noStrike" dirty="0">
                          <a:solidFill>
                            <a:srgbClr val="000000"/>
                          </a:solidFill>
                          <a:effectLst/>
                          <a:latin typeface="Arial" panose="020B0604020202020204" pitchFamily="34" charset="0"/>
                        </a:rPr>
                        <a:t>Table 2. Predicted total case counts, cases averted and % reduction with corresponding 95% credible intervals under different lockdown interventions (in millions)</a:t>
                      </a:r>
                    </a:p>
                  </a:txBody>
                  <a:tcPr marL="8894" marR="8894" marT="8894" marB="0">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40693674"/>
                  </a:ext>
                </a:extLst>
              </a:tr>
              <a:tr h="189730">
                <a:tc>
                  <a:txBody>
                    <a:bodyPr/>
                    <a:lstStyle/>
                    <a:p>
                      <a:pPr algn="ctr" fontAlgn="b"/>
                      <a:r>
                        <a:rPr lang="en-US" sz="700" b="0" i="0" u="none" strike="noStrike">
                          <a:solidFill>
                            <a:srgbClr val="000000"/>
                          </a:solidFill>
                          <a:effectLst/>
                          <a:latin typeface="Arial" panose="020B0604020202020204" pitchFamily="34" charset="0"/>
                        </a:rPr>
                        <a:t>Evaluation</a:t>
                      </a:r>
                    </a:p>
                  </a:txBody>
                  <a:tcPr marL="8894" marR="8894" marT="8894"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8894" marR="8894" marT="8894" marB="0" anchor="b">
                    <a:lnL>
                      <a:noFill/>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gridSpan="2">
                  <a:txBody>
                    <a:bodyPr/>
                    <a:lstStyle/>
                    <a:p>
                      <a:pPr algn="ctr" fontAlgn="b"/>
                      <a:r>
                        <a:rPr lang="en-US" sz="700" b="0" i="0" u="none" strike="noStrike">
                          <a:solidFill>
                            <a:srgbClr val="000000"/>
                          </a:solidFill>
                          <a:effectLst/>
                          <a:latin typeface="Arial" panose="020B0604020202020204" pitchFamily="34" charset="0"/>
                        </a:rPr>
                        <a:t>Strong lockdown effect start date</a:t>
                      </a:r>
                    </a:p>
                  </a:txBody>
                  <a:tcPr marL="8894" marR="8894" marT="8894"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gridSpan="2">
                  <a:txBody>
                    <a:bodyPr/>
                    <a:lstStyle/>
                    <a:p>
                      <a:pPr algn="ctr" fontAlgn="b"/>
                      <a:r>
                        <a:rPr lang="en-US" sz="700" b="0" i="0" u="none" strike="noStrike">
                          <a:solidFill>
                            <a:srgbClr val="000000"/>
                          </a:solidFill>
                          <a:effectLst/>
                          <a:latin typeface="Arial" panose="020B0604020202020204" pitchFamily="34" charset="0"/>
                        </a:rPr>
                        <a:t>Moderate lockdown effect start date</a:t>
                      </a:r>
                    </a:p>
                  </a:txBody>
                  <a:tcPr marL="8894" marR="8894" marT="8894"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a:txBody>
                    <a:bodyPr/>
                    <a:lstStyle/>
                    <a:p>
                      <a:pPr algn="ctr" fontAlgn="b"/>
                      <a:r>
                        <a:rPr lang="en-US" sz="700" b="0" i="0" u="none" strike="noStrike">
                          <a:solidFill>
                            <a:srgbClr val="000000"/>
                          </a:solidFill>
                          <a:effectLst/>
                          <a:latin typeface="Arial" panose="020B0604020202020204" pitchFamily="34" charset="0"/>
                        </a:rPr>
                        <a:t>Early intervention</a:t>
                      </a:r>
                    </a:p>
                  </a:txBody>
                  <a:tcPr marL="8894" marR="8894" marT="8894" marB="0" anchor="b">
                    <a:lnL w="6350" cap="flat" cmpd="sng" algn="ctr">
                      <a:solidFill>
                        <a:srgbClr val="000000"/>
                      </a:solidFill>
                      <a:prstDash val="dash"/>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99375873"/>
                  </a:ext>
                </a:extLst>
              </a:tr>
              <a:tr h="189730">
                <a:tc>
                  <a:txBody>
                    <a:bodyPr/>
                    <a:lstStyle/>
                    <a:p>
                      <a:pPr algn="ctr" fontAlgn="b"/>
                      <a:r>
                        <a:rPr lang="en-US" sz="700" b="0" i="0" u="none" strike="noStrike">
                          <a:solidFill>
                            <a:srgbClr val="000000"/>
                          </a:solidFill>
                          <a:effectLst/>
                          <a:latin typeface="Arial" panose="020B0604020202020204" pitchFamily="34" charset="0"/>
                        </a:rPr>
                        <a:t>Date</a:t>
                      </a:r>
                    </a:p>
                  </a:txBody>
                  <a:tcPr marL="8894" marR="8894" marT="8894" marB="0" anchor="b">
                    <a:lnL>
                      <a:noFill/>
                    </a:lnL>
                    <a:lnR>
                      <a:noFill/>
                    </a:lnR>
                    <a:lnT>
                      <a:noFill/>
                    </a:lnT>
                    <a:lnB w="6350" cap="flat" cmpd="sng" algn="ctr">
                      <a:solidFill>
                        <a:srgbClr val="000000"/>
                      </a:solidFill>
                      <a:prstDash val="dash"/>
                      <a:round/>
                      <a:headEnd type="none" w="med" len="med"/>
                      <a:tailEnd type="none" w="med" len="med"/>
                    </a:lnB>
                    <a:solidFill>
                      <a:srgbClr val="FFFFFF"/>
                    </a:solidFill>
                  </a:tcPr>
                </a:tc>
                <a:tc>
                  <a:txBody>
                    <a:bodyPr/>
                    <a:lstStyle/>
                    <a:p>
                      <a:pPr algn="ctr" fontAlgn="b"/>
                      <a:r>
                        <a:rPr lang="en-US" sz="700" b="0" i="0" u="none" strike="noStrike">
                          <a:solidFill>
                            <a:srgbClr val="000000"/>
                          </a:solidFill>
                          <a:effectLst/>
                          <a:latin typeface="Arial" panose="020B0604020202020204" pitchFamily="34" charset="0"/>
                        </a:rPr>
                        <a:t>Metrics</a:t>
                      </a:r>
                    </a:p>
                  </a:txBody>
                  <a:tcPr marL="8894" marR="8894" marT="8894" marB="0" anchor="b">
                    <a:lnL>
                      <a:noFill/>
                    </a:lnL>
                    <a:lnR w="6350" cap="flat" cmpd="sng" algn="ctr">
                      <a:solidFill>
                        <a:srgbClr val="000000"/>
                      </a:solidFill>
                      <a:prstDash val="dash"/>
                      <a:round/>
                      <a:headEnd type="none" w="med" len="med"/>
                      <a:tailEnd type="none" w="med" len="med"/>
                    </a:lnR>
                    <a:lnT>
                      <a:noFill/>
                    </a:lnT>
                    <a:lnB w="6350" cap="flat" cmpd="sng" algn="ctr">
                      <a:solidFill>
                        <a:srgbClr val="000000"/>
                      </a:solidFill>
                      <a:prstDash val="dash"/>
                      <a:round/>
                      <a:headEnd type="none" w="med" len="med"/>
                      <a:tailEnd type="none" w="med" len="med"/>
                    </a:lnB>
                    <a:solidFill>
                      <a:srgbClr val="FFFFFF"/>
                    </a:solidFill>
                  </a:tcPr>
                </a:tc>
                <a:tc>
                  <a:txBody>
                    <a:bodyPr/>
                    <a:lstStyle/>
                    <a:p>
                      <a:pPr algn="ctr" fontAlgn="b"/>
                      <a:r>
                        <a:rPr lang="en-US" sz="700" b="0" i="0" u="none" strike="noStrike">
                          <a:solidFill>
                            <a:srgbClr val="000000"/>
                          </a:solidFill>
                          <a:effectLst/>
                          <a:latin typeface="Arial" panose="020B0604020202020204" pitchFamily="34" charset="0"/>
                        </a:rPr>
                        <a:t>March 15</a:t>
                      </a:r>
                    </a:p>
                  </a:txBody>
                  <a:tcPr marL="8894" marR="8894" marT="8894" marB="0" anchor="b">
                    <a:lnL w="6350" cap="flat" cmpd="sng" algn="ctr">
                      <a:solidFill>
                        <a:srgbClr val="000000"/>
                      </a:solidFill>
                      <a:prstDash val="dash"/>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700" b="0" i="0" u="none" strike="noStrike">
                          <a:solidFill>
                            <a:srgbClr val="000000"/>
                          </a:solidFill>
                          <a:effectLst/>
                          <a:latin typeface="Arial" panose="020B0604020202020204" pitchFamily="34" charset="0"/>
                        </a:rPr>
                        <a:t>March 30</a:t>
                      </a:r>
                    </a:p>
                  </a:txBody>
                  <a:tcPr marL="8894" marR="8894" marT="8894" marB="0" anchor="b">
                    <a:lnL>
                      <a:noFill/>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700" b="0" i="0" u="none" strike="noStrike">
                          <a:solidFill>
                            <a:srgbClr val="000000"/>
                          </a:solidFill>
                          <a:effectLst/>
                          <a:latin typeface="Arial" panose="020B0604020202020204" pitchFamily="34" charset="0"/>
                        </a:rPr>
                        <a:t>March 15</a:t>
                      </a:r>
                    </a:p>
                  </a:txBody>
                  <a:tcPr marL="8894" marR="8894" marT="8894" marB="0" anchor="b">
                    <a:lnL w="6350" cap="flat" cmpd="sng" algn="ctr">
                      <a:solidFill>
                        <a:srgbClr val="000000"/>
                      </a:solidFill>
                      <a:prstDash val="dash"/>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700" b="0" i="0" u="none" strike="noStrike">
                          <a:solidFill>
                            <a:srgbClr val="000000"/>
                          </a:solidFill>
                          <a:effectLst/>
                          <a:latin typeface="Arial" panose="020B0604020202020204" pitchFamily="34" charset="0"/>
                        </a:rPr>
                        <a:t>March 30</a:t>
                      </a:r>
                    </a:p>
                  </a:txBody>
                  <a:tcPr marL="8894" marR="8894" marT="8894" marB="0" anchor="b">
                    <a:lnL>
                      <a:noFill/>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700" b="0" i="0" u="none" strike="noStrike">
                          <a:solidFill>
                            <a:srgbClr val="000000"/>
                          </a:solidFill>
                          <a:effectLst/>
                          <a:latin typeface="Arial" panose="020B0604020202020204" pitchFamily="34" charset="0"/>
                        </a:rPr>
                        <a:t>January 1</a:t>
                      </a:r>
                    </a:p>
                  </a:txBody>
                  <a:tcPr marL="8894" marR="8894" marT="8894" marB="0" anchor="b">
                    <a:lnL w="6350" cap="flat" cmpd="sng" algn="ctr">
                      <a:solidFill>
                        <a:srgbClr val="000000"/>
                      </a:solidFill>
                      <a:prstDash val="dash"/>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85032793"/>
                  </a:ext>
                </a:extLst>
              </a:tr>
              <a:tr h="569190">
                <a:tc>
                  <a:txBody>
                    <a:bodyPr/>
                    <a:lstStyle/>
                    <a:p>
                      <a:pPr algn="ctr" fontAlgn="t"/>
                      <a:r>
                        <a:rPr lang="en-US" sz="700" b="0" i="0" u="none" strike="noStrike">
                          <a:solidFill>
                            <a:srgbClr val="000000"/>
                          </a:solidFill>
                          <a:effectLst/>
                          <a:latin typeface="Arial" panose="020B0604020202020204" pitchFamily="34" charset="0"/>
                        </a:rPr>
                        <a:t>3/30/21</a:t>
                      </a:r>
                    </a:p>
                  </a:txBody>
                  <a:tcPr marL="8894" marR="8894" marT="8894" marB="0">
                    <a:lnL>
                      <a:noFill/>
                    </a:lnL>
                    <a:lnR>
                      <a:noFill/>
                    </a:lnR>
                    <a:lnT w="6350" cap="flat" cmpd="sng" algn="ctr">
                      <a:solidFill>
                        <a:srgbClr val="000000"/>
                      </a:solidFill>
                      <a:prstDash val="dash"/>
                      <a:round/>
                      <a:headEnd type="none" w="med" len="med"/>
                      <a:tailEnd type="none" w="med" len="med"/>
                    </a:lnT>
                    <a:lnB>
                      <a:noFill/>
                    </a:lnB>
                    <a:solidFill>
                      <a:srgbClr val="FFFFFF"/>
                    </a:solidFill>
                  </a:tcPr>
                </a:tc>
                <a:tc>
                  <a:txBody>
                    <a:bodyPr/>
                    <a:lstStyle/>
                    <a:p>
                      <a:pPr algn="ctr" fontAlgn="t"/>
                      <a:r>
                        <a:rPr lang="en-US" sz="700" b="0" i="1" u="none" strike="noStrike">
                          <a:solidFill>
                            <a:srgbClr val="000000"/>
                          </a:solidFill>
                          <a:effectLst/>
                          <a:latin typeface="Arial" panose="020B0604020202020204" pitchFamily="34" charset="0"/>
                        </a:rPr>
                        <a:t>Observed</a:t>
                      </a:r>
                      <a:br>
                        <a:rPr lang="en-US" sz="700" b="0" i="1" u="none" strike="noStrike">
                          <a:solidFill>
                            <a:srgbClr val="000000"/>
                          </a:solidFill>
                          <a:effectLst/>
                          <a:latin typeface="Arial" panose="020B0604020202020204" pitchFamily="34" charset="0"/>
                        </a:rPr>
                      </a:br>
                      <a:r>
                        <a:rPr lang="en-US" sz="700" b="0" i="1" u="none" strike="noStrike">
                          <a:solidFill>
                            <a:srgbClr val="000000"/>
                          </a:solidFill>
                          <a:effectLst/>
                          <a:latin typeface="Arial" panose="020B0604020202020204" pitchFamily="34" charset="0"/>
                        </a:rPr>
                        <a:t>Predicted</a:t>
                      </a:r>
                      <a:br>
                        <a:rPr lang="en-US" sz="700" b="0" i="1" u="none" strike="noStrike">
                          <a:solidFill>
                            <a:srgbClr val="000000"/>
                          </a:solidFill>
                          <a:effectLst/>
                          <a:latin typeface="Arial" panose="020B0604020202020204" pitchFamily="34" charset="0"/>
                        </a:rPr>
                      </a:br>
                      <a:r>
                        <a:rPr lang="en-US" sz="700" b="0" i="1" u="none" strike="noStrike">
                          <a:solidFill>
                            <a:srgbClr val="000000"/>
                          </a:solidFill>
                          <a:effectLst/>
                          <a:latin typeface="Arial" panose="020B0604020202020204" pitchFamily="34" charset="0"/>
                        </a:rPr>
                        <a:t>Averted</a:t>
                      </a:r>
                      <a:br>
                        <a:rPr lang="en-US" sz="700" b="0" i="1" u="none" strike="noStrike">
                          <a:solidFill>
                            <a:srgbClr val="000000"/>
                          </a:solidFill>
                          <a:effectLst/>
                          <a:latin typeface="Arial" panose="020B0604020202020204" pitchFamily="34" charset="0"/>
                        </a:rPr>
                      </a:br>
                      <a:r>
                        <a:rPr lang="en-US" sz="700" b="0" i="1" u="none" strike="noStrike">
                          <a:solidFill>
                            <a:srgbClr val="000000"/>
                          </a:solidFill>
                          <a:effectLst/>
                          <a:latin typeface="Arial" panose="020B0604020202020204" pitchFamily="34" charset="0"/>
                        </a:rPr>
                        <a:t>% Reduction</a:t>
                      </a:r>
                    </a:p>
                  </a:txBody>
                  <a:tcPr marL="8894" marR="8894" marT="8894" marB="0">
                    <a:lnL>
                      <a:noFill/>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a:noFill/>
                    </a:lnB>
                    <a:solidFill>
                      <a:srgbClr val="FFFFFF"/>
                    </a:solidFill>
                  </a:tcPr>
                </a:tc>
                <a:tc>
                  <a:txBody>
                    <a:bodyPr/>
                    <a:lstStyle/>
                    <a:p>
                      <a:pPr algn="ctr" fontAlgn="t"/>
                      <a:r>
                        <a:rPr lang="en-US" sz="700" b="0" i="0" u="none" strike="noStrike">
                          <a:solidFill>
                            <a:srgbClr val="000000"/>
                          </a:solidFill>
                          <a:effectLst/>
                          <a:latin typeface="Arial" panose="020B0604020202020204" pitchFamily="34" charset="0"/>
                        </a:rPr>
                        <a:t>0.7</a:t>
                      </a:r>
                      <a:br>
                        <a:rPr lang="en-US" sz="700" b="0" i="0" u="none" strike="noStrike">
                          <a:solidFill>
                            <a:srgbClr val="000000"/>
                          </a:solidFill>
                          <a:effectLst/>
                          <a:latin typeface="Arial" panose="020B0604020202020204" pitchFamily="34" charset="0"/>
                        </a:rPr>
                      </a:br>
                      <a:r>
                        <a:rPr lang="en-US" sz="700" b="0" i="0" u="none" strike="noStrike">
                          <a:solidFill>
                            <a:srgbClr val="000000"/>
                          </a:solidFill>
                          <a:effectLst/>
                          <a:latin typeface="Arial" panose="020B0604020202020204" pitchFamily="34" charset="0"/>
                        </a:rPr>
                        <a:t>0.1 [0.0, 1.7]</a:t>
                      </a:r>
                      <a:br>
                        <a:rPr lang="en-US" sz="700" b="0" i="0" u="none" strike="noStrike">
                          <a:solidFill>
                            <a:srgbClr val="000000"/>
                          </a:solidFill>
                          <a:effectLst/>
                          <a:latin typeface="Arial" panose="020B0604020202020204" pitchFamily="34" charset="0"/>
                        </a:rPr>
                      </a:br>
                      <a:r>
                        <a:rPr lang="en-US" sz="700" b="0" i="0" u="none" strike="noStrike">
                          <a:solidFill>
                            <a:srgbClr val="000000"/>
                          </a:solidFill>
                          <a:effectLst/>
                          <a:latin typeface="Arial" panose="020B0604020202020204" pitchFamily="34" charset="0"/>
                        </a:rPr>
                        <a:t>0.6 [-1.0, 0.7]</a:t>
                      </a:r>
                      <a:br>
                        <a:rPr lang="en-US" sz="700" b="0" i="0" u="none" strike="noStrike">
                          <a:solidFill>
                            <a:srgbClr val="000000"/>
                          </a:solidFill>
                          <a:effectLst/>
                          <a:latin typeface="Arial" panose="020B0604020202020204" pitchFamily="34" charset="0"/>
                        </a:rPr>
                      </a:br>
                      <a:r>
                        <a:rPr lang="en-US" sz="700" b="0" i="0" u="none" strike="noStrike">
                          <a:solidFill>
                            <a:srgbClr val="000000"/>
                          </a:solidFill>
                          <a:effectLst/>
                          <a:latin typeface="Arial" panose="020B0604020202020204" pitchFamily="34" charset="0"/>
                        </a:rPr>
                        <a:t>84.6% [-136.0%, 100.0%]</a:t>
                      </a:r>
                    </a:p>
                  </a:txBody>
                  <a:tcPr marL="8894" marR="8894" marT="8894" marB="0">
                    <a:lnL w="6350" cap="flat" cmpd="sng" algn="ctr">
                      <a:solidFill>
                        <a:srgbClr val="000000"/>
                      </a:solidFill>
                      <a:prstDash val="dash"/>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t"/>
                      <a:r>
                        <a:rPr lang="en-US" sz="700" b="0" i="0" u="none" strike="noStrike">
                          <a:solidFill>
                            <a:srgbClr val="000000"/>
                          </a:solidFill>
                          <a:effectLst/>
                          <a:latin typeface="Arial" panose="020B0604020202020204" pitchFamily="34" charset="0"/>
                        </a:rPr>
                        <a:t>-</a:t>
                      </a:r>
                    </a:p>
                  </a:txBody>
                  <a:tcPr marL="8894" marR="8894" marT="8894" marB="0">
                    <a:lnL>
                      <a:noFill/>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t"/>
                      <a:r>
                        <a:rPr lang="en-US" sz="700" b="0" i="0" u="none" strike="noStrike">
                          <a:solidFill>
                            <a:srgbClr val="000000"/>
                          </a:solidFill>
                          <a:effectLst/>
                          <a:latin typeface="Arial" panose="020B0604020202020204" pitchFamily="34" charset="0"/>
                        </a:rPr>
                        <a:t>0.7</a:t>
                      </a:r>
                      <a:br>
                        <a:rPr lang="en-US" sz="700" b="0" i="0" u="none" strike="noStrike">
                          <a:solidFill>
                            <a:srgbClr val="000000"/>
                          </a:solidFill>
                          <a:effectLst/>
                          <a:latin typeface="Arial" panose="020B0604020202020204" pitchFamily="34" charset="0"/>
                        </a:rPr>
                      </a:br>
                      <a:r>
                        <a:rPr lang="en-US" sz="700" b="0" i="0" u="none" strike="noStrike">
                          <a:solidFill>
                            <a:srgbClr val="000000"/>
                          </a:solidFill>
                          <a:effectLst/>
                          <a:latin typeface="Arial" panose="020B0604020202020204" pitchFamily="34" charset="0"/>
                        </a:rPr>
                        <a:t>0.1 [0.0, 1.8]</a:t>
                      </a:r>
                      <a:br>
                        <a:rPr lang="en-US" sz="700" b="0" i="0" u="none" strike="noStrike">
                          <a:solidFill>
                            <a:srgbClr val="000000"/>
                          </a:solidFill>
                          <a:effectLst/>
                          <a:latin typeface="Arial" panose="020B0604020202020204" pitchFamily="34" charset="0"/>
                        </a:rPr>
                      </a:br>
                      <a:r>
                        <a:rPr lang="en-US" sz="700" b="0" i="0" u="none" strike="noStrike">
                          <a:solidFill>
                            <a:srgbClr val="000000"/>
                          </a:solidFill>
                          <a:effectLst/>
                          <a:latin typeface="Arial" panose="020B0604020202020204" pitchFamily="34" charset="0"/>
                        </a:rPr>
                        <a:t>0.6 [-1.0, 0.7]</a:t>
                      </a:r>
                      <a:br>
                        <a:rPr lang="en-US" sz="700" b="0" i="0" u="none" strike="noStrike">
                          <a:solidFill>
                            <a:srgbClr val="000000"/>
                          </a:solidFill>
                          <a:effectLst/>
                          <a:latin typeface="Arial" panose="020B0604020202020204" pitchFamily="34" charset="0"/>
                        </a:rPr>
                      </a:br>
                      <a:r>
                        <a:rPr lang="en-US" sz="700" b="0" i="0" u="none" strike="noStrike">
                          <a:solidFill>
                            <a:srgbClr val="000000"/>
                          </a:solidFill>
                          <a:effectLst/>
                          <a:latin typeface="Arial" panose="020B0604020202020204" pitchFamily="34" charset="0"/>
                        </a:rPr>
                        <a:t>81.5% [-140.9%, 100.0%]</a:t>
                      </a:r>
                    </a:p>
                  </a:txBody>
                  <a:tcPr marL="8894" marR="8894" marT="8894" marB="0">
                    <a:lnL w="6350" cap="flat" cmpd="sng" algn="ctr">
                      <a:solidFill>
                        <a:srgbClr val="000000"/>
                      </a:solidFill>
                      <a:prstDash val="dash"/>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t"/>
                      <a:r>
                        <a:rPr lang="en-US" sz="700" b="0" i="0" u="none" strike="noStrike">
                          <a:solidFill>
                            <a:srgbClr val="000000"/>
                          </a:solidFill>
                          <a:effectLst/>
                          <a:latin typeface="Arial" panose="020B0604020202020204" pitchFamily="34" charset="0"/>
                        </a:rPr>
                        <a:t>-</a:t>
                      </a:r>
                    </a:p>
                  </a:txBody>
                  <a:tcPr marL="8894" marR="8894" marT="8894" marB="0">
                    <a:lnL>
                      <a:noFill/>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t"/>
                      <a:r>
                        <a:rPr lang="en-US" sz="700" b="0" i="0" u="none" strike="noStrike">
                          <a:solidFill>
                            <a:srgbClr val="000000"/>
                          </a:solidFill>
                          <a:effectLst/>
                          <a:latin typeface="Arial" panose="020B0604020202020204" pitchFamily="34" charset="0"/>
                        </a:rPr>
                        <a:t>1.8</a:t>
                      </a:r>
                      <a:br>
                        <a:rPr lang="en-US" sz="700" b="0" i="0" u="none" strike="noStrike">
                          <a:solidFill>
                            <a:srgbClr val="000000"/>
                          </a:solidFill>
                          <a:effectLst/>
                          <a:latin typeface="Arial" panose="020B0604020202020204" pitchFamily="34" charset="0"/>
                        </a:rPr>
                      </a:br>
                      <a:r>
                        <a:rPr lang="en-US" sz="700" b="0" i="0" u="none" strike="noStrike">
                          <a:solidFill>
                            <a:srgbClr val="000000"/>
                          </a:solidFill>
                          <a:effectLst/>
                          <a:latin typeface="Arial" panose="020B0604020202020204" pitchFamily="34" charset="0"/>
                        </a:rPr>
                        <a:t>0.5 [0.0, 4.3]</a:t>
                      </a:r>
                      <a:br>
                        <a:rPr lang="en-US" sz="700" b="0" i="0" u="none" strike="noStrike">
                          <a:solidFill>
                            <a:srgbClr val="000000"/>
                          </a:solidFill>
                          <a:effectLst/>
                          <a:latin typeface="Arial" panose="020B0604020202020204" pitchFamily="34" charset="0"/>
                        </a:rPr>
                      </a:br>
                      <a:r>
                        <a:rPr lang="en-US" sz="700" b="0" i="0" u="none" strike="noStrike">
                          <a:solidFill>
                            <a:srgbClr val="000000"/>
                          </a:solidFill>
                          <a:effectLst/>
                          <a:latin typeface="Arial" panose="020B0604020202020204" pitchFamily="34" charset="0"/>
                        </a:rPr>
                        <a:t>1.3 [-2.5, 1.8]</a:t>
                      </a:r>
                      <a:br>
                        <a:rPr lang="en-US" sz="700" b="0" i="0" u="none" strike="noStrike">
                          <a:solidFill>
                            <a:srgbClr val="000000"/>
                          </a:solidFill>
                          <a:effectLst/>
                          <a:latin typeface="Arial" panose="020B0604020202020204" pitchFamily="34" charset="0"/>
                        </a:rPr>
                      </a:br>
                      <a:r>
                        <a:rPr lang="en-US" sz="700" b="0" i="0" u="none" strike="noStrike">
                          <a:solidFill>
                            <a:srgbClr val="000000"/>
                          </a:solidFill>
                          <a:effectLst/>
                          <a:latin typeface="Arial" panose="020B0604020202020204" pitchFamily="34" charset="0"/>
                        </a:rPr>
                        <a:t>71.8% [-138.3%, 100.0%]</a:t>
                      </a:r>
                    </a:p>
                  </a:txBody>
                  <a:tcPr marL="8894" marR="8894" marT="8894" marB="0">
                    <a:lnL w="6350" cap="flat" cmpd="sng" algn="ctr">
                      <a:solidFill>
                        <a:srgbClr val="000000"/>
                      </a:solidFill>
                      <a:prstDash val="dash"/>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905581000"/>
                  </a:ext>
                </a:extLst>
              </a:tr>
              <a:tr h="569190">
                <a:tc>
                  <a:txBody>
                    <a:bodyPr/>
                    <a:lstStyle/>
                    <a:p>
                      <a:pPr algn="ctr" fontAlgn="t"/>
                      <a:r>
                        <a:rPr lang="en-US" sz="700" b="0" i="0" u="none" strike="noStrike">
                          <a:solidFill>
                            <a:srgbClr val="000000"/>
                          </a:solidFill>
                          <a:effectLst/>
                          <a:latin typeface="Arial" panose="020B0604020202020204" pitchFamily="34" charset="0"/>
                        </a:rPr>
                        <a:t>4/15/21</a:t>
                      </a:r>
                    </a:p>
                  </a:txBody>
                  <a:tcPr marL="8894" marR="8894" marT="8894" marB="0">
                    <a:lnL>
                      <a:noFill/>
                    </a:lnL>
                    <a:lnR>
                      <a:noFill/>
                    </a:lnR>
                    <a:lnT>
                      <a:noFill/>
                    </a:lnT>
                    <a:lnB>
                      <a:noFill/>
                    </a:lnB>
                    <a:solidFill>
                      <a:srgbClr val="D9D9D9"/>
                    </a:solidFill>
                  </a:tcPr>
                </a:tc>
                <a:tc>
                  <a:txBody>
                    <a:bodyPr/>
                    <a:lstStyle/>
                    <a:p>
                      <a:pPr algn="ctr" fontAlgn="t"/>
                      <a:r>
                        <a:rPr lang="en-US" sz="700" b="0" i="1" u="none" strike="noStrike">
                          <a:solidFill>
                            <a:srgbClr val="000000"/>
                          </a:solidFill>
                          <a:effectLst/>
                          <a:latin typeface="Arial" panose="020B0604020202020204" pitchFamily="34" charset="0"/>
                        </a:rPr>
                        <a:t>Observed</a:t>
                      </a:r>
                      <a:br>
                        <a:rPr lang="en-US" sz="700" b="0" i="1" u="none" strike="noStrike">
                          <a:solidFill>
                            <a:srgbClr val="000000"/>
                          </a:solidFill>
                          <a:effectLst/>
                          <a:latin typeface="Arial" panose="020B0604020202020204" pitchFamily="34" charset="0"/>
                        </a:rPr>
                      </a:br>
                      <a:r>
                        <a:rPr lang="en-US" sz="700" b="0" i="1" u="none" strike="noStrike">
                          <a:solidFill>
                            <a:srgbClr val="000000"/>
                          </a:solidFill>
                          <a:effectLst/>
                          <a:latin typeface="Arial" panose="020B0604020202020204" pitchFamily="34" charset="0"/>
                        </a:rPr>
                        <a:t>Predicted</a:t>
                      </a:r>
                      <a:br>
                        <a:rPr lang="en-US" sz="700" b="0" i="1" u="none" strike="noStrike">
                          <a:solidFill>
                            <a:srgbClr val="000000"/>
                          </a:solidFill>
                          <a:effectLst/>
                          <a:latin typeface="Arial" panose="020B0604020202020204" pitchFamily="34" charset="0"/>
                        </a:rPr>
                      </a:br>
                      <a:r>
                        <a:rPr lang="en-US" sz="700" b="0" i="1" u="none" strike="noStrike">
                          <a:solidFill>
                            <a:srgbClr val="000000"/>
                          </a:solidFill>
                          <a:effectLst/>
                          <a:latin typeface="Arial" panose="020B0604020202020204" pitchFamily="34" charset="0"/>
                        </a:rPr>
                        <a:t>Averted</a:t>
                      </a:r>
                      <a:br>
                        <a:rPr lang="en-US" sz="700" b="0" i="1" u="none" strike="noStrike">
                          <a:solidFill>
                            <a:srgbClr val="000000"/>
                          </a:solidFill>
                          <a:effectLst/>
                          <a:latin typeface="Arial" panose="020B0604020202020204" pitchFamily="34" charset="0"/>
                        </a:rPr>
                      </a:br>
                      <a:r>
                        <a:rPr lang="en-US" sz="700" b="0" i="1" u="none" strike="noStrike">
                          <a:solidFill>
                            <a:srgbClr val="000000"/>
                          </a:solidFill>
                          <a:effectLst/>
                          <a:latin typeface="Arial" panose="020B0604020202020204" pitchFamily="34" charset="0"/>
                        </a:rPr>
                        <a:t>% Reduction</a:t>
                      </a:r>
                    </a:p>
                  </a:txBody>
                  <a:tcPr marL="8894" marR="8894" marT="8894" marB="0">
                    <a:lnL>
                      <a:noFill/>
                    </a:lnL>
                    <a:lnR w="6350" cap="flat" cmpd="sng" algn="ctr">
                      <a:solidFill>
                        <a:srgbClr val="000000"/>
                      </a:solidFill>
                      <a:prstDash val="dash"/>
                      <a:round/>
                      <a:headEnd type="none" w="med" len="med"/>
                      <a:tailEnd type="none" w="med" len="med"/>
                    </a:lnR>
                    <a:lnT>
                      <a:noFill/>
                    </a:lnT>
                    <a:lnB>
                      <a:noFill/>
                    </a:lnB>
                    <a:solidFill>
                      <a:srgbClr val="D9D9D9"/>
                    </a:solidFill>
                  </a:tcPr>
                </a:tc>
                <a:tc>
                  <a:txBody>
                    <a:bodyPr/>
                    <a:lstStyle/>
                    <a:p>
                      <a:pPr algn="ctr" fontAlgn="t"/>
                      <a:r>
                        <a:rPr lang="en-US" sz="700" b="0" i="0" u="none" strike="noStrike">
                          <a:solidFill>
                            <a:srgbClr val="C00000"/>
                          </a:solidFill>
                          <a:effectLst/>
                          <a:latin typeface="Arial" panose="020B0604020202020204" pitchFamily="34" charset="0"/>
                        </a:rPr>
                        <a:t>2.9</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0.2 [0.0, 2.5]</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2.7 [0.4, 2.9]</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93.8% [13.5%, 100.0%]</a:t>
                      </a:r>
                    </a:p>
                  </a:txBody>
                  <a:tcPr marL="8894" marR="8894" marT="8894" marB="0">
                    <a:lnL w="6350" cap="flat" cmpd="sng" algn="ctr">
                      <a:solidFill>
                        <a:srgbClr val="000000"/>
                      </a:solidFill>
                      <a:prstDash val="dash"/>
                      <a:round/>
                      <a:headEnd type="none" w="med" len="med"/>
                      <a:tailEnd type="none" w="med" len="med"/>
                    </a:lnL>
                    <a:lnR>
                      <a:noFill/>
                    </a:lnR>
                    <a:lnT>
                      <a:noFill/>
                    </a:lnT>
                    <a:lnB>
                      <a:noFill/>
                    </a:lnB>
                    <a:solidFill>
                      <a:srgbClr val="D9D9D9"/>
                    </a:solidFill>
                  </a:tcPr>
                </a:tc>
                <a:tc>
                  <a:txBody>
                    <a:bodyPr/>
                    <a:lstStyle/>
                    <a:p>
                      <a:pPr algn="ctr" fontAlgn="t"/>
                      <a:r>
                        <a:rPr lang="en-US" sz="700" b="0" i="0" u="none" strike="noStrike">
                          <a:solidFill>
                            <a:srgbClr val="000000"/>
                          </a:solidFill>
                          <a:effectLst/>
                          <a:latin typeface="Arial" panose="020B0604020202020204" pitchFamily="34" charset="0"/>
                        </a:rPr>
                        <a:t>2.1</a:t>
                      </a:r>
                      <a:br>
                        <a:rPr lang="en-US" sz="700" b="0" i="0" u="none" strike="noStrike">
                          <a:solidFill>
                            <a:srgbClr val="000000"/>
                          </a:solidFill>
                          <a:effectLst/>
                          <a:latin typeface="Arial" panose="020B0604020202020204" pitchFamily="34" charset="0"/>
                        </a:rPr>
                      </a:br>
                      <a:r>
                        <a:rPr lang="en-US" sz="700" b="0" i="0" u="none" strike="noStrike">
                          <a:solidFill>
                            <a:srgbClr val="000000"/>
                          </a:solidFill>
                          <a:effectLst/>
                          <a:latin typeface="Arial" panose="020B0604020202020204" pitchFamily="34" charset="0"/>
                        </a:rPr>
                        <a:t>0.4 [0.0, 2.2]</a:t>
                      </a:r>
                      <a:br>
                        <a:rPr lang="en-US" sz="700" b="0" i="0" u="none" strike="noStrike">
                          <a:solidFill>
                            <a:srgbClr val="000000"/>
                          </a:solidFill>
                          <a:effectLst/>
                          <a:latin typeface="Arial" panose="020B0604020202020204" pitchFamily="34" charset="0"/>
                        </a:rPr>
                      </a:br>
                      <a:r>
                        <a:rPr lang="en-US" sz="700" b="0" i="0" u="none" strike="noStrike">
                          <a:solidFill>
                            <a:srgbClr val="000000"/>
                          </a:solidFill>
                          <a:effectLst/>
                          <a:latin typeface="Arial" panose="020B0604020202020204" pitchFamily="34" charset="0"/>
                        </a:rPr>
                        <a:t>1.8 [-0.1, 2.1]</a:t>
                      </a:r>
                      <a:br>
                        <a:rPr lang="en-US" sz="700" b="0" i="0" u="none" strike="noStrike">
                          <a:solidFill>
                            <a:srgbClr val="000000"/>
                          </a:solidFill>
                          <a:effectLst/>
                          <a:latin typeface="Arial" panose="020B0604020202020204" pitchFamily="34" charset="0"/>
                        </a:rPr>
                      </a:br>
                      <a:r>
                        <a:rPr lang="en-US" sz="700" b="0" i="0" u="none" strike="noStrike">
                          <a:solidFill>
                            <a:srgbClr val="000000"/>
                          </a:solidFill>
                          <a:effectLst/>
                          <a:latin typeface="Arial" panose="020B0604020202020204" pitchFamily="34" charset="0"/>
                        </a:rPr>
                        <a:t>82.9% [-3.8%, 100.0%]</a:t>
                      </a:r>
                    </a:p>
                  </a:txBody>
                  <a:tcPr marL="8894" marR="8894" marT="8894" marB="0">
                    <a:lnL>
                      <a:noFill/>
                    </a:lnL>
                    <a:lnR w="6350" cap="flat" cmpd="sng" algn="ctr">
                      <a:solidFill>
                        <a:srgbClr val="000000"/>
                      </a:solidFill>
                      <a:prstDash val="dash"/>
                      <a:round/>
                      <a:headEnd type="none" w="med" len="med"/>
                      <a:tailEnd type="none" w="med" len="med"/>
                    </a:lnR>
                    <a:lnT>
                      <a:noFill/>
                    </a:lnT>
                    <a:lnB>
                      <a:noFill/>
                    </a:lnB>
                    <a:solidFill>
                      <a:srgbClr val="D9D9D9"/>
                    </a:solidFill>
                  </a:tcPr>
                </a:tc>
                <a:tc>
                  <a:txBody>
                    <a:bodyPr/>
                    <a:lstStyle/>
                    <a:p>
                      <a:pPr algn="ctr" fontAlgn="t"/>
                      <a:r>
                        <a:rPr lang="en-US" sz="700" b="0" i="0" u="none" strike="noStrike">
                          <a:solidFill>
                            <a:srgbClr val="C00000"/>
                          </a:solidFill>
                          <a:effectLst/>
                          <a:latin typeface="Arial" panose="020B0604020202020204" pitchFamily="34" charset="0"/>
                        </a:rPr>
                        <a:t>2.9</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0.2 [0.0, 2.6]</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2.7 [0.3, 2.9]</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92.2% [11.3%, 100.0%]</a:t>
                      </a:r>
                    </a:p>
                  </a:txBody>
                  <a:tcPr marL="8894" marR="8894" marT="8894" marB="0">
                    <a:lnL w="6350" cap="flat" cmpd="sng" algn="ctr">
                      <a:solidFill>
                        <a:srgbClr val="000000"/>
                      </a:solidFill>
                      <a:prstDash val="dash"/>
                      <a:round/>
                      <a:headEnd type="none" w="med" len="med"/>
                      <a:tailEnd type="none" w="med" len="med"/>
                    </a:lnL>
                    <a:lnR>
                      <a:noFill/>
                    </a:lnR>
                    <a:lnT>
                      <a:noFill/>
                    </a:lnT>
                    <a:lnB>
                      <a:noFill/>
                    </a:lnB>
                    <a:solidFill>
                      <a:srgbClr val="D9D9D9"/>
                    </a:solidFill>
                  </a:tcPr>
                </a:tc>
                <a:tc>
                  <a:txBody>
                    <a:bodyPr/>
                    <a:lstStyle/>
                    <a:p>
                      <a:pPr algn="ctr" fontAlgn="t"/>
                      <a:r>
                        <a:rPr lang="en-US" sz="700" b="0" i="0" u="none" strike="noStrike">
                          <a:solidFill>
                            <a:srgbClr val="000000"/>
                          </a:solidFill>
                          <a:effectLst/>
                          <a:latin typeface="Arial" panose="020B0604020202020204" pitchFamily="34" charset="0"/>
                        </a:rPr>
                        <a:t>2.1</a:t>
                      </a:r>
                      <a:br>
                        <a:rPr lang="en-US" sz="700" b="0" i="0" u="none" strike="noStrike">
                          <a:solidFill>
                            <a:srgbClr val="000000"/>
                          </a:solidFill>
                          <a:effectLst/>
                          <a:latin typeface="Arial" panose="020B0604020202020204" pitchFamily="34" charset="0"/>
                        </a:rPr>
                      </a:br>
                      <a:r>
                        <a:rPr lang="en-US" sz="700" b="0" i="0" u="none" strike="noStrike">
                          <a:solidFill>
                            <a:srgbClr val="000000"/>
                          </a:solidFill>
                          <a:effectLst/>
                          <a:latin typeface="Arial" panose="020B0604020202020204" pitchFamily="34" charset="0"/>
                        </a:rPr>
                        <a:t>0.4 [0.0, 2.4]</a:t>
                      </a:r>
                      <a:br>
                        <a:rPr lang="en-US" sz="700" b="0" i="0" u="none" strike="noStrike">
                          <a:solidFill>
                            <a:srgbClr val="000000"/>
                          </a:solidFill>
                          <a:effectLst/>
                          <a:latin typeface="Arial" panose="020B0604020202020204" pitchFamily="34" charset="0"/>
                        </a:rPr>
                      </a:br>
                      <a:r>
                        <a:rPr lang="en-US" sz="700" b="0" i="0" u="none" strike="noStrike">
                          <a:solidFill>
                            <a:srgbClr val="000000"/>
                          </a:solidFill>
                          <a:effectLst/>
                          <a:latin typeface="Arial" panose="020B0604020202020204" pitchFamily="34" charset="0"/>
                        </a:rPr>
                        <a:t>1.7 [-0.2, 2.1]</a:t>
                      </a:r>
                      <a:br>
                        <a:rPr lang="en-US" sz="700" b="0" i="0" u="none" strike="noStrike">
                          <a:solidFill>
                            <a:srgbClr val="000000"/>
                          </a:solidFill>
                          <a:effectLst/>
                          <a:latin typeface="Arial" panose="020B0604020202020204" pitchFamily="34" charset="0"/>
                        </a:rPr>
                      </a:br>
                      <a:r>
                        <a:rPr lang="en-US" sz="700" b="0" i="0" u="none" strike="noStrike">
                          <a:solidFill>
                            <a:srgbClr val="000000"/>
                          </a:solidFill>
                          <a:effectLst/>
                          <a:latin typeface="Arial" panose="020B0604020202020204" pitchFamily="34" charset="0"/>
                        </a:rPr>
                        <a:t>79.4% [-10.1%, 100.0%]</a:t>
                      </a:r>
                    </a:p>
                  </a:txBody>
                  <a:tcPr marL="8894" marR="8894" marT="8894" marB="0">
                    <a:lnL>
                      <a:noFill/>
                    </a:lnL>
                    <a:lnR w="6350" cap="flat" cmpd="sng" algn="ctr">
                      <a:solidFill>
                        <a:srgbClr val="000000"/>
                      </a:solidFill>
                      <a:prstDash val="dash"/>
                      <a:round/>
                      <a:headEnd type="none" w="med" len="med"/>
                      <a:tailEnd type="none" w="med" len="med"/>
                    </a:lnR>
                    <a:lnT>
                      <a:noFill/>
                    </a:lnT>
                    <a:lnB>
                      <a:noFill/>
                    </a:lnB>
                    <a:solidFill>
                      <a:srgbClr val="D9D9D9"/>
                    </a:solidFill>
                  </a:tcPr>
                </a:tc>
                <a:tc>
                  <a:txBody>
                    <a:bodyPr/>
                    <a:lstStyle/>
                    <a:p>
                      <a:pPr algn="ctr" fontAlgn="t"/>
                      <a:r>
                        <a:rPr lang="en-US" sz="700" b="0" i="0" u="none" strike="noStrike">
                          <a:solidFill>
                            <a:srgbClr val="000000"/>
                          </a:solidFill>
                          <a:effectLst/>
                          <a:latin typeface="Arial" panose="020B0604020202020204" pitchFamily="34" charset="0"/>
                        </a:rPr>
                        <a:t>4.0</a:t>
                      </a:r>
                      <a:br>
                        <a:rPr lang="en-US" sz="700" b="0" i="0" u="none" strike="noStrike">
                          <a:solidFill>
                            <a:srgbClr val="000000"/>
                          </a:solidFill>
                          <a:effectLst/>
                          <a:latin typeface="Arial" panose="020B0604020202020204" pitchFamily="34" charset="0"/>
                        </a:rPr>
                      </a:br>
                      <a:r>
                        <a:rPr lang="en-US" sz="700" b="0" i="0" u="none" strike="noStrike">
                          <a:solidFill>
                            <a:srgbClr val="000000"/>
                          </a:solidFill>
                          <a:effectLst/>
                          <a:latin typeface="Arial" panose="020B0604020202020204" pitchFamily="34" charset="0"/>
                        </a:rPr>
                        <a:t>0.5 [0.0, 4.7]</a:t>
                      </a:r>
                      <a:br>
                        <a:rPr lang="en-US" sz="700" b="0" i="0" u="none" strike="noStrike">
                          <a:solidFill>
                            <a:srgbClr val="000000"/>
                          </a:solidFill>
                          <a:effectLst/>
                          <a:latin typeface="Arial" panose="020B0604020202020204" pitchFamily="34" charset="0"/>
                        </a:rPr>
                      </a:br>
                      <a:r>
                        <a:rPr lang="en-US" sz="700" b="0" i="0" u="none" strike="noStrike">
                          <a:solidFill>
                            <a:srgbClr val="000000"/>
                          </a:solidFill>
                          <a:effectLst/>
                          <a:latin typeface="Arial" panose="020B0604020202020204" pitchFamily="34" charset="0"/>
                        </a:rPr>
                        <a:t>3.4 [-0.7, 4.0]</a:t>
                      </a:r>
                      <a:br>
                        <a:rPr lang="en-US" sz="700" b="0" i="0" u="none" strike="noStrike">
                          <a:solidFill>
                            <a:srgbClr val="000000"/>
                          </a:solidFill>
                          <a:effectLst/>
                          <a:latin typeface="Arial" panose="020B0604020202020204" pitchFamily="34" charset="0"/>
                        </a:rPr>
                      </a:br>
                      <a:r>
                        <a:rPr lang="en-US" sz="700" b="0" i="0" u="none" strike="noStrike">
                          <a:solidFill>
                            <a:srgbClr val="000000"/>
                          </a:solidFill>
                          <a:effectLst/>
                          <a:latin typeface="Arial" panose="020B0604020202020204" pitchFamily="34" charset="0"/>
                        </a:rPr>
                        <a:t>86.7% [-18.5%, 100.0%]</a:t>
                      </a:r>
                    </a:p>
                  </a:txBody>
                  <a:tcPr marL="8894" marR="8894" marT="8894" marB="0">
                    <a:lnL w="6350" cap="flat" cmpd="sng" algn="ctr">
                      <a:solidFill>
                        <a:srgbClr val="000000"/>
                      </a:solidFill>
                      <a:prstDash val="dash"/>
                      <a:round/>
                      <a:headEnd type="none" w="med" len="med"/>
                      <a:tailEnd type="none" w="med" len="med"/>
                    </a:lnL>
                    <a:lnR>
                      <a:noFill/>
                    </a:lnR>
                    <a:lnT>
                      <a:noFill/>
                    </a:lnT>
                    <a:lnB>
                      <a:noFill/>
                    </a:lnB>
                    <a:solidFill>
                      <a:srgbClr val="D9D9D9"/>
                    </a:solidFill>
                  </a:tcPr>
                </a:tc>
                <a:extLst>
                  <a:ext uri="{0D108BD9-81ED-4DB2-BD59-A6C34878D82A}">
                    <a16:rowId xmlns:a16="http://schemas.microsoft.com/office/drawing/2014/main" val="1865271894"/>
                  </a:ext>
                </a:extLst>
              </a:tr>
              <a:tr h="569190">
                <a:tc>
                  <a:txBody>
                    <a:bodyPr/>
                    <a:lstStyle/>
                    <a:p>
                      <a:pPr algn="ctr" fontAlgn="t"/>
                      <a:r>
                        <a:rPr lang="en-US" sz="700" b="0" i="0" u="none" strike="noStrike">
                          <a:solidFill>
                            <a:srgbClr val="000000"/>
                          </a:solidFill>
                          <a:effectLst/>
                          <a:latin typeface="Arial" panose="020B0604020202020204" pitchFamily="34" charset="0"/>
                        </a:rPr>
                        <a:t>4/30/21</a:t>
                      </a:r>
                    </a:p>
                  </a:txBody>
                  <a:tcPr marL="8894" marR="8894" marT="8894" marB="0">
                    <a:lnL>
                      <a:noFill/>
                    </a:lnL>
                    <a:lnR>
                      <a:noFill/>
                    </a:lnR>
                    <a:lnT>
                      <a:noFill/>
                    </a:lnT>
                    <a:lnB>
                      <a:noFill/>
                    </a:lnB>
                    <a:solidFill>
                      <a:srgbClr val="FFFFFF"/>
                    </a:solidFill>
                  </a:tcPr>
                </a:tc>
                <a:tc>
                  <a:txBody>
                    <a:bodyPr/>
                    <a:lstStyle/>
                    <a:p>
                      <a:pPr algn="ctr" fontAlgn="t"/>
                      <a:r>
                        <a:rPr lang="en-US" sz="700" b="0" i="1" u="none" strike="noStrike">
                          <a:solidFill>
                            <a:srgbClr val="000000"/>
                          </a:solidFill>
                          <a:effectLst/>
                          <a:latin typeface="Arial" panose="020B0604020202020204" pitchFamily="34" charset="0"/>
                        </a:rPr>
                        <a:t>Observed</a:t>
                      </a:r>
                      <a:br>
                        <a:rPr lang="en-US" sz="700" b="0" i="1" u="none" strike="noStrike">
                          <a:solidFill>
                            <a:srgbClr val="000000"/>
                          </a:solidFill>
                          <a:effectLst/>
                          <a:latin typeface="Arial" panose="020B0604020202020204" pitchFamily="34" charset="0"/>
                        </a:rPr>
                      </a:br>
                      <a:r>
                        <a:rPr lang="en-US" sz="700" b="0" i="1" u="none" strike="noStrike">
                          <a:solidFill>
                            <a:srgbClr val="000000"/>
                          </a:solidFill>
                          <a:effectLst/>
                          <a:latin typeface="Arial" panose="020B0604020202020204" pitchFamily="34" charset="0"/>
                        </a:rPr>
                        <a:t>Predicted</a:t>
                      </a:r>
                      <a:br>
                        <a:rPr lang="en-US" sz="700" b="0" i="1" u="none" strike="noStrike">
                          <a:solidFill>
                            <a:srgbClr val="000000"/>
                          </a:solidFill>
                          <a:effectLst/>
                          <a:latin typeface="Arial" panose="020B0604020202020204" pitchFamily="34" charset="0"/>
                        </a:rPr>
                      </a:br>
                      <a:r>
                        <a:rPr lang="en-US" sz="700" b="0" i="1" u="none" strike="noStrike">
                          <a:solidFill>
                            <a:srgbClr val="000000"/>
                          </a:solidFill>
                          <a:effectLst/>
                          <a:latin typeface="Arial" panose="020B0604020202020204" pitchFamily="34" charset="0"/>
                        </a:rPr>
                        <a:t>Averted</a:t>
                      </a:r>
                      <a:br>
                        <a:rPr lang="en-US" sz="700" b="0" i="1" u="none" strike="noStrike">
                          <a:solidFill>
                            <a:srgbClr val="000000"/>
                          </a:solidFill>
                          <a:effectLst/>
                          <a:latin typeface="Arial" panose="020B0604020202020204" pitchFamily="34" charset="0"/>
                        </a:rPr>
                      </a:br>
                      <a:r>
                        <a:rPr lang="en-US" sz="700" b="0" i="1" u="none" strike="noStrike">
                          <a:solidFill>
                            <a:srgbClr val="000000"/>
                          </a:solidFill>
                          <a:effectLst/>
                          <a:latin typeface="Arial" panose="020B0604020202020204" pitchFamily="34" charset="0"/>
                        </a:rPr>
                        <a:t>% Reduction</a:t>
                      </a:r>
                    </a:p>
                  </a:txBody>
                  <a:tcPr marL="8894" marR="8894" marT="8894" marB="0">
                    <a:lnL>
                      <a:noFill/>
                    </a:lnL>
                    <a:lnR w="6350" cap="flat" cmpd="sng" algn="ctr">
                      <a:solidFill>
                        <a:srgbClr val="000000"/>
                      </a:solidFill>
                      <a:prstDash val="dash"/>
                      <a:round/>
                      <a:headEnd type="none" w="med" len="med"/>
                      <a:tailEnd type="none" w="med" len="med"/>
                    </a:lnR>
                    <a:lnT>
                      <a:noFill/>
                    </a:lnT>
                    <a:lnB>
                      <a:noFill/>
                    </a:lnB>
                    <a:solidFill>
                      <a:srgbClr val="FFFFFF"/>
                    </a:solidFill>
                  </a:tcPr>
                </a:tc>
                <a:tc>
                  <a:txBody>
                    <a:bodyPr/>
                    <a:lstStyle/>
                    <a:p>
                      <a:pPr algn="ctr" fontAlgn="t"/>
                      <a:r>
                        <a:rPr lang="en-US" sz="700" b="0" i="0" u="none" strike="noStrike">
                          <a:solidFill>
                            <a:srgbClr val="C00000"/>
                          </a:solidFill>
                          <a:effectLst/>
                          <a:latin typeface="Arial" panose="020B0604020202020204" pitchFamily="34" charset="0"/>
                        </a:rPr>
                        <a:t>7.7</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0.2 [0.0, 3.0]</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7.5 [4.7, 7.7]</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97.3% [60.8%, 100.0%]</a:t>
                      </a:r>
                    </a:p>
                  </a:txBody>
                  <a:tcPr marL="8894" marR="8894" marT="8894" marB="0">
                    <a:lnL w="6350" cap="flat" cmpd="sng" algn="ctr">
                      <a:solidFill>
                        <a:srgbClr val="000000"/>
                      </a:solidFill>
                      <a:prstDash val="dash"/>
                      <a:round/>
                      <a:headEnd type="none" w="med" len="med"/>
                      <a:tailEnd type="none" w="med" len="med"/>
                    </a:lnL>
                    <a:lnR>
                      <a:noFill/>
                    </a:lnR>
                    <a:lnT>
                      <a:noFill/>
                    </a:lnT>
                    <a:lnB>
                      <a:noFill/>
                    </a:lnB>
                    <a:solidFill>
                      <a:srgbClr val="FFFFFF"/>
                    </a:solidFill>
                  </a:tcPr>
                </a:tc>
                <a:tc>
                  <a:txBody>
                    <a:bodyPr/>
                    <a:lstStyle/>
                    <a:p>
                      <a:pPr algn="ctr" fontAlgn="t"/>
                      <a:r>
                        <a:rPr lang="en-US" sz="700" b="0" i="0" u="none" strike="noStrike">
                          <a:solidFill>
                            <a:srgbClr val="C00000"/>
                          </a:solidFill>
                          <a:effectLst/>
                          <a:latin typeface="Arial" panose="020B0604020202020204" pitchFamily="34" charset="0"/>
                        </a:rPr>
                        <a:t>7.0</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0.6 [0.0, 3.2]</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6.4 [3.8, 7.0]</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91.8% [54.7%, 100.0%]</a:t>
                      </a:r>
                    </a:p>
                  </a:txBody>
                  <a:tcPr marL="8894" marR="8894" marT="8894" marB="0">
                    <a:lnL>
                      <a:noFill/>
                    </a:lnL>
                    <a:lnR w="6350" cap="flat" cmpd="sng" algn="ctr">
                      <a:solidFill>
                        <a:srgbClr val="000000"/>
                      </a:solidFill>
                      <a:prstDash val="dash"/>
                      <a:round/>
                      <a:headEnd type="none" w="med" len="med"/>
                      <a:tailEnd type="none" w="med" len="med"/>
                    </a:lnR>
                    <a:lnT>
                      <a:noFill/>
                    </a:lnT>
                    <a:lnB>
                      <a:noFill/>
                    </a:lnB>
                    <a:solidFill>
                      <a:srgbClr val="FFFFFF"/>
                    </a:solidFill>
                  </a:tcPr>
                </a:tc>
                <a:tc>
                  <a:txBody>
                    <a:bodyPr/>
                    <a:lstStyle/>
                    <a:p>
                      <a:pPr algn="ctr" fontAlgn="t"/>
                      <a:r>
                        <a:rPr lang="en-US" sz="700" b="0" i="0" u="none" strike="noStrike">
                          <a:solidFill>
                            <a:srgbClr val="C00000"/>
                          </a:solidFill>
                          <a:effectLst/>
                          <a:latin typeface="Arial" panose="020B0604020202020204" pitchFamily="34" charset="0"/>
                        </a:rPr>
                        <a:t>7.7</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0.3 [0.0, 3.1]</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7.5 [4.6, 7.7]</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96.4% [59.5%, 100.0%]</a:t>
                      </a:r>
                    </a:p>
                  </a:txBody>
                  <a:tcPr marL="8894" marR="8894" marT="8894" marB="0">
                    <a:lnL w="6350" cap="flat" cmpd="sng" algn="ctr">
                      <a:solidFill>
                        <a:srgbClr val="000000"/>
                      </a:solidFill>
                      <a:prstDash val="dash"/>
                      <a:round/>
                      <a:headEnd type="none" w="med" len="med"/>
                      <a:tailEnd type="none" w="med" len="med"/>
                    </a:lnL>
                    <a:lnR>
                      <a:noFill/>
                    </a:lnR>
                    <a:lnT>
                      <a:noFill/>
                    </a:lnT>
                    <a:lnB>
                      <a:noFill/>
                    </a:lnB>
                    <a:solidFill>
                      <a:srgbClr val="FFFFFF"/>
                    </a:solidFill>
                  </a:tcPr>
                </a:tc>
                <a:tc>
                  <a:txBody>
                    <a:bodyPr/>
                    <a:lstStyle/>
                    <a:p>
                      <a:pPr algn="ctr" fontAlgn="t"/>
                      <a:r>
                        <a:rPr lang="en-US" sz="700" b="0" i="0" u="none" strike="noStrike">
                          <a:solidFill>
                            <a:srgbClr val="C00000"/>
                          </a:solidFill>
                          <a:effectLst/>
                          <a:latin typeface="Arial" panose="020B0604020202020204" pitchFamily="34" charset="0"/>
                        </a:rPr>
                        <a:t>7.0</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0.8 [0.0, 3.5]</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6.3 [3.5, 7.0]</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89.2% [49.7%, 100.0%]</a:t>
                      </a:r>
                    </a:p>
                  </a:txBody>
                  <a:tcPr marL="8894" marR="8894" marT="8894" marB="0">
                    <a:lnL>
                      <a:noFill/>
                    </a:lnL>
                    <a:lnR w="6350" cap="flat" cmpd="sng" algn="ctr">
                      <a:solidFill>
                        <a:srgbClr val="000000"/>
                      </a:solidFill>
                      <a:prstDash val="dash"/>
                      <a:round/>
                      <a:headEnd type="none" w="med" len="med"/>
                      <a:tailEnd type="none" w="med" len="med"/>
                    </a:lnR>
                    <a:lnT>
                      <a:noFill/>
                    </a:lnT>
                    <a:lnB>
                      <a:noFill/>
                    </a:lnB>
                    <a:solidFill>
                      <a:srgbClr val="FFFFFF"/>
                    </a:solidFill>
                  </a:tcPr>
                </a:tc>
                <a:tc>
                  <a:txBody>
                    <a:bodyPr/>
                    <a:lstStyle/>
                    <a:p>
                      <a:pPr algn="ctr" fontAlgn="t"/>
                      <a:r>
                        <a:rPr lang="en-US" sz="700" b="0" i="0" u="none" strike="noStrike">
                          <a:solidFill>
                            <a:srgbClr val="C00000"/>
                          </a:solidFill>
                          <a:effectLst/>
                          <a:latin typeface="Arial" panose="020B0604020202020204" pitchFamily="34" charset="0"/>
                        </a:rPr>
                        <a:t>8.8</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0.5 [0.0, 5.0]</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8.3 [3.8, 8.8]</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93.9% [43.1%, 100.0%]</a:t>
                      </a:r>
                    </a:p>
                  </a:txBody>
                  <a:tcPr marL="8894" marR="8894" marT="8894" marB="0">
                    <a:lnL w="6350" cap="flat" cmpd="sng" algn="ctr">
                      <a:solidFill>
                        <a:srgbClr val="000000"/>
                      </a:solidFill>
                      <a:prstDash val="dash"/>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3326441071"/>
                  </a:ext>
                </a:extLst>
              </a:tr>
              <a:tr h="569190">
                <a:tc>
                  <a:txBody>
                    <a:bodyPr/>
                    <a:lstStyle/>
                    <a:p>
                      <a:pPr algn="ctr" fontAlgn="t"/>
                      <a:r>
                        <a:rPr lang="en-US" sz="700" b="0" i="0" u="none" strike="noStrike">
                          <a:solidFill>
                            <a:srgbClr val="000000"/>
                          </a:solidFill>
                          <a:effectLst/>
                          <a:latin typeface="Arial" panose="020B0604020202020204" pitchFamily="34" charset="0"/>
                        </a:rPr>
                        <a:t>5/15/21</a:t>
                      </a:r>
                    </a:p>
                  </a:txBody>
                  <a:tcPr marL="8894" marR="8894" marT="8894" marB="0">
                    <a:lnL>
                      <a:noFill/>
                    </a:lnL>
                    <a:lnR>
                      <a:noFill/>
                    </a:lnR>
                    <a:lnT>
                      <a:noFill/>
                    </a:lnT>
                    <a:lnB>
                      <a:noFill/>
                    </a:lnB>
                    <a:solidFill>
                      <a:srgbClr val="D9D9D9"/>
                    </a:solidFill>
                  </a:tcPr>
                </a:tc>
                <a:tc>
                  <a:txBody>
                    <a:bodyPr/>
                    <a:lstStyle/>
                    <a:p>
                      <a:pPr algn="ctr" fontAlgn="t"/>
                      <a:r>
                        <a:rPr lang="en-US" sz="700" b="0" i="1" u="none" strike="noStrike">
                          <a:solidFill>
                            <a:srgbClr val="000000"/>
                          </a:solidFill>
                          <a:effectLst/>
                          <a:latin typeface="Arial" panose="020B0604020202020204" pitchFamily="34" charset="0"/>
                        </a:rPr>
                        <a:t>Observed</a:t>
                      </a:r>
                      <a:br>
                        <a:rPr lang="en-US" sz="700" b="0" i="1" u="none" strike="noStrike">
                          <a:solidFill>
                            <a:srgbClr val="000000"/>
                          </a:solidFill>
                          <a:effectLst/>
                          <a:latin typeface="Arial" panose="020B0604020202020204" pitchFamily="34" charset="0"/>
                        </a:rPr>
                      </a:br>
                      <a:r>
                        <a:rPr lang="en-US" sz="700" b="0" i="1" u="none" strike="noStrike">
                          <a:solidFill>
                            <a:srgbClr val="000000"/>
                          </a:solidFill>
                          <a:effectLst/>
                          <a:latin typeface="Arial" panose="020B0604020202020204" pitchFamily="34" charset="0"/>
                        </a:rPr>
                        <a:t>Predicted</a:t>
                      </a:r>
                      <a:br>
                        <a:rPr lang="en-US" sz="700" b="0" i="1" u="none" strike="noStrike">
                          <a:solidFill>
                            <a:srgbClr val="000000"/>
                          </a:solidFill>
                          <a:effectLst/>
                          <a:latin typeface="Arial" panose="020B0604020202020204" pitchFamily="34" charset="0"/>
                        </a:rPr>
                      </a:br>
                      <a:r>
                        <a:rPr lang="en-US" sz="700" b="0" i="1" u="none" strike="noStrike">
                          <a:solidFill>
                            <a:srgbClr val="000000"/>
                          </a:solidFill>
                          <a:effectLst/>
                          <a:latin typeface="Arial" panose="020B0604020202020204" pitchFamily="34" charset="0"/>
                        </a:rPr>
                        <a:t>Averted</a:t>
                      </a:r>
                      <a:br>
                        <a:rPr lang="en-US" sz="700" b="0" i="1" u="none" strike="noStrike">
                          <a:solidFill>
                            <a:srgbClr val="000000"/>
                          </a:solidFill>
                          <a:effectLst/>
                          <a:latin typeface="Arial" panose="020B0604020202020204" pitchFamily="34" charset="0"/>
                        </a:rPr>
                      </a:br>
                      <a:r>
                        <a:rPr lang="en-US" sz="700" b="0" i="1" u="none" strike="noStrike">
                          <a:solidFill>
                            <a:srgbClr val="000000"/>
                          </a:solidFill>
                          <a:effectLst/>
                          <a:latin typeface="Arial" panose="020B0604020202020204" pitchFamily="34" charset="0"/>
                        </a:rPr>
                        <a:t>% Reduction</a:t>
                      </a:r>
                    </a:p>
                  </a:txBody>
                  <a:tcPr marL="8894" marR="8894" marT="8894" marB="0">
                    <a:lnL>
                      <a:noFill/>
                    </a:lnL>
                    <a:lnR w="6350" cap="flat" cmpd="sng" algn="ctr">
                      <a:solidFill>
                        <a:srgbClr val="000000"/>
                      </a:solidFill>
                      <a:prstDash val="dash"/>
                      <a:round/>
                      <a:headEnd type="none" w="med" len="med"/>
                      <a:tailEnd type="none" w="med" len="med"/>
                    </a:lnR>
                    <a:lnT>
                      <a:noFill/>
                    </a:lnT>
                    <a:lnB>
                      <a:noFill/>
                    </a:lnB>
                    <a:solidFill>
                      <a:srgbClr val="D9D9D9"/>
                    </a:solidFill>
                  </a:tcPr>
                </a:tc>
                <a:tc>
                  <a:txBody>
                    <a:bodyPr/>
                    <a:lstStyle/>
                    <a:p>
                      <a:pPr algn="ctr" fontAlgn="t"/>
                      <a:r>
                        <a:rPr lang="en-US" sz="700" b="0" i="0" u="none" strike="noStrike">
                          <a:solidFill>
                            <a:srgbClr val="C00000"/>
                          </a:solidFill>
                          <a:effectLst/>
                          <a:latin typeface="Arial" panose="020B0604020202020204" pitchFamily="34" charset="0"/>
                        </a:rPr>
                        <a:t>13.3</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0.2 [0.0, 3.5]</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13.0 [9.8, 13.3]</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98.3% [73.8%, 100.0%]</a:t>
                      </a:r>
                    </a:p>
                  </a:txBody>
                  <a:tcPr marL="8894" marR="8894" marT="8894" marB="0">
                    <a:lnL w="6350" cap="flat" cmpd="sng" algn="ctr">
                      <a:solidFill>
                        <a:srgbClr val="000000"/>
                      </a:solidFill>
                      <a:prstDash val="dash"/>
                      <a:round/>
                      <a:headEnd type="none" w="med" len="med"/>
                      <a:tailEnd type="none" w="med" len="med"/>
                    </a:lnL>
                    <a:lnR>
                      <a:noFill/>
                    </a:lnR>
                    <a:lnT>
                      <a:noFill/>
                    </a:lnT>
                    <a:lnB>
                      <a:noFill/>
                    </a:lnB>
                    <a:solidFill>
                      <a:srgbClr val="D9D9D9"/>
                    </a:solidFill>
                  </a:tcPr>
                </a:tc>
                <a:tc>
                  <a:txBody>
                    <a:bodyPr/>
                    <a:lstStyle/>
                    <a:p>
                      <a:pPr algn="ctr" fontAlgn="t"/>
                      <a:r>
                        <a:rPr lang="en-US" sz="700" b="0" i="0" u="none" strike="noStrike">
                          <a:solidFill>
                            <a:srgbClr val="C00000"/>
                          </a:solidFill>
                          <a:effectLst/>
                          <a:latin typeface="Arial" panose="020B0604020202020204" pitchFamily="34" charset="0"/>
                        </a:rPr>
                        <a:t>12.5</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0.7 [0.0, 3.9]</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11.8 [8.6, 12.5]</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94.3% [69.0%, 100.0%]</a:t>
                      </a:r>
                    </a:p>
                  </a:txBody>
                  <a:tcPr marL="8894" marR="8894" marT="8894" marB="0">
                    <a:lnL>
                      <a:noFill/>
                    </a:lnL>
                    <a:lnR w="6350" cap="flat" cmpd="sng" algn="ctr">
                      <a:solidFill>
                        <a:srgbClr val="000000"/>
                      </a:solidFill>
                      <a:prstDash val="dash"/>
                      <a:round/>
                      <a:headEnd type="none" w="med" len="med"/>
                      <a:tailEnd type="none" w="med" len="med"/>
                    </a:lnR>
                    <a:lnT>
                      <a:noFill/>
                    </a:lnT>
                    <a:lnB>
                      <a:noFill/>
                    </a:lnB>
                    <a:solidFill>
                      <a:srgbClr val="D9D9D9"/>
                    </a:solidFill>
                  </a:tcPr>
                </a:tc>
                <a:tc>
                  <a:txBody>
                    <a:bodyPr/>
                    <a:lstStyle/>
                    <a:p>
                      <a:pPr algn="ctr" fontAlgn="t"/>
                      <a:r>
                        <a:rPr lang="en-US" sz="700" b="0" i="0" u="none" strike="noStrike">
                          <a:solidFill>
                            <a:srgbClr val="C00000"/>
                          </a:solidFill>
                          <a:effectLst/>
                          <a:latin typeface="Arial" panose="020B0604020202020204" pitchFamily="34" charset="0"/>
                        </a:rPr>
                        <a:t>13.3</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0.3 [0.0, 3.6]</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12.9 [9.6, 13.3]</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97.5% [72.6%, 100.0%]</a:t>
                      </a:r>
                    </a:p>
                  </a:txBody>
                  <a:tcPr marL="8894" marR="8894" marT="8894" marB="0">
                    <a:lnL w="6350" cap="flat" cmpd="sng" algn="ctr">
                      <a:solidFill>
                        <a:srgbClr val="000000"/>
                      </a:solidFill>
                      <a:prstDash val="dash"/>
                      <a:round/>
                      <a:headEnd type="none" w="med" len="med"/>
                      <a:tailEnd type="none" w="med" len="med"/>
                    </a:lnL>
                    <a:lnR>
                      <a:noFill/>
                    </a:lnR>
                    <a:lnT>
                      <a:noFill/>
                    </a:lnT>
                    <a:lnB>
                      <a:noFill/>
                    </a:lnB>
                    <a:solidFill>
                      <a:srgbClr val="D9D9D9"/>
                    </a:solidFill>
                  </a:tcPr>
                </a:tc>
                <a:tc>
                  <a:txBody>
                    <a:bodyPr/>
                    <a:lstStyle/>
                    <a:p>
                      <a:pPr algn="ctr" fontAlgn="t"/>
                      <a:r>
                        <a:rPr lang="en-US" sz="700" b="0" i="0" u="none" strike="noStrike">
                          <a:solidFill>
                            <a:srgbClr val="C00000"/>
                          </a:solidFill>
                          <a:effectLst/>
                          <a:latin typeface="Arial" panose="020B0604020202020204" pitchFamily="34" charset="0"/>
                        </a:rPr>
                        <a:t>12.5</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1.0 [0.0, 4.5]</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11.5 [8.0, 12.5]</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91.9% [64.1%, 100.0%]</a:t>
                      </a:r>
                    </a:p>
                  </a:txBody>
                  <a:tcPr marL="8894" marR="8894" marT="8894" marB="0">
                    <a:lnL>
                      <a:noFill/>
                    </a:lnL>
                    <a:lnR w="6350" cap="flat" cmpd="sng" algn="ctr">
                      <a:solidFill>
                        <a:srgbClr val="000000"/>
                      </a:solidFill>
                      <a:prstDash val="dash"/>
                      <a:round/>
                      <a:headEnd type="none" w="med" len="med"/>
                      <a:tailEnd type="none" w="med" len="med"/>
                    </a:lnR>
                    <a:lnT>
                      <a:noFill/>
                    </a:lnT>
                    <a:lnB>
                      <a:noFill/>
                    </a:lnB>
                    <a:solidFill>
                      <a:srgbClr val="D9D9D9"/>
                    </a:solidFill>
                  </a:tcPr>
                </a:tc>
                <a:tc>
                  <a:txBody>
                    <a:bodyPr/>
                    <a:lstStyle/>
                    <a:p>
                      <a:pPr algn="ctr" fontAlgn="t"/>
                      <a:r>
                        <a:rPr lang="en-US" sz="700" b="0" i="0" u="none" strike="noStrike">
                          <a:solidFill>
                            <a:srgbClr val="C00000"/>
                          </a:solidFill>
                          <a:effectLst/>
                          <a:latin typeface="Arial" panose="020B0604020202020204" pitchFamily="34" charset="0"/>
                        </a:rPr>
                        <a:t>14.4</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0.5 [0.0, 5.3]</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13.8 [9.0, 14.4]</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96.2% [63.0%, 100.0%]</a:t>
                      </a:r>
                    </a:p>
                  </a:txBody>
                  <a:tcPr marL="8894" marR="8894" marT="8894" marB="0">
                    <a:lnL w="6350" cap="flat" cmpd="sng" algn="ctr">
                      <a:solidFill>
                        <a:srgbClr val="000000"/>
                      </a:solidFill>
                      <a:prstDash val="dash"/>
                      <a:round/>
                      <a:headEnd type="none" w="med" len="med"/>
                      <a:tailEnd type="none" w="med" len="med"/>
                    </a:lnL>
                    <a:lnR>
                      <a:noFill/>
                    </a:lnR>
                    <a:lnT>
                      <a:noFill/>
                    </a:lnT>
                    <a:lnB>
                      <a:noFill/>
                    </a:lnB>
                    <a:solidFill>
                      <a:srgbClr val="D9D9D9"/>
                    </a:solidFill>
                  </a:tcPr>
                </a:tc>
                <a:extLst>
                  <a:ext uri="{0D108BD9-81ED-4DB2-BD59-A6C34878D82A}">
                    <a16:rowId xmlns:a16="http://schemas.microsoft.com/office/drawing/2014/main" val="522144633"/>
                  </a:ext>
                </a:extLst>
              </a:tr>
              <a:tr h="569190">
                <a:tc>
                  <a:txBody>
                    <a:bodyPr/>
                    <a:lstStyle/>
                    <a:p>
                      <a:pPr algn="ctr" fontAlgn="t"/>
                      <a:r>
                        <a:rPr lang="en-US" sz="700" b="0" i="0" u="none" strike="noStrike">
                          <a:solidFill>
                            <a:srgbClr val="000000"/>
                          </a:solidFill>
                          <a:effectLst/>
                          <a:latin typeface="Arial" panose="020B0604020202020204" pitchFamily="34" charset="0"/>
                        </a:rPr>
                        <a:t>5/30/21</a:t>
                      </a:r>
                    </a:p>
                  </a:txBody>
                  <a:tcPr marL="8894" marR="8894" marT="8894" marB="0">
                    <a:lnL>
                      <a:noFill/>
                    </a:lnL>
                    <a:lnR>
                      <a:noFill/>
                    </a:lnR>
                    <a:lnT>
                      <a:noFill/>
                    </a:lnT>
                    <a:lnB>
                      <a:noFill/>
                    </a:lnB>
                    <a:solidFill>
                      <a:srgbClr val="FFFFFF"/>
                    </a:solidFill>
                  </a:tcPr>
                </a:tc>
                <a:tc>
                  <a:txBody>
                    <a:bodyPr/>
                    <a:lstStyle/>
                    <a:p>
                      <a:pPr algn="ctr" fontAlgn="t"/>
                      <a:r>
                        <a:rPr lang="en-US" sz="700" b="0" i="1" u="none" strike="noStrike">
                          <a:solidFill>
                            <a:srgbClr val="000000"/>
                          </a:solidFill>
                          <a:effectLst/>
                          <a:latin typeface="Arial" panose="020B0604020202020204" pitchFamily="34" charset="0"/>
                        </a:rPr>
                        <a:t>Observed</a:t>
                      </a:r>
                      <a:br>
                        <a:rPr lang="en-US" sz="700" b="0" i="1" u="none" strike="noStrike">
                          <a:solidFill>
                            <a:srgbClr val="000000"/>
                          </a:solidFill>
                          <a:effectLst/>
                          <a:latin typeface="Arial" panose="020B0604020202020204" pitchFamily="34" charset="0"/>
                        </a:rPr>
                      </a:br>
                      <a:r>
                        <a:rPr lang="en-US" sz="700" b="0" i="1" u="none" strike="noStrike">
                          <a:solidFill>
                            <a:srgbClr val="000000"/>
                          </a:solidFill>
                          <a:effectLst/>
                          <a:latin typeface="Arial" panose="020B0604020202020204" pitchFamily="34" charset="0"/>
                        </a:rPr>
                        <a:t>Predicted</a:t>
                      </a:r>
                      <a:br>
                        <a:rPr lang="en-US" sz="700" b="0" i="1" u="none" strike="noStrike">
                          <a:solidFill>
                            <a:srgbClr val="000000"/>
                          </a:solidFill>
                          <a:effectLst/>
                          <a:latin typeface="Arial" panose="020B0604020202020204" pitchFamily="34" charset="0"/>
                        </a:rPr>
                      </a:br>
                      <a:r>
                        <a:rPr lang="en-US" sz="700" b="0" i="1" u="none" strike="noStrike">
                          <a:solidFill>
                            <a:srgbClr val="000000"/>
                          </a:solidFill>
                          <a:effectLst/>
                          <a:latin typeface="Arial" panose="020B0604020202020204" pitchFamily="34" charset="0"/>
                        </a:rPr>
                        <a:t>Averted</a:t>
                      </a:r>
                      <a:br>
                        <a:rPr lang="en-US" sz="700" b="0" i="1" u="none" strike="noStrike">
                          <a:solidFill>
                            <a:srgbClr val="000000"/>
                          </a:solidFill>
                          <a:effectLst/>
                          <a:latin typeface="Arial" panose="020B0604020202020204" pitchFamily="34" charset="0"/>
                        </a:rPr>
                      </a:br>
                      <a:r>
                        <a:rPr lang="en-US" sz="700" b="0" i="1" u="none" strike="noStrike">
                          <a:solidFill>
                            <a:srgbClr val="000000"/>
                          </a:solidFill>
                          <a:effectLst/>
                          <a:latin typeface="Arial" panose="020B0604020202020204" pitchFamily="34" charset="0"/>
                        </a:rPr>
                        <a:t>% Reduction</a:t>
                      </a:r>
                    </a:p>
                  </a:txBody>
                  <a:tcPr marL="8894" marR="8894" marT="8894" marB="0">
                    <a:lnL>
                      <a:noFill/>
                    </a:lnL>
                    <a:lnR w="6350" cap="flat" cmpd="sng" algn="ctr">
                      <a:solidFill>
                        <a:srgbClr val="000000"/>
                      </a:solidFill>
                      <a:prstDash val="dash"/>
                      <a:round/>
                      <a:headEnd type="none" w="med" len="med"/>
                      <a:tailEnd type="none" w="med" len="med"/>
                    </a:lnR>
                    <a:lnT>
                      <a:noFill/>
                    </a:lnT>
                    <a:lnB>
                      <a:noFill/>
                    </a:lnB>
                    <a:solidFill>
                      <a:srgbClr val="FFFFFF"/>
                    </a:solidFill>
                  </a:tcPr>
                </a:tc>
                <a:tc>
                  <a:txBody>
                    <a:bodyPr/>
                    <a:lstStyle/>
                    <a:p>
                      <a:pPr algn="ctr" fontAlgn="t"/>
                      <a:r>
                        <a:rPr lang="en-US" sz="700" b="0" i="0" u="none" strike="noStrike">
                          <a:solidFill>
                            <a:srgbClr val="C00000"/>
                          </a:solidFill>
                          <a:effectLst/>
                          <a:latin typeface="Arial" panose="020B0604020202020204" pitchFamily="34" charset="0"/>
                        </a:rPr>
                        <a:t>16.6</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0.2 [0.0, 3.9]</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16.4 [12.8, 16.6]</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98.5% [76.7%, 100.0%]</a:t>
                      </a:r>
                    </a:p>
                  </a:txBody>
                  <a:tcPr marL="8894" marR="8894" marT="8894" marB="0">
                    <a:lnL w="6350" cap="flat" cmpd="sng" algn="ctr">
                      <a:solidFill>
                        <a:srgbClr val="000000"/>
                      </a:solidFill>
                      <a:prstDash val="dash"/>
                      <a:round/>
                      <a:headEnd type="none" w="med" len="med"/>
                      <a:tailEnd type="none" w="med" len="med"/>
                    </a:lnL>
                    <a:lnR>
                      <a:noFill/>
                    </a:lnR>
                    <a:lnT>
                      <a:noFill/>
                    </a:lnT>
                    <a:lnB>
                      <a:noFill/>
                    </a:lnB>
                    <a:solidFill>
                      <a:srgbClr val="FFFFFF"/>
                    </a:solidFill>
                  </a:tcPr>
                </a:tc>
                <a:tc>
                  <a:txBody>
                    <a:bodyPr/>
                    <a:lstStyle/>
                    <a:p>
                      <a:pPr algn="ctr" fontAlgn="t"/>
                      <a:r>
                        <a:rPr lang="en-US" sz="700" b="0" i="0" u="none" strike="noStrike">
                          <a:solidFill>
                            <a:srgbClr val="C00000"/>
                          </a:solidFill>
                          <a:effectLst/>
                          <a:latin typeface="Arial" panose="020B0604020202020204" pitchFamily="34" charset="0"/>
                        </a:rPr>
                        <a:t>15.9</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0.8 [0.0, 4.5]</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15.1 [11.4, 15.9]</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94.9% [71.8%, 100.0%]</a:t>
                      </a:r>
                    </a:p>
                  </a:txBody>
                  <a:tcPr marL="8894" marR="8894" marT="8894" marB="0">
                    <a:lnL>
                      <a:noFill/>
                    </a:lnL>
                    <a:lnR w="6350" cap="flat" cmpd="sng" algn="ctr">
                      <a:solidFill>
                        <a:srgbClr val="000000"/>
                      </a:solidFill>
                      <a:prstDash val="dash"/>
                      <a:round/>
                      <a:headEnd type="none" w="med" len="med"/>
                      <a:tailEnd type="none" w="med" len="med"/>
                    </a:lnR>
                    <a:lnT>
                      <a:noFill/>
                    </a:lnT>
                    <a:lnB>
                      <a:noFill/>
                    </a:lnB>
                    <a:solidFill>
                      <a:srgbClr val="FFFFFF"/>
                    </a:solidFill>
                  </a:tcPr>
                </a:tc>
                <a:tc>
                  <a:txBody>
                    <a:bodyPr/>
                    <a:lstStyle/>
                    <a:p>
                      <a:pPr algn="ctr" fontAlgn="t"/>
                      <a:r>
                        <a:rPr lang="en-US" sz="700" b="0" i="0" u="none" strike="noStrike">
                          <a:solidFill>
                            <a:srgbClr val="C00000"/>
                          </a:solidFill>
                          <a:effectLst/>
                          <a:latin typeface="Arial" panose="020B0604020202020204" pitchFamily="34" charset="0"/>
                        </a:rPr>
                        <a:t>16.6</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0.4 [0.0, 4.1]</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16.3 [12.6, 16.6]</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97.8% [75.5%, 100.0%]</a:t>
                      </a:r>
                    </a:p>
                  </a:txBody>
                  <a:tcPr marL="8894" marR="8894" marT="8894" marB="0">
                    <a:lnL w="6350" cap="flat" cmpd="sng" algn="ctr">
                      <a:solidFill>
                        <a:srgbClr val="000000"/>
                      </a:solidFill>
                      <a:prstDash val="dash"/>
                      <a:round/>
                      <a:headEnd type="none" w="med" len="med"/>
                      <a:tailEnd type="none" w="med" len="med"/>
                    </a:lnL>
                    <a:lnR>
                      <a:noFill/>
                    </a:lnR>
                    <a:lnT>
                      <a:noFill/>
                    </a:lnT>
                    <a:lnB>
                      <a:noFill/>
                    </a:lnB>
                    <a:solidFill>
                      <a:srgbClr val="FFFFFF"/>
                    </a:solidFill>
                  </a:tcPr>
                </a:tc>
                <a:tc>
                  <a:txBody>
                    <a:bodyPr/>
                    <a:lstStyle/>
                    <a:p>
                      <a:pPr algn="ctr" fontAlgn="t"/>
                      <a:r>
                        <a:rPr lang="en-US" sz="700" b="0" i="0" u="none" strike="noStrike">
                          <a:solidFill>
                            <a:srgbClr val="C00000"/>
                          </a:solidFill>
                          <a:effectLst/>
                          <a:latin typeface="Arial" panose="020B0604020202020204" pitchFamily="34" charset="0"/>
                        </a:rPr>
                        <a:t>15.9</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1.2 [0.0, 5.4]</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14.7 [10.5, 15.9]</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92.2% [66.2%, 100.0%]</a:t>
                      </a:r>
                    </a:p>
                  </a:txBody>
                  <a:tcPr marL="8894" marR="8894" marT="8894" marB="0">
                    <a:lnL>
                      <a:noFill/>
                    </a:lnL>
                    <a:lnR w="6350" cap="flat" cmpd="sng" algn="ctr">
                      <a:solidFill>
                        <a:srgbClr val="000000"/>
                      </a:solidFill>
                      <a:prstDash val="dash"/>
                      <a:round/>
                      <a:headEnd type="none" w="med" len="med"/>
                      <a:tailEnd type="none" w="med" len="med"/>
                    </a:lnR>
                    <a:lnT>
                      <a:noFill/>
                    </a:lnT>
                    <a:lnB>
                      <a:noFill/>
                    </a:lnB>
                    <a:solidFill>
                      <a:srgbClr val="FFFFFF"/>
                    </a:solidFill>
                  </a:tcPr>
                </a:tc>
                <a:tc>
                  <a:txBody>
                    <a:bodyPr/>
                    <a:lstStyle/>
                    <a:p>
                      <a:pPr algn="ctr" fontAlgn="t"/>
                      <a:r>
                        <a:rPr lang="en-US" sz="700" b="0" i="0" u="none" strike="noStrike">
                          <a:solidFill>
                            <a:srgbClr val="C00000"/>
                          </a:solidFill>
                          <a:effectLst/>
                          <a:latin typeface="Arial" panose="020B0604020202020204" pitchFamily="34" charset="0"/>
                        </a:rPr>
                        <a:t>17.7</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0.6 [0.0, 5.6]</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17.2 [12.1, 17.7]</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96.9% [68.5%, 100.0%]</a:t>
                      </a:r>
                    </a:p>
                  </a:txBody>
                  <a:tcPr marL="8894" marR="8894" marT="8894" marB="0">
                    <a:lnL w="6350" cap="flat" cmpd="sng" algn="ctr">
                      <a:solidFill>
                        <a:srgbClr val="000000"/>
                      </a:solidFill>
                      <a:prstDash val="dash"/>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2608751497"/>
                  </a:ext>
                </a:extLst>
              </a:tr>
              <a:tr h="581048">
                <a:tc>
                  <a:txBody>
                    <a:bodyPr/>
                    <a:lstStyle/>
                    <a:p>
                      <a:pPr algn="ctr" fontAlgn="t"/>
                      <a:r>
                        <a:rPr lang="en-US" sz="700" b="0" i="0" u="none" strike="noStrike">
                          <a:solidFill>
                            <a:srgbClr val="000000"/>
                          </a:solidFill>
                          <a:effectLst/>
                          <a:latin typeface="Arial" panose="020B0604020202020204" pitchFamily="34" charset="0"/>
                        </a:rPr>
                        <a:t>6/15/21</a:t>
                      </a:r>
                    </a:p>
                  </a:txBody>
                  <a:tcPr marL="8894" marR="8894" marT="8894" marB="0">
                    <a:lnL>
                      <a:noFill/>
                    </a:lnL>
                    <a:lnR>
                      <a:noFill/>
                    </a:lnR>
                    <a:lnT>
                      <a:noFill/>
                    </a:lnT>
                    <a:lnB w="25400" cap="flat" cmpd="dbl" algn="ctr">
                      <a:solidFill>
                        <a:srgbClr val="000000"/>
                      </a:solidFill>
                      <a:prstDash val="solid"/>
                      <a:round/>
                      <a:headEnd type="none" w="med" len="med"/>
                      <a:tailEnd type="none" w="med" len="med"/>
                    </a:lnB>
                    <a:solidFill>
                      <a:srgbClr val="D9D9D9"/>
                    </a:solidFill>
                  </a:tcPr>
                </a:tc>
                <a:tc>
                  <a:txBody>
                    <a:bodyPr/>
                    <a:lstStyle/>
                    <a:p>
                      <a:pPr algn="ctr" fontAlgn="t"/>
                      <a:r>
                        <a:rPr lang="en-US" sz="700" b="0" i="1" u="none" strike="noStrike">
                          <a:solidFill>
                            <a:srgbClr val="000000"/>
                          </a:solidFill>
                          <a:effectLst/>
                          <a:latin typeface="Arial" panose="020B0604020202020204" pitchFamily="34" charset="0"/>
                        </a:rPr>
                        <a:t>Observed</a:t>
                      </a:r>
                      <a:br>
                        <a:rPr lang="en-US" sz="700" b="0" i="1" u="none" strike="noStrike">
                          <a:solidFill>
                            <a:srgbClr val="000000"/>
                          </a:solidFill>
                          <a:effectLst/>
                          <a:latin typeface="Arial" panose="020B0604020202020204" pitchFamily="34" charset="0"/>
                        </a:rPr>
                      </a:br>
                      <a:r>
                        <a:rPr lang="en-US" sz="700" b="0" i="1" u="none" strike="noStrike">
                          <a:solidFill>
                            <a:srgbClr val="000000"/>
                          </a:solidFill>
                          <a:effectLst/>
                          <a:latin typeface="Arial" panose="020B0604020202020204" pitchFamily="34" charset="0"/>
                        </a:rPr>
                        <a:t>Predicted</a:t>
                      </a:r>
                      <a:br>
                        <a:rPr lang="en-US" sz="700" b="0" i="1" u="none" strike="noStrike">
                          <a:solidFill>
                            <a:srgbClr val="000000"/>
                          </a:solidFill>
                          <a:effectLst/>
                          <a:latin typeface="Arial" panose="020B0604020202020204" pitchFamily="34" charset="0"/>
                        </a:rPr>
                      </a:br>
                      <a:r>
                        <a:rPr lang="en-US" sz="700" b="0" i="1" u="none" strike="noStrike">
                          <a:solidFill>
                            <a:srgbClr val="000000"/>
                          </a:solidFill>
                          <a:effectLst/>
                          <a:latin typeface="Arial" panose="020B0604020202020204" pitchFamily="34" charset="0"/>
                        </a:rPr>
                        <a:t>Averted</a:t>
                      </a:r>
                      <a:br>
                        <a:rPr lang="en-US" sz="700" b="0" i="1" u="none" strike="noStrike">
                          <a:solidFill>
                            <a:srgbClr val="000000"/>
                          </a:solidFill>
                          <a:effectLst/>
                          <a:latin typeface="Arial" panose="020B0604020202020204" pitchFamily="34" charset="0"/>
                        </a:rPr>
                      </a:br>
                      <a:r>
                        <a:rPr lang="en-US" sz="700" b="0" i="1" u="none" strike="noStrike">
                          <a:solidFill>
                            <a:srgbClr val="000000"/>
                          </a:solidFill>
                          <a:effectLst/>
                          <a:latin typeface="Arial" panose="020B0604020202020204" pitchFamily="34" charset="0"/>
                        </a:rPr>
                        <a:t>% Reduction</a:t>
                      </a:r>
                    </a:p>
                  </a:txBody>
                  <a:tcPr marL="8894" marR="8894" marT="8894" marB="0">
                    <a:lnL>
                      <a:noFill/>
                    </a:lnL>
                    <a:lnR w="6350" cap="flat" cmpd="sng" algn="ctr">
                      <a:solidFill>
                        <a:srgbClr val="000000"/>
                      </a:solidFill>
                      <a:prstDash val="dash"/>
                      <a:round/>
                      <a:headEnd type="none" w="med" len="med"/>
                      <a:tailEnd type="none" w="med" len="med"/>
                    </a:lnR>
                    <a:lnT>
                      <a:noFill/>
                    </a:lnT>
                    <a:lnB w="25400" cap="flat" cmpd="dbl" algn="ctr">
                      <a:solidFill>
                        <a:srgbClr val="000000"/>
                      </a:solidFill>
                      <a:prstDash val="solid"/>
                      <a:round/>
                      <a:headEnd type="none" w="med" len="med"/>
                      <a:tailEnd type="none" w="med" len="med"/>
                    </a:lnB>
                    <a:solidFill>
                      <a:srgbClr val="D9D9D9"/>
                    </a:solidFill>
                  </a:tcPr>
                </a:tc>
                <a:tc>
                  <a:txBody>
                    <a:bodyPr/>
                    <a:lstStyle/>
                    <a:p>
                      <a:pPr algn="ctr" fontAlgn="t"/>
                      <a:r>
                        <a:rPr lang="en-US" sz="700" b="0" i="0" u="none" strike="noStrike">
                          <a:solidFill>
                            <a:srgbClr val="C00000"/>
                          </a:solidFill>
                          <a:effectLst/>
                          <a:latin typeface="Arial" panose="020B0604020202020204" pitchFamily="34" charset="0"/>
                        </a:rPr>
                        <a:t>18.2</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0.3 [0.0, 4.3]</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18.0 [13.9, 18.2]</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98.6% [76.5%, 100.0%]</a:t>
                      </a:r>
                    </a:p>
                  </a:txBody>
                  <a:tcPr marL="8894" marR="8894" marT="8894" marB="0">
                    <a:lnL w="6350" cap="flat" cmpd="sng" algn="ctr">
                      <a:solidFill>
                        <a:srgbClr val="000000"/>
                      </a:solidFill>
                      <a:prstDash val="dash"/>
                      <a:round/>
                      <a:headEnd type="none" w="med" len="med"/>
                      <a:tailEnd type="none" w="med" len="med"/>
                    </a:lnL>
                    <a:lnR>
                      <a:noFill/>
                    </a:lnR>
                    <a:lnT>
                      <a:noFill/>
                    </a:lnT>
                    <a:lnB w="25400" cap="flat" cmpd="dbl" algn="ctr">
                      <a:solidFill>
                        <a:srgbClr val="000000"/>
                      </a:solidFill>
                      <a:prstDash val="solid"/>
                      <a:round/>
                      <a:headEnd type="none" w="med" len="med"/>
                      <a:tailEnd type="none" w="med" len="med"/>
                    </a:lnB>
                    <a:solidFill>
                      <a:srgbClr val="D9D9D9"/>
                    </a:solidFill>
                  </a:tcPr>
                </a:tc>
                <a:tc>
                  <a:txBody>
                    <a:bodyPr/>
                    <a:lstStyle/>
                    <a:p>
                      <a:pPr algn="ctr" fontAlgn="t"/>
                      <a:r>
                        <a:rPr lang="en-US" sz="700" b="0" i="0" u="none" strike="noStrike">
                          <a:solidFill>
                            <a:srgbClr val="C00000"/>
                          </a:solidFill>
                          <a:effectLst/>
                          <a:latin typeface="Arial" panose="020B0604020202020204" pitchFamily="34" charset="0"/>
                        </a:rPr>
                        <a:t>17.5</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0.9 [0.0, 5.0]</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16.6 [12.4, 17.5]</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94.9% [71.1%, 100.0%]</a:t>
                      </a:r>
                    </a:p>
                  </a:txBody>
                  <a:tcPr marL="8894" marR="8894" marT="8894" marB="0">
                    <a:lnL>
                      <a:noFill/>
                    </a:lnL>
                    <a:lnR w="6350" cap="flat" cmpd="sng" algn="ctr">
                      <a:solidFill>
                        <a:srgbClr val="000000"/>
                      </a:solidFill>
                      <a:prstDash val="dash"/>
                      <a:round/>
                      <a:headEnd type="none" w="med" len="med"/>
                      <a:tailEnd type="none" w="med" len="med"/>
                    </a:lnR>
                    <a:lnT>
                      <a:noFill/>
                    </a:lnT>
                    <a:lnB w="25400" cap="flat" cmpd="dbl" algn="ctr">
                      <a:solidFill>
                        <a:srgbClr val="000000"/>
                      </a:solidFill>
                      <a:prstDash val="solid"/>
                      <a:round/>
                      <a:headEnd type="none" w="med" len="med"/>
                      <a:tailEnd type="none" w="med" len="med"/>
                    </a:lnB>
                    <a:solidFill>
                      <a:srgbClr val="D9D9D9"/>
                    </a:solidFill>
                  </a:tcPr>
                </a:tc>
                <a:tc>
                  <a:txBody>
                    <a:bodyPr/>
                    <a:lstStyle/>
                    <a:p>
                      <a:pPr algn="ctr" fontAlgn="t"/>
                      <a:r>
                        <a:rPr lang="en-US" sz="700" b="0" i="0" u="none" strike="noStrike">
                          <a:solidFill>
                            <a:srgbClr val="C00000"/>
                          </a:solidFill>
                          <a:effectLst/>
                          <a:latin typeface="Arial" panose="020B0604020202020204" pitchFamily="34" charset="0"/>
                        </a:rPr>
                        <a:t>18.2</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0.4 [0.0, 4.5]</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17.8 [13.7, 18.2]</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97.8% [75.2%, 100.0%]</a:t>
                      </a:r>
                    </a:p>
                  </a:txBody>
                  <a:tcPr marL="8894" marR="8894" marT="8894" marB="0">
                    <a:lnL w="6350" cap="flat" cmpd="sng" algn="ctr">
                      <a:solidFill>
                        <a:srgbClr val="000000"/>
                      </a:solidFill>
                      <a:prstDash val="dash"/>
                      <a:round/>
                      <a:headEnd type="none" w="med" len="med"/>
                      <a:tailEnd type="none" w="med" len="med"/>
                    </a:lnL>
                    <a:lnR>
                      <a:noFill/>
                    </a:lnR>
                    <a:lnT>
                      <a:noFill/>
                    </a:lnT>
                    <a:lnB w="25400" cap="flat" cmpd="dbl" algn="ctr">
                      <a:solidFill>
                        <a:srgbClr val="000000"/>
                      </a:solidFill>
                      <a:prstDash val="solid"/>
                      <a:round/>
                      <a:headEnd type="none" w="med" len="med"/>
                      <a:tailEnd type="none" w="med" len="med"/>
                    </a:lnB>
                    <a:solidFill>
                      <a:srgbClr val="D9D9D9"/>
                    </a:solidFill>
                  </a:tcPr>
                </a:tc>
                <a:tc>
                  <a:txBody>
                    <a:bodyPr/>
                    <a:lstStyle/>
                    <a:p>
                      <a:pPr algn="ctr" fontAlgn="t"/>
                      <a:r>
                        <a:rPr lang="en-US" sz="700" b="0" i="0" u="none" strike="noStrike">
                          <a:solidFill>
                            <a:srgbClr val="C00000"/>
                          </a:solidFill>
                          <a:effectLst/>
                          <a:latin typeface="Arial" panose="020B0604020202020204" pitchFamily="34" charset="0"/>
                        </a:rPr>
                        <a:t>17.5</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1.5 [0.0, 6.4]</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16.0 [11.1, 17.5]</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91.4% [63.4%, 100.0%]</a:t>
                      </a:r>
                    </a:p>
                  </a:txBody>
                  <a:tcPr marL="8894" marR="8894" marT="8894" marB="0">
                    <a:lnL>
                      <a:noFill/>
                    </a:lnL>
                    <a:lnR w="6350" cap="flat" cmpd="sng" algn="ctr">
                      <a:solidFill>
                        <a:srgbClr val="000000"/>
                      </a:solidFill>
                      <a:prstDash val="dash"/>
                      <a:round/>
                      <a:headEnd type="none" w="med" len="med"/>
                      <a:tailEnd type="none" w="med" len="med"/>
                    </a:lnR>
                    <a:lnT>
                      <a:noFill/>
                    </a:lnT>
                    <a:lnB w="25400" cap="flat" cmpd="dbl" algn="ctr">
                      <a:solidFill>
                        <a:srgbClr val="000000"/>
                      </a:solidFill>
                      <a:prstDash val="solid"/>
                      <a:round/>
                      <a:headEnd type="none" w="med" len="med"/>
                      <a:tailEnd type="none" w="med" len="med"/>
                    </a:lnB>
                    <a:solidFill>
                      <a:srgbClr val="D9D9D9"/>
                    </a:solidFill>
                  </a:tcPr>
                </a:tc>
                <a:tc>
                  <a:txBody>
                    <a:bodyPr/>
                    <a:lstStyle/>
                    <a:p>
                      <a:pPr algn="ctr" fontAlgn="t"/>
                      <a:r>
                        <a:rPr lang="en-US" sz="700" b="0" i="0" u="none" strike="noStrike">
                          <a:solidFill>
                            <a:srgbClr val="C00000"/>
                          </a:solidFill>
                          <a:effectLst/>
                          <a:latin typeface="Arial" panose="020B0604020202020204" pitchFamily="34" charset="0"/>
                        </a:rPr>
                        <a:t>19.3</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0.6 [0.0, 5.9]</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18.7 [13.5, 19.3]</a:t>
                      </a:r>
                      <a:br>
                        <a:rPr lang="en-US" sz="700" b="0" i="0" u="none" strike="noStrike">
                          <a:solidFill>
                            <a:srgbClr val="C00000"/>
                          </a:solidFill>
                          <a:effectLst/>
                          <a:latin typeface="Arial" panose="020B0604020202020204" pitchFamily="34" charset="0"/>
                        </a:rPr>
                      </a:br>
                      <a:r>
                        <a:rPr lang="en-US" sz="700" b="0" i="0" u="none" strike="noStrike">
                          <a:solidFill>
                            <a:srgbClr val="C00000"/>
                          </a:solidFill>
                          <a:effectLst/>
                          <a:latin typeface="Arial" panose="020B0604020202020204" pitchFamily="34" charset="0"/>
                        </a:rPr>
                        <a:t>97.1% [69.7%, 100.0%]</a:t>
                      </a:r>
                    </a:p>
                  </a:txBody>
                  <a:tcPr marL="8894" marR="8894" marT="8894" marB="0">
                    <a:lnL w="6350" cap="flat" cmpd="sng" algn="ctr">
                      <a:solidFill>
                        <a:srgbClr val="000000"/>
                      </a:solidFill>
                      <a:prstDash val="dash"/>
                      <a:round/>
                      <a:headEnd type="none" w="med" len="med"/>
                      <a:tailEnd type="none" w="med" len="med"/>
                    </a:lnL>
                    <a:lnR>
                      <a:noFill/>
                    </a:lnR>
                    <a:lnT>
                      <a:noFill/>
                    </a:lnT>
                    <a:lnB w="25400" cap="flat" cmpd="dbl"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140601601"/>
                  </a:ext>
                </a:extLst>
              </a:tr>
              <a:tr h="236570">
                <a:tc gridSpan="7">
                  <a:txBody>
                    <a:bodyPr/>
                    <a:lstStyle/>
                    <a:p>
                      <a:pPr algn="l" fontAlgn="t"/>
                      <a:r>
                        <a:rPr lang="en-US" sz="700" b="1" i="0" u="none" strike="noStrike" dirty="0">
                          <a:solidFill>
                            <a:srgbClr val="000000"/>
                          </a:solidFill>
                          <a:effectLst/>
                          <a:latin typeface="Arial" panose="020B0604020202020204" pitchFamily="34" charset="0"/>
                        </a:rPr>
                        <a:t>Notes</a:t>
                      </a:r>
                      <a:r>
                        <a:rPr lang="en-US" sz="700" b="0" i="0" u="none" strike="noStrike" dirty="0">
                          <a:solidFill>
                            <a:srgbClr val="000000"/>
                          </a:solidFill>
                          <a:effectLst/>
                          <a:latin typeface="Arial" panose="020B0604020202020204" pitchFamily="34" charset="0"/>
                        </a:rPr>
                        <a:t>: For lockdown schedules, each cell reports the total number of cases in the first row, the number of cases averted (relative to observed) in the second row, and the relative reduction in cases (as a percent) in the third row. Numbers are reported in millions.</a:t>
                      </a:r>
                    </a:p>
                  </a:txBody>
                  <a:tcPr marL="8894" marR="8894" marT="8894" marB="0">
                    <a:lnL>
                      <a:noFill/>
                    </a:lnL>
                    <a:lnR>
                      <a:noFill/>
                    </a:lnR>
                    <a:lnT w="25400" cap="flat" cmpd="dbl" algn="ctr">
                      <a:solidFill>
                        <a:srgbClr val="000000"/>
                      </a:solidFill>
                      <a:prstDash val="solid"/>
                      <a:round/>
                      <a:headEnd type="none" w="med" len="med"/>
                      <a:tailEnd type="none" w="med" len="med"/>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20361514"/>
                  </a:ext>
                </a:extLst>
              </a:tr>
            </a:tbl>
          </a:graphicData>
        </a:graphic>
      </p:graphicFrame>
    </p:spTree>
    <p:extLst>
      <p:ext uri="{BB962C8B-B14F-4D97-AF65-F5344CB8AC3E}">
        <p14:creationId xmlns:p14="http://schemas.microsoft.com/office/powerpoint/2010/main" val="1060038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009290-5B33-BC4B-AE3A-76A5F757FB94}"/>
              </a:ext>
            </a:extLst>
          </p:cNvPr>
          <p:cNvSpPr>
            <a:spLocks noGrp="1"/>
          </p:cNvSpPr>
          <p:nvPr>
            <p:ph type="sldNum" sz="quarter" idx="12"/>
          </p:nvPr>
        </p:nvSpPr>
        <p:spPr/>
        <p:txBody>
          <a:bodyPr/>
          <a:lstStyle/>
          <a:p>
            <a:fld id="{F6A08D0B-5F3B-C54F-B53D-8FAFFA46F11C}" type="slidenum">
              <a:rPr lang="en-US" smtClean="0"/>
              <a:t>8</a:t>
            </a:fld>
            <a:endParaRPr lang="en-US"/>
          </a:p>
        </p:txBody>
      </p:sp>
      <p:pic>
        <p:nvPicPr>
          <p:cNvPr id="6" name="Picture 5">
            <a:extLst>
              <a:ext uri="{FF2B5EF4-FFF2-40B4-BE49-F238E27FC236}">
                <a16:creationId xmlns:a16="http://schemas.microsoft.com/office/drawing/2014/main" id="{7282F99C-72CE-6844-B85B-6B63B8A322CD}"/>
              </a:ext>
            </a:extLst>
          </p:cNvPr>
          <p:cNvPicPr>
            <a:picLocks noChangeAspect="1"/>
          </p:cNvPicPr>
          <p:nvPr/>
        </p:nvPicPr>
        <p:blipFill>
          <a:blip r:embed="rId2"/>
          <a:srcRect/>
          <a:stretch/>
        </p:blipFill>
        <p:spPr>
          <a:xfrm>
            <a:off x="3238500" y="0"/>
            <a:ext cx="5715000" cy="6858000"/>
          </a:xfrm>
          <a:prstGeom prst="rect">
            <a:avLst/>
          </a:prstGeom>
        </p:spPr>
      </p:pic>
      <p:sp>
        <p:nvSpPr>
          <p:cNvPr id="7" name="Rectangle 6">
            <a:extLst>
              <a:ext uri="{FF2B5EF4-FFF2-40B4-BE49-F238E27FC236}">
                <a16:creationId xmlns:a16="http://schemas.microsoft.com/office/drawing/2014/main" id="{8EC41B7E-E3DB-F246-A18E-909B9FD0B5AA}"/>
              </a:ext>
            </a:extLst>
          </p:cNvPr>
          <p:cNvSpPr/>
          <p:nvPr/>
        </p:nvSpPr>
        <p:spPr>
          <a:xfrm>
            <a:off x="0" y="0"/>
            <a:ext cx="1809750" cy="5635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Lato" panose="020F0502020204030203" pitchFamily="34" charset="77"/>
              </a:rPr>
              <a:t>Early lockdown</a:t>
            </a:r>
          </a:p>
        </p:txBody>
      </p:sp>
      <p:sp>
        <p:nvSpPr>
          <p:cNvPr id="8" name="Rectangle 7">
            <a:extLst>
              <a:ext uri="{FF2B5EF4-FFF2-40B4-BE49-F238E27FC236}">
                <a16:creationId xmlns:a16="http://schemas.microsoft.com/office/drawing/2014/main" id="{03034810-EDA4-5C48-B6C3-58BC7CE1CEC8}"/>
              </a:ext>
            </a:extLst>
          </p:cNvPr>
          <p:cNvSpPr/>
          <p:nvPr/>
        </p:nvSpPr>
        <p:spPr>
          <a:xfrm>
            <a:off x="0" y="563526"/>
            <a:ext cx="1809750" cy="5635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Lato" panose="020F0502020204030203" pitchFamily="34" charset="77"/>
              </a:rPr>
              <a:t>Figure 4</a:t>
            </a:r>
          </a:p>
        </p:txBody>
      </p:sp>
    </p:spTree>
    <p:extLst>
      <p:ext uri="{BB962C8B-B14F-4D97-AF65-F5344CB8AC3E}">
        <p14:creationId xmlns:p14="http://schemas.microsoft.com/office/powerpoint/2010/main" val="1005113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43D893-3789-9847-96F6-45C7674C96A7}"/>
              </a:ext>
            </a:extLst>
          </p:cNvPr>
          <p:cNvSpPr>
            <a:spLocks noGrp="1"/>
          </p:cNvSpPr>
          <p:nvPr>
            <p:ph type="sldNum" sz="quarter" idx="12"/>
          </p:nvPr>
        </p:nvSpPr>
        <p:spPr/>
        <p:txBody>
          <a:bodyPr/>
          <a:lstStyle/>
          <a:p>
            <a:fld id="{F6A08D0B-5F3B-C54F-B53D-8FAFFA46F11C}" type="slidenum">
              <a:rPr lang="en-US" smtClean="0"/>
              <a:t>9</a:t>
            </a:fld>
            <a:endParaRPr lang="en-US"/>
          </a:p>
        </p:txBody>
      </p:sp>
      <p:graphicFrame>
        <p:nvGraphicFramePr>
          <p:cNvPr id="3" name="Table 2">
            <a:extLst>
              <a:ext uri="{FF2B5EF4-FFF2-40B4-BE49-F238E27FC236}">
                <a16:creationId xmlns:a16="http://schemas.microsoft.com/office/drawing/2014/main" id="{394BCDE8-8D02-0745-9E03-91B4334731D4}"/>
              </a:ext>
            </a:extLst>
          </p:cNvPr>
          <p:cNvGraphicFramePr>
            <a:graphicFrameLocks noGrp="1"/>
          </p:cNvGraphicFramePr>
          <p:nvPr>
            <p:extLst>
              <p:ext uri="{D42A27DB-BD31-4B8C-83A1-F6EECF244321}">
                <p14:modId xmlns:p14="http://schemas.microsoft.com/office/powerpoint/2010/main" val="2284961461"/>
              </p:ext>
            </p:extLst>
          </p:nvPr>
        </p:nvGraphicFramePr>
        <p:xfrm>
          <a:off x="1518998" y="1253330"/>
          <a:ext cx="9154004" cy="4351339"/>
        </p:xfrm>
        <a:graphic>
          <a:graphicData uri="http://schemas.openxmlformats.org/drawingml/2006/table">
            <a:tbl>
              <a:tblPr/>
              <a:tblGrid>
                <a:gridCol w="604435">
                  <a:extLst>
                    <a:ext uri="{9D8B030D-6E8A-4147-A177-3AD203B41FA5}">
                      <a16:colId xmlns:a16="http://schemas.microsoft.com/office/drawing/2014/main" val="545021565"/>
                    </a:ext>
                  </a:extLst>
                </a:gridCol>
                <a:gridCol w="723731">
                  <a:extLst>
                    <a:ext uri="{9D8B030D-6E8A-4147-A177-3AD203B41FA5}">
                      <a16:colId xmlns:a16="http://schemas.microsoft.com/office/drawing/2014/main" val="4241791513"/>
                    </a:ext>
                  </a:extLst>
                </a:gridCol>
                <a:gridCol w="1296353">
                  <a:extLst>
                    <a:ext uri="{9D8B030D-6E8A-4147-A177-3AD203B41FA5}">
                      <a16:colId xmlns:a16="http://schemas.microsoft.com/office/drawing/2014/main" val="965485925"/>
                    </a:ext>
                  </a:extLst>
                </a:gridCol>
                <a:gridCol w="1264541">
                  <a:extLst>
                    <a:ext uri="{9D8B030D-6E8A-4147-A177-3AD203B41FA5}">
                      <a16:colId xmlns:a16="http://schemas.microsoft.com/office/drawing/2014/main" val="3056272873"/>
                    </a:ext>
                  </a:extLst>
                </a:gridCol>
                <a:gridCol w="1367931">
                  <a:extLst>
                    <a:ext uri="{9D8B030D-6E8A-4147-A177-3AD203B41FA5}">
                      <a16:colId xmlns:a16="http://schemas.microsoft.com/office/drawing/2014/main" val="4124639585"/>
                    </a:ext>
                  </a:extLst>
                </a:gridCol>
                <a:gridCol w="1264541">
                  <a:extLst>
                    <a:ext uri="{9D8B030D-6E8A-4147-A177-3AD203B41FA5}">
                      <a16:colId xmlns:a16="http://schemas.microsoft.com/office/drawing/2014/main" val="806078155"/>
                    </a:ext>
                  </a:extLst>
                </a:gridCol>
                <a:gridCol w="1367931">
                  <a:extLst>
                    <a:ext uri="{9D8B030D-6E8A-4147-A177-3AD203B41FA5}">
                      <a16:colId xmlns:a16="http://schemas.microsoft.com/office/drawing/2014/main" val="1405151930"/>
                    </a:ext>
                  </a:extLst>
                </a:gridCol>
                <a:gridCol w="1264541">
                  <a:extLst>
                    <a:ext uri="{9D8B030D-6E8A-4147-A177-3AD203B41FA5}">
                      <a16:colId xmlns:a16="http://schemas.microsoft.com/office/drawing/2014/main" val="4096254098"/>
                    </a:ext>
                  </a:extLst>
                </a:gridCol>
              </a:tblGrid>
              <a:tr h="169912">
                <a:tc gridSpan="8">
                  <a:txBody>
                    <a:bodyPr/>
                    <a:lstStyle/>
                    <a:p>
                      <a:pPr algn="l" fontAlgn="b"/>
                      <a:r>
                        <a:rPr lang="en-US" sz="800" b="1" i="0" u="none" strike="noStrike">
                          <a:solidFill>
                            <a:srgbClr val="000000"/>
                          </a:solidFill>
                          <a:effectLst/>
                          <a:latin typeface="Arial" panose="020B0604020202020204" pitchFamily="34" charset="0"/>
                        </a:rPr>
                        <a:t>Table 2</a:t>
                      </a:r>
                      <a:r>
                        <a:rPr lang="en-US" sz="800" b="0" i="0" u="none" strike="noStrike">
                          <a:solidFill>
                            <a:srgbClr val="000000"/>
                          </a:solidFill>
                          <a:effectLst/>
                          <a:latin typeface="Arial" panose="020B0604020202020204" pitchFamily="34" charset="0"/>
                        </a:rPr>
                        <a:t>. Predicted total death counts and deaths averted under moderate lockdown effect (in thousands)</a:t>
                      </a:r>
                      <a:endParaRPr lang="en-US" sz="800" b="1" i="0" u="none" strike="noStrike">
                        <a:solidFill>
                          <a:srgbClr val="000000"/>
                        </a:solidFill>
                        <a:effectLst/>
                        <a:latin typeface="Arial" panose="020B0604020202020204" pitchFamily="34" charset="0"/>
                      </a:endParaRPr>
                    </a:p>
                  </a:txBody>
                  <a:tcPr marL="7965" marR="7965" marT="7965"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04475158"/>
                  </a:ext>
                </a:extLst>
              </a:tr>
              <a:tr h="169912">
                <a:tc>
                  <a:txBody>
                    <a:bodyPr/>
                    <a:lstStyle/>
                    <a:p>
                      <a:pPr algn="ctr" fontAlgn="t"/>
                      <a:r>
                        <a:rPr lang="en-US" sz="800" b="0" i="0" u="none" strike="noStrike">
                          <a:solidFill>
                            <a:srgbClr val="000000"/>
                          </a:solidFill>
                          <a:effectLst/>
                          <a:latin typeface="Arial" panose="020B0604020202020204" pitchFamily="34" charset="0"/>
                        </a:rPr>
                        <a:t>Evaluation</a:t>
                      </a:r>
                    </a:p>
                  </a:txBody>
                  <a:tcPr marL="7965" marR="7965" marT="7965" marB="0">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t"/>
                      <a:r>
                        <a:rPr lang="en-US" sz="800" b="0" i="0" u="none" strike="noStrike">
                          <a:solidFill>
                            <a:srgbClr val="000000"/>
                          </a:solidFill>
                          <a:effectLst/>
                          <a:latin typeface="Arial" panose="020B0604020202020204" pitchFamily="34" charset="0"/>
                        </a:rPr>
                        <a:t> </a:t>
                      </a:r>
                    </a:p>
                  </a:txBody>
                  <a:tcPr marL="7965" marR="7965" marT="7965" marB="0">
                    <a:lnL>
                      <a:noFill/>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gridSpan="2">
                  <a:txBody>
                    <a:bodyPr/>
                    <a:lstStyle/>
                    <a:p>
                      <a:pPr algn="ctr" fontAlgn="t"/>
                      <a:r>
                        <a:rPr lang="en-US" sz="800" b="0" i="0" u="none" strike="noStrike">
                          <a:solidFill>
                            <a:srgbClr val="000000"/>
                          </a:solidFill>
                          <a:effectLst/>
                          <a:latin typeface="Arial" panose="020B0604020202020204" pitchFamily="34" charset="0"/>
                        </a:rPr>
                        <a:t>Intervention start date (High CFR)</a:t>
                      </a:r>
                    </a:p>
                  </a:txBody>
                  <a:tcPr marL="7965" marR="7965" marT="7965" marB="0">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gridSpan="2">
                  <a:txBody>
                    <a:bodyPr/>
                    <a:lstStyle/>
                    <a:p>
                      <a:pPr algn="ctr" fontAlgn="t"/>
                      <a:r>
                        <a:rPr lang="en-US" sz="800" b="0" i="0" u="none" strike="noStrike">
                          <a:solidFill>
                            <a:srgbClr val="000000"/>
                          </a:solidFill>
                          <a:effectLst/>
                          <a:latin typeface="Arial" panose="020B0604020202020204" pitchFamily="34" charset="0"/>
                        </a:rPr>
                        <a:t>Intervention start date (Moderate CFR)</a:t>
                      </a:r>
                    </a:p>
                  </a:txBody>
                  <a:tcPr marL="7965" marR="7965" marT="7965" marB="0">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gridSpan="2">
                  <a:txBody>
                    <a:bodyPr/>
                    <a:lstStyle/>
                    <a:p>
                      <a:pPr algn="ctr" fontAlgn="t"/>
                      <a:r>
                        <a:rPr lang="en-US" sz="800" b="0" i="0" u="none" strike="noStrike">
                          <a:solidFill>
                            <a:srgbClr val="000000"/>
                          </a:solidFill>
                          <a:effectLst/>
                          <a:latin typeface="Arial" panose="020B0604020202020204" pitchFamily="34" charset="0"/>
                        </a:rPr>
                        <a:t>Intervention start date (Low CFR)</a:t>
                      </a:r>
                    </a:p>
                  </a:txBody>
                  <a:tcPr marL="7965" marR="7965" marT="7965" marB="0">
                    <a:lnL w="6350" cap="flat" cmpd="sng" algn="ctr">
                      <a:solidFill>
                        <a:srgbClr val="000000"/>
                      </a:solidFill>
                      <a:prstDash val="dash"/>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extLst>
                  <a:ext uri="{0D108BD9-81ED-4DB2-BD59-A6C34878D82A}">
                    <a16:rowId xmlns:a16="http://schemas.microsoft.com/office/drawing/2014/main" val="3562872012"/>
                  </a:ext>
                </a:extLst>
              </a:tr>
              <a:tr h="169912">
                <a:tc>
                  <a:txBody>
                    <a:bodyPr/>
                    <a:lstStyle/>
                    <a:p>
                      <a:pPr algn="ctr" fontAlgn="t"/>
                      <a:r>
                        <a:rPr lang="en-US" sz="800" b="0" i="0" u="none" strike="noStrike">
                          <a:solidFill>
                            <a:srgbClr val="000000"/>
                          </a:solidFill>
                          <a:effectLst/>
                          <a:latin typeface="Arial" panose="020B0604020202020204" pitchFamily="34" charset="0"/>
                        </a:rPr>
                        <a:t>Date</a:t>
                      </a:r>
                    </a:p>
                  </a:txBody>
                  <a:tcPr marL="7965" marR="7965" marT="7965" marB="0">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800" b="0" i="0" u="none" strike="noStrike">
                          <a:solidFill>
                            <a:srgbClr val="000000"/>
                          </a:solidFill>
                          <a:effectLst/>
                          <a:latin typeface="Arial" panose="020B0604020202020204" pitchFamily="34" charset="0"/>
                        </a:rPr>
                        <a:t>Metrics</a:t>
                      </a:r>
                    </a:p>
                  </a:txBody>
                  <a:tcPr marL="7965" marR="7965" marT="7965" marB="0">
                    <a:lnL>
                      <a:noFill/>
                    </a:lnL>
                    <a:lnR w="6350" cap="flat" cmpd="sng" algn="ctr">
                      <a:solidFill>
                        <a:srgbClr val="000000"/>
                      </a:solidFill>
                      <a:prstDash val="dash"/>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800" b="0" i="0" u="none" strike="noStrike">
                          <a:solidFill>
                            <a:srgbClr val="000000"/>
                          </a:solidFill>
                          <a:effectLst/>
                          <a:latin typeface="Arial" panose="020B0604020202020204" pitchFamily="34" charset="0"/>
                        </a:rPr>
                        <a:t>March 15</a:t>
                      </a:r>
                    </a:p>
                  </a:txBody>
                  <a:tcPr marL="7965" marR="7965" marT="7965" marB="0">
                    <a:lnL w="6350" cap="flat" cmpd="sng" algn="ctr">
                      <a:solidFill>
                        <a:srgbClr val="000000"/>
                      </a:solidFill>
                      <a:prstDash val="dash"/>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800" b="0" i="0" u="none" strike="noStrike">
                          <a:solidFill>
                            <a:srgbClr val="000000"/>
                          </a:solidFill>
                          <a:effectLst/>
                          <a:latin typeface="Arial" panose="020B0604020202020204" pitchFamily="34" charset="0"/>
                        </a:rPr>
                        <a:t>March 30</a:t>
                      </a:r>
                    </a:p>
                  </a:txBody>
                  <a:tcPr marL="7965" marR="7965" marT="7965" marB="0">
                    <a:lnL>
                      <a:noFill/>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800" b="0" i="0" u="none" strike="noStrike">
                          <a:solidFill>
                            <a:srgbClr val="000000"/>
                          </a:solidFill>
                          <a:effectLst/>
                          <a:latin typeface="Arial" panose="020B0604020202020204" pitchFamily="34" charset="0"/>
                        </a:rPr>
                        <a:t>March 15</a:t>
                      </a:r>
                    </a:p>
                  </a:txBody>
                  <a:tcPr marL="7965" marR="7965" marT="7965" marB="0">
                    <a:lnL w="6350" cap="flat" cmpd="sng" algn="ctr">
                      <a:solidFill>
                        <a:srgbClr val="000000"/>
                      </a:solidFill>
                      <a:prstDash val="dash"/>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800" b="0" i="0" u="none" strike="noStrike">
                          <a:solidFill>
                            <a:srgbClr val="000000"/>
                          </a:solidFill>
                          <a:effectLst/>
                          <a:latin typeface="Arial" panose="020B0604020202020204" pitchFamily="34" charset="0"/>
                        </a:rPr>
                        <a:t>March 30</a:t>
                      </a:r>
                    </a:p>
                  </a:txBody>
                  <a:tcPr marL="7965" marR="7965" marT="7965" marB="0">
                    <a:lnL>
                      <a:noFill/>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800" b="0" i="0" u="none" strike="noStrike">
                          <a:solidFill>
                            <a:srgbClr val="000000"/>
                          </a:solidFill>
                          <a:effectLst/>
                          <a:latin typeface="Arial" panose="020B0604020202020204" pitchFamily="34" charset="0"/>
                        </a:rPr>
                        <a:t>March 15</a:t>
                      </a:r>
                    </a:p>
                  </a:txBody>
                  <a:tcPr marL="7965" marR="7965" marT="7965" marB="0">
                    <a:lnL w="6350" cap="flat" cmpd="sng" algn="ctr">
                      <a:solidFill>
                        <a:srgbClr val="000000"/>
                      </a:solidFill>
                      <a:prstDash val="dash"/>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800" b="0" i="0" u="none" strike="noStrike">
                          <a:solidFill>
                            <a:srgbClr val="000000"/>
                          </a:solidFill>
                          <a:effectLst/>
                          <a:latin typeface="Arial" panose="020B0604020202020204" pitchFamily="34" charset="0"/>
                        </a:rPr>
                        <a:t>March 30</a:t>
                      </a:r>
                    </a:p>
                  </a:txBody>
                  <a:tcPr marL="7965" marR="7965" marT="796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08603212"/>
                  </a:ext>
                </a:extLst>
              </a:tr>
              <a:tr h="594692">
                <a:tc>
                  <a:txBody>
                    <a:bodyPr/>
                    <a:lstStyle/>
                    <a:p>
                      <a:pPr algn="ctr" fontAlgn="t"/>
                      <a:r>
                        <a:rPr lang="en-US" sz="800" b="0" i="0" u="none" strike="noStrike">
                          <a:solidFill>
                            <a:srgbClr val="000000"/>
                          </a:solidFill>
                          <a:effectLst/>
                          <a:latin typeface="Arial" panose="020B0604020202020204" pitchFamily="34" charset="0"/>
                        </a:rPr>
                        <a:t>3/30/21</a:t>
                      </a:r>
                    </a:p>
                  </a:txBody>
                  <a:tcPr marL="7965" marR="7965" marT="7965" marB="0">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t"/>
                      <a:r>
                        <a:rPr lang="en-US" sz="800" b="0" i="1" u="none" strike="noStrike">
                          <a:solidFill>
                            <a:srgbClr val="000000"/>
                          </a:solidFill>
                          <a:effectLst/>
                          <a:latin typeface="Arial" panose="020B0604020202020204" pitchFamily="34" charset="0"/>
                        </a:rPr>
                        <a:t>Observed</a:t>
                      </a:r>
                      <a:br>
                        <a:rPr lang="en-US" sz="800" b="0" i="1" u="none" strike="noStrike">
                          <a:solidFill>
                            <a:srgbClr val="000000"/>
                          </a:solidFill>
                          <a:effectLst/>
                          <a:latin typeface="Arial" panose="020B0604020202020204" pitchFamily="34" charset="0"/>
                        </a:rPr>
                      </a:br>
                      <a:r>
                        <a:rPr lang="en-US" sz="800" b="0" i="1" u="none" strike="noStrike">
                          <a:solidFill>
                            <a:srgbClr val="000000"/>
                          </a:solidFill>
                          <a:effectLst/>
                          <a:latin typeface="Arial" panose="020B0604020202020204" pitchFamily="34" charset="0"/>
                        </a:rPr>
                        <a:t>Predicted</a:t>
                      </a:r>
                      <a:br>
                        <a:rPr lang="en-US" sz="800" b="0" i="1" u="none" strike="noStrike">
                          <a:solidFill>
                            <a:srgbClr val="000000"/>
                          </a:solidFill>
                          <a:effectLst/>
                          <a:latin typeface="Arial" panose="020B0604020202020204" pitchFamily="34" charset="0"/>
                        </a:rPr>
                      </a:br>
                      <a:r>
                        <a:rPr lang="en-US" sz="800" b="0" i="1" u="none" strike="noStrike">
                          <a:solidFill>
                            <a:srgbClr val="000000"/>
                          </a:solidFill>
                          <a:effectLst/>
                          <a:latin typeface="Arial" panose="020B0604020202020204" pitchFamily="34" charset="0"/>
                        </a:rPr>
                        <a:t>Averted</a:t>
                      </a:r>
                      <a:br>
                        <a:rPr lang="en-US" sz="800" b="0" i="1" u="none" strike="noStrike">
                          <a:solidFill>
                            <a:srgbClr val="000000"/>
                          </a:solidFill>
                          <a:effectLst/>
                          <a:latin typeface="Arial" panose="020B0604020202020204" pitchFamily="34" charset="0"/>
                        </a:rPr>
                      </a:br>
                      <a:r>
                        <a:rPr lang="en-US" sz="800" b="0" i="1" u="none" strike="noStrike">
                          <a:solidFill>
                            <a:srgbClr val="000000"/>
                          </a:solidFill>
                          <a:effectLst/>
                          <a:latin typeface="Arial" panose="020B0604020202020204" pitchFamily="34" charset="0"/>
                        </a:rPr>
                        <a:t>% Reduction</a:t>
                      </a:r>
                    </a:p>
                  </a:txBody>
                  <a:tcPr marL="7965" marR="7965" marT="7965" marB="0">
                    <a:lnL>
                      <a:noFill/>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t"/>
                      <a:r>
                        <a:rPr lang="en-US" sz="800" b="0" i="0" u="none" strike="noStrike">
                          <a:solidFill>
                            <a:srgbClr val="000000"/>
                          </a:solidFill>
                          <a:effectLst/>
                          <a:latin typeface="Arial" panose="020B0604020202020204" pitchFamily="34" charset="0"/>
                        </a:rPr>
                        <a:t>3.6</a:t>
                      </a:r>
                      <a:br>
                        <a:rPr lang="en-US" sz="800" b="0" i="0" u="none" strike="noStrike">
                          <a:solidFill>
                            <a:srgbClr val="000000"/>
                          </a:solidFill>
                          <a:effectLst/>
                          <a:latin typeface="Arial" panose="020B0604020202020204" pitchFamily="34" charset="0"/>
                        </a:rPr>
                      </a:br>
                      <a:r>
                        <a:rPr lang="en-US" sz="800" b="0" i="0" u="none" strike="noStrike">
                          <a:solidFill>
                            <a:srgbClr val="000000"/>
                          </a:solidFill>
                          <a:effectLst/>
                          <a:latin typeface="Arial" panose="020B0604020202020204" pitchFamily="34" charset="0"/>
                        </a:rPr>
                        <a:t>0.5 [0.0, 6.3]</a:t>
                      </a:r>
                      <a:br>
                        <a:rPr lang="en-US" sz="800" b="0" i="0" u="none" strike="noStrike">
                          <a:solidFill>
                            <a:srgbClr val="000000"/>
                          </a:solidFill>
                          <a:effectLst/>
                          <a:latin typeface="Arial" panose="020B0604020202020204" pitchFamily="34" charset="0"/>
                        </a:rPr>
                      </a:br>
                      <a:r>
                        <a:rPr lang="en-US" sz="800" b="0" i="0" u="none" strike="noStrike">
                          <a:solidFill>
                            <a:srgbClr val="000000"/>
                          </a:solidFill>
                          <a:effectLst/>
                          <a:latin typeface="Arial" panose="020B0604020202020204" pitchFamily="34" charset="0"/>
                        </a:rPr>
                        <a:t>3.1 [-2.6, 3.6]</a:t>
                      </a:r>
                      <a:br>
                        <a:rPr lang="en-US" sz="800" b="0" i="0" u="none" strike="noStrike">
                          <a:solidFill>
                            <a:srgbClr val="000000"/>
                          </a:solidFill>
                          <a:effectLst/>
                          <a:latin typeface="Arial" panose="020B0604020202020204" pitchFamily="34" charset="0"/>
                        </a:rPr>
                      </a:br>
                      <a:r>
                        <a:rPr lang="en-US" sz="800" b="0" i="0" u="none" strike="noStrike">
                          <a:solidFill>
                            <a:srgbClr val="000000"/>
                          </a:solidFill>
                          <a:effectLst/>
                          <a:latin typeface="Arial" panose="020B0604020202020204" pitchFamily="34" charset="0"/>
                        </a:rPr>
                        <a:t>86.7% [-73.2%, 100.0%]</a:t>
                      </a:r>
                    </a:p>
                  </a:txBody>
                  <a:tcPr marL="7965" marR="7965" marT="7965" marB="0">
                    <a:lnL w="6350" cap="flat" cmpd="sng" algn="ctr">
                      <a:solidFill>
                        <a:srgbClr val="000000"/>
                      </a:solidFill>
                      <a:prstDash val="dash"/>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t"/>
                      <a:r>
                        <a:rPr lang="en-US" sz="800" b="0" i="0" u="none" strike="noStrike">
                          <a:solidFill>
                            <a:srgbClr val="000000"/>
                          </a:solidFill>
                          <a:effectLst/>
                          <a:latin typeface="Arial" panose="020B0604020202020204" pitchFamily="34" charset="0"/>
                        </a:rPr>
                        <a:t>-</a:t>
                      </a:r>
                    </a:p>
                  </a:txBody>
                  <a:tcPr marL="7965" marR="7965" marT="7965" marB="0">
                    <a:lnL>
                      <a:noFill/>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t"/>
                      <a:r>
                        <a:rPr lang="en-US" sz="800" b="0" i="0" u="none" strike="noStrike">
                          <a:solidFill>
                            <a:srgbClr val="000000"/>
                          </a:solidFill>
                          <a:effectLst/>
                          <a:latin typeface="Arial" panose="020B0604020202020204" pitchFamily="34" charset="0"/>
                        </a:rPr>
                        <a:t>3.6</a:t>
                      </a:r>
                      <a:br>
                        <a:rPr lang="en-US" sz="800" b="0" i="0" u="none" strike="noStrike">
                          <a:solidFill>
                            <a:srgbClr val="000000"/>
                          </a:solidFill>
                          <a:effectLst/>
                          <a:latin typeface="Arial" panose="020B0604020202020204" pitchFamily="34" charset="0"/>
                        </a:rPr>
                      </a:br>
                      <a:r>
                        <a:rPr lang="en-US" sz="800" b="0" i="0" u="none" strike="noStrike">
                          <a:solidFill>
                            <a:srgbClr val="000000"/>
                          </a:solidFill>
                          <a:effectLst/>
                          <a:latin typeface="Arial" panose="020B0604020202020204" pitchFamily="34" charset="0"/>
                        </a:rPr>
                        <a:t>0.7 [0.0, 9.0]</a:t>
                      </a:r>
                      <a:br>
                        <a:rPr lang="en-US" sz="800" b="0" i="0" u="none" strike="noStrike">
                          <a:solidFill>
                            <a:srgbClr val="000000"/>
                          </a:solidFill>
                          <a:effectLst/>
                          <a:latin typeface="Arial" panose="020B0604020202020204" pitchFamily="34" charset="0"/>
                        </a:rPr>
                      </a:br>
                      <a:r>
                        <a:rPr lang="en-US" sz="800" b="0" i="0" u="none" strike="noStrike">
                          <a:solidFill>
                            <a:srgbClr val="000000"/>
                          </a:solidFill>
                          <a:effectLst/>
                          <a:latin typeface="Arial" panose="020B0604020202020204" pitchFamily="34" charset="0"/>
                        </a:rPr>
                        <a:t>2.9 [-5.3, 3.6]</a:t>
                      </a:r>
                      <a:br>
                        <a:rPr lang="en-US" sz="800" b="0" i="0" u="none" strike="noStrike">
                          <a:solidFill>
                            <a:srgbClr val="000000"/>
                          </a:solidFill>
                          <a:effectLst/>
                          <a:latin typeface="Arial" panose="020B0604020202020204" pitchFamily="34" charset="0"/>
                        </a:rPr>
                      </a:br>
                      <a:r>
                        <a:rPr lang="en-US" sz="800" b="0" i="0" u="none" strike="noStrike">
                          <a:solidFill>
                            <a:srgbClr val="000000"/>
                          </a:solidFill>
                          <a:effectLst/>
                          <a:latin typeface="Arial" panose="020B0604020202020204" pitchFamily="34" charset="0"/>
                        </a:rPr>
                        <a:t>80.9% [-148.0%, 100.0%]</a:t>
                      </a:r>
                    </a:p>
                  </a:txBody>
                  <a:tcPr marL="7965" marR="7965" marT="7965" marB="0">
                    <a:lnL w="6350" cap="flat" cmpd="sng" algn="ctr">
                      <a:solidFill>
                        <a:srgbClr val="000000"/>
                      </a:solidFill>
                      <a:prstDash val="dash"/>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t"/>
                      <a:r>
                        <a:rPr lang="en-US" sz="800" b="0" i="0" u="none" strike="noStrike">
                          <a:solidFill>
                            <a:srgbClr val="000000"/>
                          </a:solidFill>
                          <a:effectLst/>
                          <a:latin typeface="Arial" panose="020B0604020202020204" pitchFamily="34" charset="0"/>
                        </a:rPr>
                        <a:t>-</a:t>
                      </a:r>
                    </a:p>
                  </a:txBody>
                  <a:tcPr marL="7965" marR="7965" marT="7965" marB="0">
                    <a:lnL>
                      <a:noFill/>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t"/>
                      <a:r>
                        <a:rPr lang="en-US" sz="800" b="0" i="0" u="none" strike="noStrike">
                          <a:solidFill>
                            <a:srgbClr val="000000"/>
                          </a:solidFill>
                          <a:effectLst/>
                          <a:latin typeface="Arial" panose="020B0604020202020204" pitchFamily="34" charset="0"/>
                        </a:rPr>
                        <a:t>3.6</a:t>
                      </a:r>
                      <a:br>
                        <a:rPr lang="en-US" sz="800" b="0" i="0" u="none" strike="noStrike">
                          <a:solidFill>
                            <a:srgbClr val="000000"/>
                          </a:solidFill>
                          <a:effectLst/>
                          <a:latin typeface="Arial" panose="020B0604020202020204" pitchFamily="34" charset="0"/>
                        </a:rPr>
                      </a:br>
                      <a:r>
                        <a:rPr lang="en-US" sz="800" b="0" i="0" u="none" strike="noStrike">
                          <a:solidFill>
                            <a:srgbClr val="000000"/>
                          </a:solidFill>
                          <a:effectLst/>
                          <a:latin typeface="Arial" panose="020B0604020202020204" pitchFamily="34" charset="0"/>
                        </a:rPr>
                        <a:t>1.0 [0.0, 12.8]</a:t>
                      </a:r>
                      <a:br>
                        <a:rPr lang="en-US" sz="800" b="0" i="0" u="none" strike="noStrike">
                          <a:solidFill>
                            <a:srgbClr val="000000"/>
                          </a:solidFill>
                          <a:effectLst/>
                          <a:latin typeface="Arial" panose="020B0604020202020204" pitchFamily="34" charset="0"/>
                        </a:rPr>
                      </a:br>
                      <a:r>
                        <a:rPr lang="en-US" sz="800" b="0" i="0" u="none" strike="noStrike">
                          <a:solidFill>
                            <a:srgbClr val="000000"/>
                          </a:solidFill>
                          <a:effectLst/>
                          <a:latin typeface="Arial" panose="020B0604020202020204" pitchFamily="34" charset="0"/>
                        </a:rPr>
                        <a:t>2.6 [-9.2, 3.6]</a:t>
                      </a:r>
                      <a:br>
                        <a:rPr lang="en-US" sz="800" b="0" i="0" u="none" strike="noStrike">
                          <a:solidFill>
                            <a:srgbClr val="000000"/>
                          </a:solidFill>
                          <a:effectLst/>
                          <a:latin typeface="Arial" panose="020B0604020202020204" pitchFamily="34" charset="0"/>
                        </a:rPr>
                      </a:br>
                      <a:r>
                        <a:rPr lang="en-US" sz="800" b="0" i="0" u="none" strike="noStrike">
                          <a:solidFill>
                            <a:srgbClr val="000000"/>
                          </a:solidFill>
                          <a:effectLst/>
                          <a:latin typeface="Arial" panose="020B0604020202020204" pitchFamily="34" charset="0"/>
                        </a:rPr>
                        <a:t>72.6% [-253.9%, 100.0%]</a:t>
                      </a:r>
                    </a:p>
                  </a:txBody>
                  <a:tcPr marL="7965" marR="7965" marT="7965" marB="0">
                    <a:lnL w="6350" cap="flat" cmpd="sng" algn="ctr">
                      <a:solidFill>
                        <a:srgbClr val="000000"/>
                      </a:solidFill>
                      <a:prstDash val="dash"/>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t"/>
                      <a:r>
                        <a:rPr lang="en-US" sz="800" b="0" i="0" u="none" strike="noStrike">
                          <a:solidFill>
                            <a:srgbClr val="000000"/>
                          </a:solidFill>
                          <a:effectLst/>
                          <a:latin typeface="Arial" panose="020B0604020202020204" pitchFamily="34" charset="0"/>
                        </a:rPr>
                        <a:t>-</a:t>
                      </a:r>
                    </a:p>
                  </a:txBody>
                  <a:tcPr marL="7965" marR="7965" marT="7965" marB="0">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021226303"/>
                  </a:ext>
                </a:extLst>
              </a:tr>
              <a:tr h="594692">
                <a:tc>
                  <a:txBody>
                    <a:bodyPr/>
                    <a:lstStyle/>
                    <a:p>
                      <a:pPr algn="ctr" fontAlgn="t"/>
                      <a:r>
                        <a:rPr lang="en-US" sz="800" b="0" i="0" u="none" strike="noStrike">
                          <a:solidFill>
                            <a:srgbClr val="000000"/>
                          </a:solidFill>
                          <a:effectLst/>
                          <a:latin typeface="Arial" panose="020B0604020202020204" pitchFamily="34" charset="0"/>
                        </a:rPr>
                        <a:t>4/15/21</a:t>
                      </a:r>
                    </a:p>
                  </a:txBody>
                  <a:tcPr marL="7965" marR="7965" marT="7965" marB="0">
                    <a:lnL>
                      <a:noFill/>
                    </a:lnL>
                    <a:lnR>
                      <a:noFill/>
                    </a:lnR>
                    <a:lnT>
                      <a:noFill/>
                    </a:lnT>
                    <a:lnB>
                      <a:noFill/>
                    </a:lnB>
                    <a:solidFill>
                      <a:srgbClr val="D9D9D9"/>
                    </a:solidFill>
                  </a:tcPr>
                </a:tc>
                <a:tc>
                  <a:txBody>
                    <a:bodyPr/>
                    <a:lstStyle/>
                    <a:p>
                      <a:pPr algn="ctr" fontAlgn="t"/>
                      <a:r>
                        <a:rPr lang="en-US" sz="800" b="0" i="1" u="none" strike="noStrike">
                          <a:solidFill>
                            <a:srgbClr val="000000"/>
                          </a:solidFill>
                          <a:effectLst/>
                          <a:latin typeface="Arial" panose="020B0604020202020204" pitchFamily="34" charset="0"/>
                        </a:rPr>
                        <a:t>Observed</a:t>
                      </a:r>
                      <a:br>
                        <a:rPr lang="en-US" sz="800" b="0" i="1" u="none" strike="noStrike">
                          <a:solidFill>
                            <a:srgbClr val="000000"/>
                          </a:solidFill>
                          <a:effectLst/>
                          <a:latin typeface="Arial" panose="020B0604020202020204" pitchFamily="34" charset="0"/>
                        </a:rPr>
                      </a:br>
                      <a:r>
                        <a:rPr lang="en-US" sz="800" b="0" i="1" u="none" strike="noStrike">
                          <a:solidFill>
                            <a:srgbClr val="000000"/>
                          </a:solidFill>
                          <a:effectLst/>
                          <a:latin typeface="Arial" panose="020B0604020202020204" pitchFamily="34" charset="0"/>
                        </a:rPr>
                        <a:t>Predicted</a:t>
                      </a:r>
                      <a:br>
                        <a:rPr lang="en-US" sz="800" b="0" i="1" u="none" strike="noStrike">
                          <a:solidFill>
                            <a:srgbClr val="000000"/>
                          </a:solidFill>
                          <a:effectLst/>
                          <a:latin typeface="Arial" panose="020B0604020202020204" pitchFamily="34" charset="0"/>
                        </a:rPr>
                      </a:br>
                      <a:r>
                        <a:rPr lang="en-US" sz="800" b="0" i="1" u="none" strike="noStrike">
                          <a:solidFill>
                            <a:srgbClr val="000000"/>
                          </a:solidFill>
                          <a:effectLst/>
                          <a:latin typeface="Arial" panose="020B0604020202020204" pitchFamily="34" charset="0"/>
                        </a:rPr>
                        <a:t>Averted</a:t>
                      </a:r>
                      <a:br>
                        <a:rPr lang="en-US" sz="800" b="0" i="1" u="none" strike="noStrike">
                          <a:solidFill>
                            <a:srgbClr val="000000"/>
                          </a:solidFill>
                          <a:effectLst/>
                          <a:latin typeface="Arial" panose="020B0604020202020204" pitchFamily="34" charset="0"/>
                        </a:rPr>
                      </a:br>
                      <a:r>
                        <a:rPr lang="en-US" sz="800" b="0" i="1" u="none" strike="noStrike">
                          <a:solidFill>
                            <a:srgbClr val="000000"/>
                          </a:solidFill>
                          <a:effectLst/>
                          <a:latin typeface="Arial" panose="020B0604020202020204" pitchFamily="34" charset="0"/>
                        </a:rPr>
                        <a:t>% Reduction</a:t>
                      </a:r>
                    </a:p>
                  </a:txBody>
                  <a:tcPr marL="7965" marR="7965" marT="7965" marB="0">
                    <a:lnL>
                      <a:noFill/>
                    </a:lnL>
                    <a:lnR w="6350" cap="flat" cmpd="sng" algn="ctr">
                      <a:solidFill>
                        <a:srgbClr val="000000"/>
                      </a:solidFill>
                      <a:prstDash val="dash"/>
                      <a:round/>
                      <a:headEnd type="none" w="med" len="med"/>
                      <a:tailEnd type="none" w="med" len="med"/>
                    </a:lnR>
                    <a:lnT>
                      <a:noFill/>
                    </a:lnT>
                    <a:lnB>
                      <a:noFill/>
                    </a:lnB>
                    <a:solidFill>
                      <a:srgbClr val="D9D9D9"/>
                    </a:solidFill>
                  </a:tcPr>
                </a:tc>
                <a:tc>
                  <a:txBody>
                    <a:bodyPr/>
                    <a:lstStyle/>
                    <a:p>
                      <a:pPr algn="ctr" fontAlgn="t"/>
                      <a:r>
                        <a:rPr lang="en-US" sz="800" b="0" i="0" u="none" strike="noStrike">
                          <a:solidFill>
                            <a:srgbClr val="C00000"/>
                          </a:solidFill>
                          <a:effectLst/>
                          <a:latin typeface="Arial" panose="020B0604020202020204" pitchFamily="34" charset="0"/>
                        </a:rPr>
                        <a:t>15.4</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0.9 [0.0, 11.4]</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14.5 [4.1, 15.4]</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93.9% [26.4%, 100.0%]</a:t>
                      </a:r>
                    </a:p>
                  </a:txBody>
                  <a:tcPr marL="7965" marR="7965" marT="7965" marB="0">
                    <a:lnL w="6350" cap="flat" cmpd="sng" algn="ctr">
                      <a:solidFill>
                        <a:srgbClr val="000000"/>
                      </a:solidFill>
                      <a:prstDash val="dash"/>
                      <a:round/>
                      <a:headEnd type="none" w="med" len="med"/>
                      <a:tailEnd type="none" w="med" len="med"/>
                    </a:lnL>
                    <a:lnR>
                      <a:noFill/>
                    </a:lnR>
                    <a:lnT>
                      <a:noFill/>
                    </a:lnT>
                    <a:lnB>
                      <a:noFill/>
                    </a:lnB>
                    <a:solidFill>
                      <a:srgbClr val="D9D9D9"/>
                    </a:solidFill>
                  </a:tcPr>
                </a:tc>
                <a:tc>
                  <a:txBody>
                    <a:bodyPr/>
                    <a:lstStyle/>
                    <a:p>
                      <a:pPr algn="ctr" fontAlgn="t"/>
                      <a:r>
                        <a:rPr lang="en-US" sz="800" b="0" i="0" u="none" strike="noStrike">
                          <a:solidFill>
                            <a:srgbClr val="000000"/>
                          </a:solidFill>
                          <a:effectLst/>
                          <a:latin typeface="Arial" panose="020B0604020202020204" pitchFamily="34" charset="0"/>
                        </a:rPr>
                        <a:t>11.8</a:t>
                      </a:r>
                      <a:br>
                        <a:rPr lang="en-US" sz="800" b="0" i="0" u="none" strike="noStrike">
                          <a:solidFill>
                            <a:srgbClr val="000000"/>
                          </a:solidFill>
                          <a:effectLst/>
                          <a:latin typeface="Arial" panose="020B0604020202020204" pitchFamily="34" charset="0"/>
                        </a:rPr>
                      </a:br>
                      <a:r>
                        <a:rPr lang="en-US" sz="800" b="0" i="0" u="none" strike="noStrike">
                          <a:solidFill>
                            <a:srgbClr val="000000"/>
                          </a:solidFill>
                          <a:effectLst/>
                          <a:latin typeface="Arial" panose="020B0604020202020204" pitchFamily="34" charset="0"/>
                        </a:rPr>
                        <a:t>2.3 [0.0, 12.1]</a:t>
                      </a:r>
                      <a:br>
                        <a:rPr lang="en-US" sz="800" b="0" i="0" u="none" strike="noStrike">
                          <a:solidFill>
                            <a:srgbClr val="000000"/>
                          </a:solidFill>
                          <a:effectLst/>
                          <a:latin typeface="Arial" panose="020B0604020202020204" pitchFamily="34" charset="0"/>
                        </a:rPr>
                      </a:br>
                      <a:r>
                        <a:rPr lang="en-US" sz="800" b="0" i="0" u="none" strike="noStrike">
                          <a:solidFill>
                            <a:srgbClr val="000000"/>
                          </a:solidFill>
                          <a:effectLst/>
                          <a:latin typeface="Arial" panose="020B0604020202020204" pitchFamily="34" charset="0"/>
                        </a:rPr>
                        <a:t>9.6 [-0.2, 11.8]</a:t>
                      </a:r>
                      <a:br>
                        <a:rPr lang="en-US" sz="800" b="0" i="0" u="none" strike="noStrike">
                          <a:solidFill>
                            <a:srgbClr val="000000"/>
                          </a:solidFill>
                          <a:effectLst/>
                          <a:latin typeface="Arial" panose="020B0604020202020204" pitchFamily="34" charset="0"/>
                        </a:rPr>
                      </a:br>
                      <a:r>
                        <a:rPr lang="en-US" sz="800" b="0" i="0" u="none" strike="noStrike">
                          <a:solidFill>
                            <a:srgbClr val="000000"/>
                          </a:solidFill>
                          <a:effectLst/>
                          <a:latin typeface="Arial" panose="020B0604020202020204" pitchFamily="34" charset="0"/>
                        </a:rPr>
                        <a:t>80.9% [-1.9%, 100.0%]</a:t>
                      </a:r>
                    </a:p>
                  </a:txBody>
                  <a:tcPr marL="7965" marR="7965" marT="7965" marB="0">
                    <a:lnL>
                      <a:noFill/>
                    </a:lnL>
                    <a:lnR w="6350" cap="flat" cmpd="sng" algn="ctr">
                      <a:solidFill>
                        <a:srgbClr val="000000"/>
                      </a:solidFill>
                      <a:prstDash val="dash"/>
                      <a:round/>
                      <a:headEnd type="none" w="med" len="med"/>
                      <a:tailEnd type="none" w="med" len="med"/>
                    </a:lnR>
                    <a:lnT>
                      <a:noFill/>
                    </a:lnT>
                    <a:lnB>
                      <a:noFill/>
                    </a:lnB>
                    <a:solidFill>
                      <a:srgbClr val="D9D9D9"/>
                    </a:solidFill>
                  </a:tcPr>
                </a:tc>
                <a:tc>
                  <a:txBody>
                    <a:bodyPr/>
                    <a:lstStyle/>
                    <a:p>
                      <a:pPr algn="ctr" fontAlgn="t"/>
                      <a:r>
                        <a:rPr lang="en-US" sz="800" b="0" i="0" u="none" strike="noStrike">
                          <a:solidFill>
                            <a:srgbClr val="C00000"/>
                          </a:solidFill>
                          <a:effectLst/>
                          <a:latin typeface="Arial" panose="020B0604020202020204" pitchFamily="34" charset="0"/>
                        </a:rPr>
                        <a:t>15.4</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1.2 [0.0, 13.5]</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14.3 [1.9, 15.4]</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92.4% [12.3%, 100.0%]</a:t>
                      </a:r>
                    </a:p>
                  </a:txBody>
                  <a:tcPr marL="7965" marR="7965" marT="7965" marB="0">
                    <a:lnL w="6350" cap="flat" cmpd="sng" algn="ctr">
                      <a:solidFill>
                        <a:srgbClr val="000000"/>
                      </a:solidFill>
                      <a:prstDash val="dash"/>
                      <a:round/>
                      <a:headEnd type="none" w="med" len="med"/>
                      <a:tailEnd type="none" w="med" len="med"/>
                    </a:lnL>
                    <a:lnR>
                      <a:noFill/>
                    </a:lnR>
                    <a:lnT>
                      <a:noFill/>
                    </a:lnT>
                    <a:lnB>
                      <a:noFill/>
                    </a:lnB>
                    <a:solidFill>
                      <a:srgbClr val="D9D9D9"/>
                    </a:solidFill>
                  </a:tcPr>
                </a:tc>
                <a:tc>
                  <a:txBody>
                    <a:bodyPr/>
                    <a:lstStyle/>
                    <a:p>
                      <a:pPr algn="ctr" fontAlgn="t"/>
                      <a:r>
                        <a:rPr lang="en-US" sz="800" b="0" i="0" u="none" strike="noStrike">
                          <a:solidFill>
                            <a:srgbClr val="000000"/>
                          </a:solidFill>
                          <a:effectLst/>
                          <a:latin typeface="Arial" panose="020B0604020202020204" pitchFamily="34" charset="0"/>
                        </a:rPr>
                        <a:t>11.8</a:t>
                      </a:r>
                      <a:br>
                        <a:rPr lang="en-US" sz="800" b="0" i="0" u="none" strike="noStrike">
                          <a:solidFill>
                            <a:srgbClr val="000000"/>
                          </a:solidFill>
                          <a:effectLst/>
                          <a:latin typeface="Arial" panose="020B0604020202020204" pitchFamily="34" charset="0"/>
                        </a:rPr>
                      </a:br>
                      <a:r>
                        <a:rPr lang="en-US" sz="800" b="0" i="0" u="none" strike="noStrike">
                          <a:solidFill>
                            <a:srgbClr val="000000"/>
                          </a:solidFill>
                          <a:effectLst/>
                          <a:latin typeface="Arial" panose="020B0604020202020204" pitchFamily="34" charset="0"/>
                        </a:rPr>
                        <a:t>2.4 [0.0, 13.0]</a:t>
                      </a:r>
                      <a:br>
                        <a:rPr lang="en-US" sz="800" b="0" i="0" u="none" strike="noStrike">
                          <a:solidFill>
                            <a:srgbClr val="000000"/>
                          </a:solidFill>
                          <a:effectLst/>
                          <a:latin typeface="Arial" panose="020B0604020202020204" pitchFamily="34" charset="0"/>
                        </a:rPr>
                      </a:br>
                      <a:r>
                        <a:rPr lang="en-US" sz="800" b="0" i="0" u="none" strike="noStrike">
                          <a:solidFill>
                            <a:srgbClr val="000000"/>
                          </a:solidFill>
                          <a:effectLst/>
                          <a:latin typeface="Arial" panose="020B0604020202020204" pitchFamily="34" charset="0"/>
                        </a:rPr>
                        <a:t>9.4 [-1.1, 11.8]</a:t>
                      </a:r>
                      <a:br>
                        <a:rPr lang="en-US" sz="800" b="0" i="0" u="none" strike="noStrike">
                          <a:solidFill>
                            <a:srgbClr val="000000"/>
                          </a:solidFill>
                          <a:effectLst/>
                          <a:latin typeface="Arial" panose="020B0604020202020204" pitchFamily="34" charset="0"/>
                        </a:rPr>
                      </a:br>
                      <a:r>
                        <a:rPr lang="en-US" sz="800" b="0" i="0" u="none" strike="noStrike">
                          <a:solidFill>
                            <a:srgbClr val="000000"/>
                          </a:solidFill>
                          <a:effectLst/>
                          <a:latin typeface="Arial" panose="020B0604020202020204" pitchFamily="34" charset="0"/>
                        </a:rPr>
                        <a:t>79.5% [-9.7%, 100.0%]</a:t>
                      </a:r>
                    </a:p>
                  </a:txBody>
                  <a:tcPr marL="7965" marR="7965" marT="7965" marB="0">
                    <a:lnL>
                      <a:noFill/>
                    </a:lnL>
                    <a:lnR w="6350" cap="flat" cmpd="sng" algn="ctr">
                      <a:solidFill>
                        <a:srgbClr val="000000"/>
                      </a:solidFill>
                      <a:prstDash val="dash"/>
                      <a:round/>
                      <a:headEnd type="none" w="med" len="med"/>
                      <a:tailEnd type="none" w="med" len="med"/>
                    </a:lnR>
                    <a:lnT>
                      <a:noFill/>
                    </a:lnT>
                    <a:lnB>
                      <a:noFill/>
                    </a:lnB>
                    <a:solidFill>
                      <a:srgbClr val="D9D9D9"/>
                    </a:solidFill>
                  </a:tcPr>
                </a:tc>
                <a:tc>
                  <a:txBody>
                    <a:bodyPr/>
                    <a:lstStyle/>
                    <a:p>
                      <a:pPr algn="ctr" fontAlgn="t"/>
                      <a:r>
                        <a:rPr lang="en-US" sz="800" b="0" i="0" u="none" strike="noStrike">
                          <a:solidFill>
                            <a:srgbClr val="C00000"/>
                          </a:solidFill>
                          <a:effectLst/>
                          <a:latin typeface="Arial" panose="020B0604020202020204" pitchFamily="34" charset="0"/>
                        </a:rPr>
                        <a:t>15.4</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1.4 [0.0, 15.5]</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14.0 [-0.1, 15.4]</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90.9% [-0.5%, 100.0%]</a:t>
                      </a:r>
                    </a:p>
                  </a:txBody>
                  <a:tcPr marL="7965" marR="7965" marT="7965" marB="0">
                    <a:lnL w="6350" cap="flat" cmpd="sng" algn="ctr">
                      <a:solidFill>
                        <a:srgbClr val="000000"/>
                      </a:solidFill>
                      <a:prstDash val="dash"/>
                      <a:round/>
                      <a:headEnd type="none" w="med" len="med"/>
                      <a:tailEnd type="none" w="med" len="med"/>
                    </a:lnL>
                    <a:lnR>
                      <a:noFill/>
                    </a:lnR>
                    <a:lnT>
                      <a:noFill/>
                    </a:lnT>
                    <a:lnB>
                      <a:noFill/>
                    </a:lnB>
                    <a:solidFill>
                      <a:srgbClr val="D9D9D9"/>
                    </a:solidFill>
                  </a:tcPr>
                </a:tc>
                <a:tc>
                  <a:txBody>
                    <a:bodyPr/>
                    <a:lstStyle/>
                    <a:p>
                      <a:pPr algn="ctr" fontAlgn="t"/>
                      <a:r>
                        <a:rPr lang="en-US" sz="800" b="0" i="0" u="none" strike="noStrike">
                          <a:solidFill>
                            <a:srgbClr val="C00000"/>
                          </a:solidFill>
                          <a:effectLst/>
                          <a:latin typeface="Arial" panose="020B0604020202020204" pitchFamily="34" charset="0"/>
                        </a:rPr>
                        <a:t>11.8</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2.1 [0.0, 11.3]</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9.8 [0.6, 11.8]</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82.5% [4.7%, 100.0%]</a:t>
                      </a:r>
                    </a:p>
                  </a:txBody>
                  <a:tcPr marL="7965" marR="7965" marT="7965" marB="0">
                    <a:lnL>
                      <a:noFill/>
                    </a:lnL>
                    <a:lnR>
                      <a:noFill/>
                    </a:lnR>
                    <a:lnT>
                      <a:noFill/>
                    </a:lnT>
                    <a:lnB>
                      <a:noFill/>
                    </a:lnB>
                    <a:solidFill>
                      <a:srgbClr val="D9D9D9"/>
                    </a:solidFill>
                  </a:tcPr>
                </a:tc>
                <a:extLst>
                  <a:ext uri="{0D108BD9-81ED-4DB2-BD59-A6C34878D82A}">
                    <a16:rowId xmlns:a16="http://schemas.microsoft.com/office/drawing/2014/main" val="1445965207"/>
                  </a:ext>
                </a:extLst>
              </a:tr>
              <a:tr h="594692">
                <a:tc>
                  <a:txBody>
                    <a:bodyPr/>
                    <a:lstStyle/>
                    <a:p>
                      <a:pPr algn="ctr" fontAlgn="t"/>
                      <a:r>
                        <a:rPr lang="en-US" sz="800" b="0" i="0" u="none" strike="noStrike">
                          <a:solidFill>
                            <a:srgbClr val="000000"/>
                          </a:solidFill>
                          <a:effectLst/>
                          <a:latin typeface="Arial" panose="020B0604020202020204" pitchFamily="34" charset="0"/>
                        </a:rPr>
                        <a:t>4/30/21</a:t>
                      </a:r>
                    </a:p>
                  </a:txBody>
                  <a:tcPr marL="7965" marR="7965" marT="7965" marB="0">
                    <a:lnL>
                      <a:noFill/>
                    </a:lnL>
                    <a:lnR>
                      <a:noFill/>
                    </a:lnR>
                    <a:lnT>
                      <a:noFill/>
                    </a:lnT>
                    <a:lnB>
                      <a:noFill/>
                    </a:lnB>
                    <a:solidFill>
                      <a:srgbClr val="FFFFFF"/>
                    </a:solidFill>
                  </a:tcPr>
                </a:tc>
                <a:tc>
                  <a:txBody>
                    <a:bodyPr/>
                    <a:lstStyle/>
                    <a:p>
                      <a:pPr algn="ctr" fontAlgn="t"/>
                      <a:r>
                        <a:rPr lang="en-US" sz="800" b="0" i="1" u="none" strike="noStrike">
                          <a:solidFill>
                            <a:srgbClr val="000000"/>
                          </a:solidFill>
                          <a:effectLst/>
                          <a:latin typeface="Arial" panose="020B0604020202020204" pitchFamily="34" charset="0"/>
                        </a:rPr>
                        <a:t>Observed</a:t>
                      </a:r>
                      <a:br>
                        <a:rPr lang="en-US" sz="800" b="0" i="1" u="none" strike="noStrike">
                          <a:solidFill>
                            <a:srgbClr val="000000"/>
                          </a:solidFill>
                          <a:effectLst/>
                          <a:latin typeface="Arial" panose="020B0604020202020204" pitchFamily="34" charset="0"/>
                        </a:rPr>
                      </a:br>
                      <a:r>
                        <a:rPr lang="en-US" sz="800" b="0" i="1" u="none" strike="noStrike">
                          <a:solidFill>
                            <a:srgbClr val="000000"/>
                          </a:solidFill>
                          <a:effectLst/>
                          <a:latin typeface="Arial" panose="020B0604020202020204" pitchFamily="34" charset="0"/>
                        </a:rPr>
                        <a:t>Predicted</a:t>
                      </a:r>
                      <a:br>
                        <a:rPr lang="en-US" sz="800" b="0" i="1" u="none" strike="noStrike">
                          <a:solidFill>
                            <a:srgbClr val="000000"/>
                          </a:solidFill>
                          <a:effectLst/>
                          <a:latin typeface="Arial" panose="020B0604020202020204" pitchFamily="34" charset="0"/>
                        </a:rPr>
                      </a:br>
                      <a:r>
                        <a:rPr lang="en-US" sz="800" b="0" i="1" u="none" strike="noStrike">
                          <a:solidFill>
                            <a:srgbClr val="000000"/>
                          </a:solidFill>
                          <a:effectLst/>
                          <a:latin typeface="Arial" panose="020B0604020202020204" pitchFamily="34" charset="0"/>
                        </a:rPr>
                        <a:t>Averted</a:t>
                      </a:r>
                      <a:br>
                        <a:rPr lang="en-US" sz="800" b="0" i="1" u="none" strike="noStrike">
                          <a:solidFill>
                            <a:srgbClr val="000000"/>
                          </a:solidFill>
                          <a:effectLst/>
                          <a:latin typeface="Arial" panose="020B0604020202020204" pitchFamily="34" charset="0"/>
                        </a:rPr>
                      </a:br>
                      <a:r>
                        <a:rPr lang="en-US" sz="800" b="0" i="1" u="none" strike="noStrike">
                          <a:solidFill>
                            <a:srgbClr val="000000"/>
                          </a:solidFill>
                          <a:effectLst/>
                          <a:latin typeface="Arial" panose="020B0604020202020204" pitchFamily="34" charset="0"/>
                        </a:rPr>
                        <a:t>% Reduction</a:t>
                      </a:r>
                    </a:p>
                  </a:txBody>
                  <a:tcPr marL="7965" marR="7965" marT="7965" marB="0">
                    <a:lnL>
                      <a:noFill/>
                    </a:lnL>
                    <a:lnR w="6350" cap="flat" cmpd="sng" algn="ctr">
                      <a:solidFill>
                        <a:srgbClr val="000000"/>
                      </a:solidFill>
                      <a:prstDash val="dash"/>
                      <a:round/>
                      <a:headEnd type="none" w="med" len="med"/>
                      <a:tailEnd type="none" w="med" len="med"/>
                    </a:lnR>
                    <a:lnT>
                      <a:noFill/>
                    </a:lnT>
                    <a:lnB>
                      <a:noFill/>
                    </a:lnB>
                    <a:solidFill>
                      <a:srgbClr val="FFFFFF"/>
                    </a:solidFill>
                  </a:tcPr>
                </a:tc>
                <a:tc>
                  <a:txBody>
                    <a:bodyPr/>
                    <a:lstStyle/>
                    <a:p>
                      <a:pPr algn="ctr" fontAlgn="t"/>
                      <a:r>
                        <a:rPr lang="en-US" sz="800" b="0" i="0" u="none" strike="noStrike">
                          <a:solidFill>
                            <a:srgbClr val="C00000"/>
                          </a:solidFill>
                          <a:effectLst/>
                          <a:latin typeface="Arial" panose="020B0604020202020204" pitchFamily="34" charset="0"/>
                        </a:rPr>
                        <a:t>52.9</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1.4 [0.0, 19.0]</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51.5 [33.9, 52.9]</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97.4% [64.1%, 100.0%]</a:t>
                      </a:r>
                    </a:p>
                  </a:txBody>
                  <a:tcPr marL="7965" marR="7965" marT="7965" marB="0">
                    <a:lnL w="6350" cap="flat" cmpd="sng" algn="ctr">
                      <a:solidFill>
                        <a:srgbClr val="000000"/>
                      </a:solidFill>
                      <a:prstDash val="dash"/>
                      <a:round/>
                      <a:headEnd type="none" w="med" len="med"/>
                      <a:tailEnd type="none" w="med" len="med"/>
                    </a:lnL>
                    <a:lnR>
                      <a:noFill/>
                    </a:lnR>
                    <a:lnT>
                      <a:noFill/>
                    </a:lnT>
                    <a:lnB>
                      <a:noFill/>
                    </a:lnB>
                    <a:solidFill>
                      <a:srgbClr val="FFFFFF"/>
                    </a:solidFill>
                  </a:tcPr>
                </a:tc>
                <a:tc>
                  <a:txBody>
                    <a:bodyPr/>
                    <a:lstStyle/>
                    <a:p>
                      <a:pPr algn="ctr" fontAlgn="t"/>
                      <a:r>
                        <a:rPr lang="en-US" sz="800" b="0" i="0" u="none" strike="noStrike">
                          <a:solidFill>
                            <a:srgbClr val="C00000"/>
                          </a:solidFill>
                          <a:effectLst/>
                          <a:latin typeface="Arial" panose="020B0604020202020204" pitchFamily="34" charset="0"/>
                        </a:rPr>
                        <a:t>49.3</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4.9 [0.0, 24.2]</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44.5 [25.1, 49.3]</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90.1% [51.0%, 100.0%]</a:t>
                      </a:r>
                    </a:p>
                  </a:txBody>
                  <a:tcPr marL="7965" marR="7965" marT="7965" marB="0">
                    <a:lnL>
                      <a:noFill/>
                    </a:lnL>
                    <a:lnR w="6350" cap="flat" cmpd="sng" algn="ctr">
                      <a:solidFill>
                        <a:srgbClr val="000000"/>
                      </a:solidFill>
                      <a:prstDash val="dash"/>
                      <a:round/>
                      <a:headEnd type="none" w="med" len="med"/>
                      <a:tailEnd type="none" w="med" len="med"/>
                    </a:lnR>
                    <a:lnT>
                      <a:noFill/>
                    </a:lnT>
                    <a:lnB>
                      <a:noFill/>
                    </a:lnB>
                    <a:solidFill>
                      <a:srgbClr val="FFFFFF"/>
                    </a:solidFill>
                  </a:tcPr>
                </a:tc>
                <a:tc>
                  <a:txBody>
                    <a:bodyPr/>
                    <a:lstStyle/>
                    <a:p>
                      <a:pPr algn="ctr" fontAlgn="t"/>
                      <a:r>
                        <a:rPr lang="en-US" sz="800" b="0" i="0" u="none" strike="noStrike">
                          <a:solidFill>
                            <a:srgbClr val="C00000"/>
                          </a:solidFill>
                          <a:effectLst/>
                          <a:latin typeface="Arial" panose="020B0604020202020204" pitchFamily="34" charset="0"/>
                        </a:rPr>
                        <a:t>52.9</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1.6 [0.0, 18.2]</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51.4 [34.7, 52.9]</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97.1% [65.6%, 100.0%]</a:t>
                      </a:r>
                    </a:p>
                  </a:txBody>
                  <a:tcPr marL="7965" marR="7965" marT="7965" marB="0">
                    <a:lnL w="6350" cap="flat" cmpd="sng" algn="ctr">
                      <a:solidFill>
                        <a:srgbClr val="000000"/>
                      </a:solidFill>
                      <a:prstDash val="dash"/>
                      <a:round/>
                      <a:headEnd type="none" w="med" len="med"/>
                      <a:tailEnd type="none" w="med" len="med"/>
                    </a:lnL>
                    <a:lnR>
                      <a:noFill/>
                    </a:lnR>
                    <a:lnT>
                      <a:noFill/>
                    </a:lnT>
                    <a:lnB>
                      <a:noFill/>
                    </a:lnB>
                    <a:solidFill>
                      <a:srgbClr val="FFFFFF"/>
                    </a:solidFill>
                  </a:tcPr>
                </a:tc>
                <a:tc>
                  <a:txBody>
                    <a:bodyPr/>
                    <a:lstStyle/>
                    <a:p>
                      <a:pPr algn="ctr" fontAlgn="t"/>
                      <a:r>
                        <a:rPr lang="en-US" sz="800" b="0" i="0" u="none" strike="noStrike">
                          <a:solidFill>
                            <a:srgbClr val="C00000"/>
                          </a:solidFill>
                          <a:effectLst/>
                          <a:latin typeface="Arial" panose="020B0604020202020204" pitchFamily="34" charset="0"/>
                        </a:rPr>
                        <a:t>49.3</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4.6 [0.0, 21.7]</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44.8 [27.7, 49.3]</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90.7% [56.1%, 100.0%]</a:t>
                      </a:r>
                    </a:p>
                  </a:txBody>
                  <a:tcPr marL="7965" marR="7965" marT="7965" marB="0">
                    <a:lnL>
                      <a:noFill/>
                    </a:lnL>
                    <a:lnR w="6350" cap="flat" cmpd="sng" algn="ctr">
                      <a:solidFill>
                        <a:srgbClr val="000000"/>
                      </a:solidFill>
                      <a:prstDash val="dash"/>
                      <a:round/>
                      <a:headEnd type="none" w="med" len="med"/>
                      <a:tailEnd type="none" w="med" len="med"/>
                    </a:lnR>
                    <a:lnT>
                      <a:noFill/>
                    </a:lnT>
                    <a:lnB>
                      <a:noFill/>
                    </a:lnB>
                    <a:solidFill>
                      <a:srgbClr val="FFFFFF"/>
                    </a:solidFill>
                  </a:tcPr>
                </a:tc>
                <a:tc>
                  <a:txBody>
                    <a:bodyPr/>
                    <a:lstStyle/>
                    <a:p>
                      <a:pPr algn="ctr" fontAlgn="t"/>
                      <a:r>
                        <a:rPr lang="en-US" sz="800" b="0" i="0" u="none" strike="noStrike">
                          <a:solidFill>
                            <a:srgbClr val="C00000"/>
                          </a:solidFill>
                          <a:effectLst/>
                          <a:latin typeface="Arial" panose="020B0604020202020204" pitchFamily="34" charset="0"/>
                        </a:rPr>
                        <a:t>52.9</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1.5 [0.0, 15.9]</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51.5 [37.0, 52.9]</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97.2% [69.9%, 100.0%]</a:t>
                      </a:r>
                    </a:p>
                  </a:txBody>
                  <a:tcPr marL="7965" marR="7965" marT="7965" marB="0">
                    <a:lnL w="6350" cap="flat" cmpd="sng" algn="ctr">
                      <a:solidFill>
                        <a:srgbClr val="000000"/>
                      </a:solidFill>
                      <a:prstDash val="dash"/>
                      <a:round/>
                      <a:headEnd type="none" w="med" len="med"/>
                      <a:tailEnd type="none" w="med" len="med"/>
                    </a:lnL>
                    <a:lnR>
                      <a:noFill/>
                    </a:lnR>
                    <a:lnT>
                      <a:noFill/>
                    </a:lnT>
                    <a:lnB>
                      <a:noFill/>
                    </a:lnB>
                    <a:solidFill>
                      <a:srgbClr val="FFFFFF"/>
                    </a:solidFill>
                  </a:tcPr>
                </a:tc>
                <a:tc>
                  <a:txBody>
                    <a:bodyPr/>
                    <a:lstStyle/>
                    <a:p>
                      <a:pPr algn="ctr" fontAlgn="t"/>
                      <a:r>
                        <a:rPr lang="en-US" sz="800" b="0" i="0" u="none" strike="noStrike">
                          <a:solidFill>
                            <a:srgbClr val="C00000"/>
                          </a:solidFill>
                          <a:effectLst/>
                          <a:latin typeface="Arial" panose="020B0604020202020204" pitchFamily="34" charset="0"/>
                        </a:rPr>
                        <a:t>49.3</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2.6 [0.0, 12.5]</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46.8 [36.8, 49.3]</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94.8% [74.6%, 100.0%]</a:t>
                      </a:r>
                    </a:p>
                  </a:txBody>
                  <a:tcPr marL="7965" marR="7965" marT="7965" marB="0">
                    <a:lnL>
                      <a:noFill/>
                    </a:lnL>
                    <a:lnR>
                      <a:noFill/>
                    </a:lnR>
                    <a:lnT>
                      <a:noFill/>
                    </a:lnT>
                    <a:lnB>
                      <a:noFill/>
                    </a:lnB>
                    <a:solidFill>
                      <a:srgbClr val="FFFFFF"/>
                    </a:solidFill>
                  </a:tcPr>
                </a:tc>
                <a:extLst>
                  <a:ext uri="{0D108BD9-81ED-4DB2-BD59-A6C34878D82A}">
                    <a16:rowId xmlns:a16="http://schemas.microsoft.com/office/drawing/2014/main" val="3324779060"/>
                  </a:ext>
                </a:extLst>
              </a:tr>
              <a:tr h="594692">
                <a:tc>
                  <a:txBody>
                    <a:bodyPr/>
                    <a:lstStyle/>
                    <a:p>
                      <a:pPr algn="ctr" fontAlgn="t"/>
                      <a:r>
                        <a:rPr lang="en-US" sz="800" b="0" i="0" u="none" strike="noStrike">
                          <a:solidFill>
                            <a:srgbClr val="000000"/>
                          </a:solidFill>
                          <a:effectLst/>
                          <a:latin typeface="Arial" panose="020B0604020202020204" pitchFamily="34" charset="0"/>
                        </a:rPr>
                        <a:t>5/15/21</a:t>
                      </a:r>
                    </a:p>
                  </a:txBody>
                  <a:tcPr marL="7965" marR="7965" marT="7965" marB="0">
                    <a:lnL>
                      <a:noFill/>
                    </a:lnL>
                    <a:lnR>
                      <a:noFill/>
                    </a:lnR>
                    <a:lnT>
                      <a:noFill/>
                    </a:lnT>
                    <a:lnB>
                      <a:noFill/>
                    </a:lnB>
                    <a:solidFill>
                      <a:srgbClr val="D9D9D9"/>
                    </a:solidFill>
                  </a:tcPr>
                </a:tc>
                <a:tc>
                  <a:txBody>
                    <a:bodyPr/>
                    <a:lstStyle/>
                    <a:p>
                      <a:pPr algn="ctr" fontAlgn="t"/>
                      <a:r>
                        <a:rPr lang="en-US" sz="800" b="0" i="1" u="none" strike="noStrike">
                          <a:solidFill>
                            <a:srgbClr val="000000"/>
                          </a:solidFill>
                          <a:effectLst/>
                          <a:latin typeface="Arial" panose="020B0604020202020204" pitchFamily="34" charset="0"/>
                        </a:rPr>
                        <a:t>Observed</a:t>
                      </a:r>
                      <a:br>
                        <a:rPr lang="en-US" sz="800" b="0" i="1" u="none" strike="noStrike">
                          <a:solidFill>
                            <a:srgbClr val="000000"/>
                          </a:solidFill>
                          <a:effectLst/>
                          <a:latin typeface="Arial" panose="020B0604020202020204" pitchFamily="34" charset="0"/>
                        </a:rPr>
                      </a:br>
                      <a:r>
                        <a:rPr lang="en-US" sz="800" b="0" i="1" u="none" strike="noStrike">
                          <a:solidFill>
                            <a:srgbClr val="000000"/>
                          </a:solidFill>
                          <a:effectLst/>
                          <a:latin typeface="Arial" panose="020B0604020202020204" pitchFamily="34" charset="0"/>
                        </a:rPr>
                        <a:t>Predicted</a:t>
                      </a:r>
                      <a:br>
                        <a:rPr lang="en-US" sz="800" b="0" i="1" u="none" strike="noStrike">
                          <a:solidFill>
                            <a:srgbClr val="000000"/>
                          </a:solidFill>
                          <a:effectLst/>
                          <a:latin typeface="Arial" panose="020B0604020202020204" pitchFamily="34" charset="0"/>
                        </a:rPr>
                      </a:br>
                      <a:r>
                        <a:rPr lang="en-US" sz="800" b="0" i="1" u="none" strike="noStrike">
                          <a:solidFill>
                            <a:srgbClr val="000000"/>
                          </a:solidFill>
                          <a:effectLst/>
                          <a:latin typeface="Arial" panose="020B0604020202020204" pitchFamily="34" charset="0"/>
                        </a:rPr>
                        <a:t>Averted</a:t>
                      </a:r>
                      <a:br>
                        <a:rPr lang="en-US" sz="800" b="0" i="1" u="none" strike="noStrike">
                          <a:solidFill>
                            <a:srgbClr val="000000"/>
                          </a:solidFill>
                          <a:effectLst/>
                          <a:latin typeface="Arial" panose="020B0604020202020204" pitchFamily="34" charset="0"/>
                        </a:rPr>
                      </a:br>
                      <a:r>
                        <a:rPr lang="en-US" sz="800" b="0" i="1" u="none" strike="noStrike">
                          <a:solidFill>
                            <a:srgbClr val="000000"/>
                          </a:solidFill>
                          <a:effectLst/>
                          <a:latin typeface="Arial" panose="020B0604020202020204" pitchFamily="34" charset="0"/>
                        </a:rPr>
                        <a:t>% Reduction</a:t>
                      </a:r>
                    </a:p>
                  </a:txBody>
                  <a:tcPr marL="7965" marR="7965" marT="7965" marB="0">
                    <a:lnL>
                      <a:noFill/>
                    </a:lnL>
                    <a:lnR w="6350" cap="flat" cmpd="sng" algn="ctr">
                      <a:solidFill>
                        <a:srgbClr val="000000"/>
                      </a:solidFill>
                      <a:prstDash val="dash"/>
                      <a:round/>
                      <a:headEnd type="none" w="med" len="med"/>
                      <a:tailEnd type="none" w="med" len="med"/>
                    </a:lnR>
                    <a:lnT>
                      <a:noFill/>
                    </a:lnT>
                    <a:lnB>
                      <a:noFill/>
                    </a:lnB>
                    <a:solidFill>
                      <a:srgbClr val="D9D9D9"/>
                    </a:solidFill>
                  </a:tcPr>
                </a:tc>
                <a:tc>
                  <a:txBody>
                    <a:bodyPr/>
                    <a:lstStyle/>
                    <a:p>
                      <a:pPr algn="ctr" fontAlgn="t"/>
                      <a:r>
                        <a:rPr lang="en-US" sz="800" b="0" i="0" u="none" strike="noStrike">
                          <a:solidFill>
                            <a:srgbClr val="C00000"/>
                          </a:solidFill>
                          <a:effectLst/>
                          <a:latin typeface="Arial" panose="020B0604020202020204" pitchFamily="34" charset="0"/>
                        </a:rPr>
                        <a:t>111.4</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2.1 [0.0, 31.8]</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109.4 [79.6, 111.4]</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98.1% [71.5%, 100.0%]</a:t>
                      </a:r>
                    </a:p>
                  </a:txBody>
                  <a:tcPr marL="7965" marR="7965" marT="7965" marB="0">
                    <a:lnL w="6350" cap="flat" cmpd="sng" algn="ctr">
                      <a:solidFill>
                        <a:srgbClr val="000000"/>
                      </a:solidFill>
                      <a:prstDash val="dash"/>
                      <a:round/>
                      <a:headEnd type="none" w="med" len="med"/>
                      <a:tailEnd type="none" w="med" len="med"/>
                    </a:lnL>
                    <a:lnR>
                      <a:noFill/>
                    </a:lnR>
                    <a:lnT>
                      <a:noFill/>
                    </a:lnT>
                    <a:lnB>
                      <a:noFill/>
                    </a:lnB>
                    <a:solidFill>
                      <a:srgbClr val="D9D9D9"/>
                    </a:solidFill>
                  </a:tcPr>
                </a:tc>
                <a:tc>
                  <a:txBody>
                    <a:bodyPr/>
                    <a:lstStyle/>
                    <a:p>
                      <a:pPr algn="ctr" fontAlgn="t"/>
                      <a:r>
                        <a:rPr lang="en-US" sz="800" b="0" i="0" u="none" strike="noStrike">
                          <a:solidFill>
                            <a:srgbClr val="C00000"/>
                          </a:solidFill>
                          <a:effectLst/>
                          <a:latin typeface="Arial" panose="020B0604020202020204" pitchFamily="34" charset="0"/>
                        </a:rPr>
                        <a:t>107.8</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8.6 [0.0, 43.3]</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99.2 [64.6, 107.8]</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92.0% [59.9%, 100.0%]</a:t>
                      </a:r>
                    </a:p>
                  </a:txBody>
                  <a:tcPr marL="7965" marR="7965" marT="7965" marB="0">
                    <a:lnL>
                      <a:noFill/>
                    </a:lnL>
                    <a:lnR w="6350" cap="flat" cmpd="sng" algn="ctr">
                      <a:solidFill>
                        <a:srgbClr val="000000"/>
                      </a:solidFill>
                      <a:prstDash val="dash"/>
                      <a:round/>
                      <a:headEnd type="none" w="med" len="med"/>
                      <a:tailEnd type="none" w="med" len="med"/>
                    </a:lnR>
                    <a:lnT>
                      <a:noFill/>
                    </a:lnT>
                    <a:lnB>
                      <a:noFill/>
                    </a:lnB>
                    <a:solidFill>
                      <a:srgbClr val="D9D9D9"/>
                    </a:solidFill>
                  </a:tcPr>
                </a:tc>
                <a:tc>
                  <a:txBody>
                    <a:bodyPr/>
                    <a:lstStyle/>
                    <a:p>
                      <a:pPr algn="ctr" fontAlgn="t"/>
                      <a:r>
                        <a:rPr lang="en-US" sz="800" b="0" i="0" u="none" strike="noStrike">
                          <a:solidFill>
                            <a:srgbClr val="C00000"/>
                          </a:solidFill>
                          <a:effectLst/>
                          <a:latin typeface="Arial" panose="020B0604020202020204" pitchFamily="34" charset="0"/>
                        </a:rPr>
                        <a:t>111.4</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2.0 [0.0, 25.6]</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109.4 [85.9, 111.4]</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98.2% [77.1%, 100.0%]</a:t>
                      </a:r>
                    </a:p>
                  </a:txBody>
                  <a:tcPr marL="7965" marR="7965" marT="7965" marB="0">
                    <a:lnL w="6350" cap="flat" cmpd="sng" algn="ctr">
                      <a:solidFill>
                        <a:srgbClr val="000000"/>
                      </a:solidFill>
                      <a:prstDash val="dash"/>
                      <a:round/>
                      <a:headEnd type="none" w="med" len="med"/>
                      <a:tailEnd type="none" w="med" len="med"/>
                    </a:lnL>
                    <a:lnR>
                      <a:noFill/>
                    </a:lnR>
                    <a:lnT>
                      <a:noFill/>
                    </a:lnT>
                    <a:lnB>
                      <a:noFill/>
                    </a:lnB>
                    <a:solidFill>
                      <a:srgbClr val="D9D9D9"/>
                    </a:solidFill>
                  </a:tcPr>
                </a:tc>
                <a:tc>
                  <a:txBody>
                    <a:bodyPr/>
                    <a:lstStyle/>
                    <a:p>
                      <a:pPr algn="ctr" fontAlgn="t"/>
                      <a:r>
                        <a:rPr lang="en-US" sz="800" b="0" i="0" u="none" strike="noStrike">
                          <a:solidFill>
                            <a:srgbClr val="C00000"/>
                          </a:solidFill>
                          <a:effectLst/>
                          <a:latin typeface="Arial" panose="020B0604020202020204" pitchFamily="34" charset="0"/>
                        </a:rPr>
                        <a:t>107.8</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7.1 [0.0, 33.6]</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100.7 [74.2, 107.8]</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93.4% [68.8%, 100.0%]</a:t>
                      </a:r>
                    </a:p>
                  </a:txBody>
                  <a:tcPr marL="7965" marR="7965" marT="7965" marB="0">
                    <a:lnL>
                      <a:noFill/>
                    </a:lnL>
                    <a:lnR w="6350" cap="flat" cmpd="sng" algn="ctr">
                      <a:solidFill>
                        <a:srgbClr val="000000"/>
                      </a:solidFill>
                      <a:prstDash val="dash"/>
                      <a:round/>
                      <a:headEnd type="none" w="med" len="med"/>
                      <a:tailEnd type="none" w="med" len="med"/>
                    </a:lnR>
                    <a:lnT>
                      <a:noFill/>
                    </a:lnT>
                    <a:lnB>
                      <a:noFill/>
                    </a:lnB>
                    <a:solidFill>
                      <a:srgbClr val="D9D9D9"/>
                    </a:solidFill>
                  </a:tcPr>
                </a:tc>
                <a:tc>
                  <a:txBody>
                    <a:bodyPr/>
                    <a:lstStyle/>
                    <a:p>
                      <a:pPr algn="ctr" fontAlgn="t"/>
                      <a:r>
                        <a:rPr lang="en-US" sz="800" b="0" i="0" u="none" strike="noStrike">
                          <a:solidFill>
                            <a:srgbClr val="C00000"/>
                          </a:solidFill>
                          <a:effectLst/>
                          <a:latin typeface="Arial" panose="020B0604020202020204" pitchFamily="34" charset="0"/>
                        </a:rPr>
                        <a:t>111.4</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1.6 [0.0, 16.3]</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109.9 [95.1, 111.4]</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98.6% [85.4%, 100.0%]</a:t>
                      </a:r>
                    </a:p>
                  </a:txBody>
                  <a:tcPr marL="7965" marR="7965" marT="7965" marB="0">
                    <a:lnL w="6350" cap="flat" cmpd="sng" algn="ctr">
                      <a:solidFill>
                        <a:srgbClr val="000000"/>
                      </a:solidFill>
                      <a:prstDash val="dash"/>
                      <a:round/>
                      <a:headEnd type="none" w="med" len="med"/>
                      <a:tailEnd type="none" w="med" len="med"/>
                    </a:lnL>
                    <a:lnR>
                      <a:noFill/>
                    </a:lnR>
                    <a:lnT>
                      <a:noFill/>
                    </a:lnT>
                    <a:lnB>
                      <a:noFill/>
                    </a:lnB>
                    <a:solidFill>
                      <a:srgbClr val="D9D9D9"/>
                    </a:solidFill>
                  </a:tcPr>
                </a:tc>
                <a:tc>
                  <a:txBody>
                    <a:bodyPr/>
                    <a:lstStyle/>
                    <a:p>
                      <a:pPr algn="ctr" fontAlgn="t"/>
                      <a:r>
                        <a:rPr lang="en-US" sz="800" b="0" i="0" u="none" strike="noStrike">
                          <a:solidFill>
                            <a:srgbClr val="C00000"/>
                          </a:solidFill>
                          <a:effectLst/>
                          <a:latin typeface="Arial" panose="020B0604020202020204" pitchFamily="34" charset="0"/>
                        </a:rPr>
                        <a:t>107.8</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3.0 [0.0, 13.7]</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104.8 [94.2, 107.8]</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97.2% [87.3%, 100.0%]</a:t>
                      </a:r>
                    </a:p>
                  </a:txBody>
                  <a:tcPr marL="7965" marR="7965" marT="7965" marB="0">
                    <a:lnL>
                      <a:noFill/>
                    </a:lnL>
                    <a:lnR>
                      <a:noFill/>
                    </a:lnR>
                    <a:lnT>
                      <a:noFill/>
                    </a:lnT>
                    <a:lnB>
                      <a:noFill/>
                    </a:lnB>
                    <a:solidFill>
                      <a:srgbClr val="D9D9D9"/>
                    </a:solidFill>
                  </a:tcPr>
                </a:tc>
                <a:extLst>
                  <a:ext uri="{0D108BD9-81ED-4DB2-BD59-A6C34878D82A}">
                    <a16:rowId xmlns:a16="http://schemas.microsoft.com/office/drawing/2014/main" val="59173189"/>
                  </a:ext>
                </a:extLst>
              </a:tr>
              <a:tr h="594692">
                <a:tc>
                  <a:txBody>
                    <a:bodyPr/>
                    <a:lstStyle/>
                    <a:p>
                      <a:pPr algn="ctr" fontAlgn="t"/>
                      <a:r>
                        <a:rPr lang="en-US" sz="800" b="0" i="0" u="none" strike="noStrike">
                          <a:solidFill>
                            <a:srgbClr val="000000"/>
                          </a:solidFill>
                          <a:effectLst/>
                          <a:latin typeface="Arial" panose="020B0604020202020204" pitchFamily="34" charset="0"/>
                        </a:rPr>
                        <a:t>5/30/21</a:t>
                      </a:r>
                    </a:p>
                  </a:txBody>
                  <a:tcPr marL="7965" marR="7965" marT="7965" marB="0">
                    <a:lnL>
                      <a:noFill/>
                    </a:lnL>
                    <a:lnR>
                      <a:noFill/>
                    </a:lnR>
                    <a:lnT>
                      <a:noFill/>
                    </a:lnT>
                    <a:lnB>
                      <a:noFill/>
                    </a:lnB>
                    <a:solidFill>
                      <a:srgbClr val="FFFFFF"/>
                    </a:solidFill>
                  </a:tcPr>
                </a:tc>
                <a:tc>
                  <a:txBody>
                    <a:bodyPr/>
                    <a:lstStyle/>
                    <a:p>
                      <a:pPr algn="ctr" fontAlgn="t"/>
                      <a:r>
                        <a:rPr lang="en-US" sz="800" b="0" i="1" u="none" strike="noStrike">
                          <a:solidFill>
                            <a:srgbClr val="000000"/>
                          </a:solidFill>
                          <a:effectLst/>
                          <a:latin typeface="Arial" panose="020B0604020202020204" pitchFamily="34" charset="0"/>
                        </a:rPr>
                        <a:t>Observed</a:t>
                      </a:r>
                      <a:br>
                        <a:rPr lang="en-US" sz="800" b="0" i="1" u="none" strike="noStrike">
                          <a:solidFill>
                            <a:srgbClr val="000000"/>
                          </a:solidFill>
                          <a:effectLst/>
                          <a:latin typeface="Arial" panose="020B0604020202020204" pitchFamily="34" charset="0"/>
                        </a:rPr>
                      </a:br>
                      <a:r>
                        <a:rPr lang="en-US" sz="800" b="0" i="1" u="none" strike="noStrike">
                          <a:solidFill>
                            <a:srgbClr val="000000"/>
                          </a:solidFill>
                          <a:effectLst/>
                          <a:latin typeface="Arial" panose="020B0604020202020204" pitchFamily="34" charset="0"/>
                        </a:rPr>
                        <a:t>Predicted</a:t>
                      </a:r>
                      <a:br>
                        <a:rPr lang="en-US" sz="800" b="0" i="1" u="none" strike="noStrike">
                          <a:solidFill>
                            <a:srgbClr val="000000"/>
                          </a:solidFill>
                          <a:effectLst/>
                          <a:latin typeface="Arial" panose="020B0604020202020204" pitchFamily="34" charset="0"/>
                        </a:rPr>
                      </a:br>
                      <a:r>
                        <a:rPr lang="en-US" sz="800" b="0" i="1" u="none" strike="noStrike">
                          <a:solidFill>
                            <a:srgbClr val="000000"/>
                          </a:solidFill>
                          <a:effectLst/>
                          <a:latin typeface="Arial" panose="020B0604020202020204" pitchFamily="34" charset="0"/>
                        </a:rPr>
                        <a:t>Averted</a:t>
                      </a:r>
                      <a:br>
                        <a:rPr lang="en-US" sz="800" b="0" i="1" u="none" strike="noStrike">
                          <a:solidFill>
                            <a:srgbClr val="000000"/>
                          </a:solidFill>
                          <a:effectLst/>
                          <a:latin typeface="Arial" panose="020B0604020202020204" pitchFamily="34" charset="0"/>
                        </a:rPr>
                      </a:br>
                      <a:r>
                        <a:rPr lang="en-US" sz="800" b="0" i="1" u="none" strike="noStrike">
                          <a:solidFill>
                            <a:srgbClr val="000000"/>
                          </a:solidFill>
                          <a:effectLst/>
                          <a:latin typeface="Arial" panose="020B0604020202020204" pitchFamily="34" charset="0"/>
                        </a:rPr>
                        <a:t>% Reduction</a:t>
                      </a:r>
                    </a:p>
                  </a:txBody>
                  <a:tcPr marL="7965" marR="7965" marT="7965" marB="0">
                    <a:lnL>
                      <a:noFill/>
                    </a:lnL>
                    <a:lnR w="6350" cap="flat" cmpd="sng" algn="ctr">
                      <a:solidFill>
                        <a:srgbClr val="000000"/>
                      </a:solidFill>
                      <a:prstDash val="dash"/>
                      <a:round/>
                      <a:headEnd type="none" w="med" len="med"/>
                      <a:tailEnd type="none" w="med" len="med"/>
                    </a:lnR>
                    <a:lnT>
                      <a:noFill/>
                    </a:lnT>
                    <a:lnB>
                      <a:noFill/>
                    </a:lnB>
                    <a:solidFill>
                      <a:srgbClr val="FFFFFF"/>
                    </a:solidFill>
                  </a:tcPr>
                </a:tc>
                <a:tc>
                  <a:txBody>
                    <a:bodyPr/>
                    <a:lstStyle/>
                    <a:p>
                      <a:pPr algn="ctr" fontAlgn="t"/>
                      <a:r>
                        <a:rPr lang="en-US" sz="800" b="0" i="0" u="none" strike="noStrike">
                          <a:solidFill>
                            <a:srgbClr val="C00000"/>
                          </a:solidFill>
                          <a:effectLst/>
                          <a:latin typeface="Arial" panose="020B0604020202020204" pitchFamily="34" charset="0"/>
                        </a:rPr>
                        <a:t>170.2</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3.4 [0.0, 65.6]</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166.8 [104.7, 170.2]</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98.0% [61.5%, 100.0%]</a:t>
                      </a:r>
                    </a:p>
                  </a:txBody>
                  <a:tcPr marL="7965" marR="7965" marT="7965" marB="0">
                    <a:lnL w="6350" cap="flat" cmpd="sng" algn="ctr">
                      <a:solidFill>
                        <a:srgbClr val="000000"/>
                      </a:solidFill>
                      <a:prstDash val="dash"/>
                      <a:round/>
                      <a:headEnd type="none" w="med" len="med"/>
                      <a:tailEnd type="none" w="med" len="med"/>
                    </a:lnL>
                    <a:lnR>
                      <a:noFill/>
                    </a:lnR>
                    <a:lnT>
                      <a:noFill/>
                    </a:lnT>
                    <a:lnB>
                      <a:noFill/>
                    </a:lnB>
                    <a:solidFill>
                      <a:srgbClr val="FFFFFF"/>
                    </a:solidFill>
                  </a:tcPr>
                </a:tc>
                <a:tc>
                  <a:txBody>
                    <a:bodyPr/>
                    <a:lstStyle/>
                    <a:p>
                      <a:pPr algn="ctr" fontAlgn="t"/>
                      <a:r>
                        <a:rPr lang="en-US" sz="800" b="0" i="0" u="none" strike="noStrike">
                          <a:solidFill>
                            <a:srgbClr val="C00000"/>
                          </a:solidFill>
                          <a:effectLst/>
                          <a:latin typeface="Arial" panose="020B0604020202020204" pitchFamily="34" charset="0"/>
                        </a:rPr>
                        <a:t>166.6</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16.3 [0.0, 90.4]</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150.3 [76.2, 166.6]</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90.2% [45.7%, 100.0%]</a:t>
                      </a:r>
                    </a:p>
                  </a:txBody>
                  <a:tcPr marL="7965" marR="7965" marT="7965" marB="0">
                    <a:lnL>
                      <a:noFill/>
                    </a:lnL>
                    <a:lnR w="6350" cap="flat" cmpd="sng" algn="ctr">
                      <a:solidFill>
                        <a:srgbClr val="000000"/>
                      </a:solidFill>
                      <a:prstDash val="dash"/>
                      <a:round/>
                      <a:headEnd type="none" w="med" len="med"/>
                      <a:tailEnd type="none" w="med" len="med"/>
                    </a:lnR>
                    <a:lnT>
                      <a:noFill/>
                    </a:lnT>
                    <a:lnB>
                      <a:noFill/>
                    </a:lnB>
                    <a:solidFill>
                      <a:srgbClr val="FFFFFF"/>
                    </a:solidFill>
                  </a:tcPr>
                </a:tc>
                <a:tc>
                  <a:txBody>
                    <a:bodyPr/>
                    <a:lstStyle/>
                    <a:p>
                      <a:pPr algn="ctr" fontAlgn="t"/>
                      <a:r>
                        <a:rPr lang="en-US" sz="800" b="0" i="0" u="none" strike="noStrike">
                          <a:solidFill>
                            <a:srgbClr val="C00000"/>
                          </a:solidFill>
                          <a:effectLst/>
                          <a:latin typeface="Arial" panose="020B0604020202020204" pitchFamily="34" charset="0"/>
                        </a:rPr>
                        <a:t>170.2</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2.7 [0.0, 38.3]</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167.6 [131.9, 170.2]</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98.4% [77.5%, 100.0%]</a:t>
                      </a:r>
                    </a:p>
                  </a:txBody>
                  <a:tcPr marL="7965" marR="7965" marT="7965" marB="0">
                    <a:lnL w="6350" cap="flat" cmpd="sng" algn="ctr">
                      <a:solidFill>
                        <a:srgbClr val="000000"/>
                      </a:solidFill>
                      <a:prstDash val="dash"/>
                      <a:round/>
                      <a:headEnd type="none" w="med" len="med"/>
                      <a:tailEnd type="none" w="med" len="med"/>
                    </a:lnL>
                    <a:lnR>
                      <a:noFill/>
                    </a:lnR>
                    <a:lnT>
                      <a:noFill/>
                    </a:lnT>
                    <a:lnB>
                      <a:noFill/>
                    </a:lnB>
                    <a:solidFill>
                      <a:srgbClr val="FFFFFF"/>
                    </a:solidFill>
                  </a:tcPr>
                </a:tc>
                <a:tc>
                  <a:txBody>
                    <a:bodyPr/>
                    <a:lstStyle/>
                    <a:p>
                      <a:pPr algn="ctr" fontAlgn="t"/>
                      <a:r>
                        <a:rPr lang="en-US" sz="800" b="0" i="0" u="none" strike="noStrike">
                          <a:solidFill>
                            <a:srgbClr val="C00000"/>
                          </a:solidFill>
                          <a:effectLst/>
                          <a:latin typeface="Arial" panose="020B0604020202020204" pitchFamily="34" charset="0"/>
                        </a:rPr>
                        <a:t>166.6</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10.9 [0.0, 53.1]</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155.8 [113.5, 166.6]</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93.5% [68.1%, 100.0%]</a:t>
                      </a:r>
                    </a:p>
                  </a:txBody>
                  <a:tcPr marL="7965" marR="7965" marT="7965" marB="0">
                    <a:lnL>
                      <a:noFill/>
                    </a:lnL>
                    <a:lnR w="6350" cap="flat" cmpd="sng" algn="ctr">
                      <a:solidFill>
                        <a:srgbClr val="000000"/>
                      </a:solidFill>
                      <a:prstDash val="dash"/>
                      <a:round/>
                      <a:headEnd type="none" w="med" len="med"/>
                      <a:tailEnd type="none" w="med" len="med"/>
                    </a:lnR>
                    <a:lnT>
                      <a:noFill/>
                    </a:lnT>
                    <a:lnB>
                      <a:noFill/>
                    </a:lnB>
                    <a:solidFill>
                      <a:srgbClr val="FFFFFF"/>
                    </a:solidFill>
                  </a:tcPr>
                </a:tc>
                <a:tc>
                  <a:txBody>
                    <a:bodyPr/>
                    <a:lstStyle/>
                    <a:p>
                      <a:pPr algn="ctr" fontAlgn="t"/>
                      <a:r>
                        <a:rPr lang="en-US" sz="800" b="0" i="0" u="none" strike="noStrike">
                          <a:solidFill>
                            <a:srgbClr val="C00000"/>
                          </a:solidFill>
                          <a:effectLst/>
                          <a:latin typeface="Arial" panose="020B0604020202020204" pitchFamily="34" charset="0"/>
                        </a:rPr>
                        <a:t>170.2</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1.8 [0.0, 18.9]</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168.5 [151.4, 170.2]</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99.0% [88.9%, 100.0%]</a:t>
                      </a:r>
                    </a:p>
                  </a:txBody>
                  <a:tcPr marL="7965" marR="7965" marT="7965" marB="0">
                    <a:lnL w="6350" cap="flat" cmpd="sng" algn="ctr">
                      <a:solidFill>
                        <a:srgbClr val="000000"/>
                      </a:solidFill>
                      <a:prstDash val="dash"/>
                      <a:round/>
                      <a:headEnd type="none" w="med" len="med"/>
                      <a:tailEnd type="none" w="med" len="med"/>
                    </a:lnL>
                    <a:lnR>
                      <a:noFill/>
                    </a:lnR>
                    <a:lnT>
                      <a:noFill/>
                    </a:lnT>
                    <a:lnB>
                      <a:noFill/>
                    </a:lnB>
                    <a:solidFill>
                      <a:srgbClr val="FFFFFF"/>
                    </a:solidFill>
                  </a:tcPr>
                </a:tc>
                <a:tc>
                  <a:txBody>
                    <a:bodyPr/>
                    <a:lstStyle/>
                    <a:p>
                      <a:pPr algn="ctr" fontAlgn="t"/>
                      <a:r>
                        <a:rPr lang="en-US" sz="800" b="0" i="0" u="none" strike="noStrike">
                          <a:solidFill>
                            <a:srgbClr val="C00000"/>
                          </a:solidFill>
                          <a:effectLst/>
                          <a:latin typeface="Arial" panose="020B0604020202020204" pitchFamily="34" charset="0"/>
                        </a:rPr>
                        <a:t>166.6</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4.1 [0.0, 19.2]</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162.5 [147.4, 166.6]</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97.5% [88.4%, 100.0%]</a:t>
                      </a:r>
                    </a:p>
                  </a:txBody>
                  <a:tcPr marL="7965" marR="7965" marT="7965" marB="0">
                    <a:lnL>
                      <a:noFill/>
                    </a:lnL>
                    <a:lnR>
                      <a:noFill/>
                    </a:lnR>
                    <a:lnT>
                      <a:noFill/>
                    </a:lnT>
                    <a:lnB>
                      <a:noFill/>
                    </a:lnB>
                    <a:solidFill>
                      <a:srgbClr val="FFFFFF"/>
                    </a:solidFill>
                  </a:tcPr>
                </a:tc>
                <a:extLst>
                  <a:ext uri="{0D108BD9-81ED-4DB2-BD59-A6C34878D82A}">
                    <a16:rowId xmlns:a16="http://schemas.microsoft.com/office/drawing/2014/main" val="1006198848"/>
                  </a:ext>
                </a:extLst>
              </a:tr>
              <a:tr h="605311">
                <a:tc>
                  <a:txBody>
                    <a:bodyPr/>
                    <a:lstStyle/>
                    <a:p>
                      <a:pPr algn="ctr" fontAlgn="t"/>
                      <a:r>
                        <a:rPr lang="en-US" sz="800" b="0" i="0" u="none" strike="noStrike">
                          <a:solidFill>
                            <a:srgbClr val="000000"/>
                          </a:solidFill>
                          <a:effectLst/>
                          <a:latin typeface="Arial" panose="020B0604020202020204" pitchFamily="34" charset="0"/>
                        </a:rPr>
                        <a:t>6/15/21</a:t>
                      </a:r>
                    </a:p>
                  </a:txBody>
                  <a:tcPr marL="7965" marR="7965" marT="7965" marB="0">
                    <a:lnL>
                      <a:noFill/>
                    </a:lnL>
                    <a:lnR>
                      <a:noFill/>
                    </a:lnR>
                    <a:lnT>
                      <a:noFill/>
                    </a:lnT>
                    <a:lnB w="25400" cap="flat" cmpd="dbl" algn="ctr">
                      <a:solidFill>
                        <a:srgbClr val="000000"/>
                      </a:solidFill>
                      <a:prstDash val="solid"/>
                      <a:round/>
                      <a:headEnd type="none" w="med" len="med"/>
                      <a:tailEnd type="none" w="med" len="med"/>
                    </a:lnB>
                    <a:solidFill>
                      <a:srgbClr val="D9D9D9"/>
                    </a:solidFill>
                  </a:tcPr>
                </a:tc>
                <a:tc>
                  <a:txBody>
                    <a:bodyPr/>
                    <a:lstStyle/>
                    <a:p>
                      <a:pPr algn="ctr" fontAlgn="t"/>
                      <a:r>
                        <a:rPr lang="en-US" sz="800" b="0" i="1" u="none" strike="noStrike">
                          <a:solidFill>
                            <a:srgbClr val="000000"/>
                          </a:solidFill>
                          <a:effectLst/>
                          <a:latin typeface="Arial" panose="020B0604020202020204" pitchFamily="34" charset="0"/>
                        </a:rPr>
                        <a:t>Observed</a:t>
                      </a:r>
                      <a:br>
                        <a:rPr lang="en-US" sz="800" b="0" i="1" u="none" strike="noStrike">
                          <a:solidFill>
                            <a:srgbClr val="000000"/>
                          </a:solidFill>
                          <a:effectLst/>
                          <a:latin typeface="Arial" panose="020B0604020202020204" pitchFamily="34" charset="0"/>
                        </a:rPr>
                      </a:br>
                      <a:r>
                        <a:rPr lang="en-US" sz="800" b="0" i="1" u="none" strike="noStrike">
                          <a:solidFill>
                            <a:srgbClr val="000000"/>
                          </a:solidFill>
                          <a:effectLst/>
                          <a:latin typeface="Arial" panose="020B0604020202020204" pitchFamily="34" charset="0"/>
                        </a:rPr>
                        <a:t>Predicted</a:t>
                      </a:r>
                      <a:br>
                        <a:rPr lang="en-US" sz="800" b="0" i="1" u="none" strike="noStrike">
                          <a:solidFill>
                            <a:srgbClr val="000000"/>
                          </a:solidFill>
                          <a:effectLst/>
                          <a:latin typeface="Arial" panose="020B0604020202020204" pitchFamily="34" charset="0"/>
                        </a:rPr>
                      </a:br>
                      <a:r>
                        <a:rPr lang="en-US" sz="800" b="0" i="1" u="none" strike="noStrike">
                          <a:solidFill>
                            <a:srgbClr val="000000"/>
                          </a:solidFill>
                          <a:effectLst/>
                          <a:latin typeface="Arial" panose="020B0604020202020204" pitchFamily="34" charset="0"/>
                        </a:rPr>
                        <a:t>Averted</a:t>
                      </a:r>
                      <a:br>
                        <a:rPr lang="en-US" sz="800" b="0" i="1" u="none" strike="noStrike">
                          <a:solidFill>
                            <a:srgbClr val="000000"/>
                          </a:solidFill>
                          <a:effectLst/>
                          <a:latin typeface="Arial" panose="020B0604020202020204" pitchFamily="34" charset="0"/>
                        </a:rPr>
                      </a:br>
                      <a:r>
                        <a:rPr lang="en-US" sz="800" b="0" i="1" u="none" strike="noStrike">
                          <a:solidFill>
                            <a:srgbClr val="000000"/>
                          </a:solidFill>
                          <a:effectLst/>
                          <a:latin typeface="Arial" panose="020B0604020202020204" pitchFamily="34" charset="0"/>
                        </a:rPr>
                        <a:t>% Reduction</a:t>
                      </a:r>
                    </a:p>
                  </a:txBody>
                  <a:tcPr marL="7965" marR="7965" marT="7965" marB="0">
                    <a:lnL>
                      <a:noFill/>
                    </a:lnL>
                    <a:lnR w="6350" cap="flat" cmpd="sng" algn="ctr">
                      <a:solidFill>
                        <a:srgbClr val="000000"/>
                      </a:solidFill>
                      <a:prstDash val="dash"/>
                      <a:round/>
                      <a:headEnd type="none" w="med" len="med"/>
                      <a:tailEnd type="none" w="med" len="med"/>
                    </a:lnR>
                    <a:lnT>
                      <a:noFill/>
                    </a:lnT>
                    <a:lnB w="25400" cap="flat" cmpd="dbl" algn="ctr">
                      <a:solidFill>
                        <a:srgbClr val="000000"/>
                      </a:solidFill>
                      <a:prstDash val="solid"/>
                      <a:round/>
                      <a:headEnd type="none" w="med" len="med"/>
                      <a:tailEnd type="none" w="med" len="med"/>
                    </a:lnB>
                    <a:solidFill>
                      <a:srgbClr val="D9D9D9"/>
                    </a:solidFill>
                  </a:tcPr>
                </a:tc>
                <a:tc>
                  <a:txBody>
                    <a:bodyPr/>
                    <a:lstStyle/>
                    <a:p>
                      <a:pPr algn="ctr" fontAlgn="t"/>
                      <a:r>
                        <a:rPr lang="en-US" sz="800" b="0" i="0" u="none" strike="noStrike">
                          <a:solidFill>
                            <a:srgbClr val="C00000"/>
                          </a:solidFill>
                          <a:effectLst/>
                          <a:latin typeface="Arial" panose="020B0604020202020204" pitchFamily="34" charset="0"/>
                        </a:rPr>
                        <a:t>220.7</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6.8 [0.0, 169.0]</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213.9 [51.7, 220.7]</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96.9% [23.4%, 100.0%]</a:t>
                      </a:r>
                    </a:p>
                  </a:txBody>
                  <a:tcPr marL="7965" marR="7965" marT="7965" marB="0">
                    <a:lnL w="6350" cap="flat" cmpd="sng" algn="ctr">
                      <a:solidFill>
                        <a:srgbClr val="000000"/>
                      </a:solidFill>
                      <a:prstDash val="dash"/>
                      <a:round/>
                      <a:headEnd type="none" w="med" len="med"/>
                      <a:tailEnd type="none" w="med" len="med"/>
                    </a:lnL>
                    <a:lnR>
                      <a:noFill/>
                    </a:lnR>
                    <a:lnT>
                      <a:noFill/>
                    </a:lnT>
                    <a:lnB w="25400" cap="flat" cmpd="dbl" algn="ctr">
                      <a:solidFill>
                        <a:srgbClr val="000000"/>
                      </a:solidFill>
                      <a:prstDash val="solid"/>
                      <a:round/>
                      <a:headEnd type="none" w="med" len="med"/>
                      <a:tailEnd type="none" w="med" len="med"/>
                    </a:lnB>
                    <a:solidFill>
                      <a:srgbClr val="D9D9D9"/>
                    </a:solidFill>
                  </a:tcPr>
                </a:tc>
                <a:tc>
                  <a:txBody>
                    <a:bodyPr/>
                    <a:lstStyle/>
                    <a:p>
                      <a:pPr algn="ctr" fontAlgn="t"/>
                      <a:r>
                        <a:rPr lang="en-US" sz="800" b="0" i="0" u="none" strike="noStrike">
                          <a:solidFill>
                            <a:srgbClr val="C00000"/>
                          </a:solidFill>
                          <a:effectLst/>
                          <a:latin typeface="Arial" panose="020B0604020202020204" pitchFamily="34" charset="0"/>
                        </a:rPr>
                        <a:t>217.1</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36.3 [0.0, 236.1]</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180.8 [-19.0, 217.1]</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83.3% [-8.8%, 100.0%]</a:t>
                      </a:r>
                    </a:p>
                  </a:txBody>
                  <a:tcPr marL="7965" marR="7965" marT="7965" marB="0">
                    <a:lnL>
                      <a:noFill/>
                    </a:lnL>
                    <a:lnR w="6350" cap="flat" cmpd="sng" algn="ctr">
                      <a:solidFill>
                        <a:srgbClr val="000000"/>
                      </a:solidFill>
                      <a:prstDash val="dash"/>
                      <a:round/>
                      <a:headEnd type="none" w="med" len="med"/>
                      <a:tailEnd type="none" w="med" len="med"/>
                    </a:lnR>
                    <a:lnT>
                      <a:noFill/>
                    </a:lnT>
                    <a:lnB w="25400" cap="flat" cmpd="dbl" algn="ctr">
                      <a:solidFill>
                        <a:srgbClr val="000000"/>
                      </a:solidFill>
                      <a:prstDash val="solid"/>
                      <a:round/>
                      <a:headEnd type="none" w="med" len="med"/>
                      <a:tailEnd type="none" w="med" len="med"/>
                    </a:lnB>
                    <a:solidFill>
                      <a:srgbClr val="D9D9D9"/>
                    </a:solidFill>
                  </a:tcPr>
                </a:tc>
                <a:tc>
                  <a:txBody>
                    <a:bodyPr/>
                    <a:lstStyle/>
                    <a:p>
                      <a:pPr algn="ctr" fontAlgn="t"/>
                      <a:r>
                        <a:rPr lang="en-US" sz="800" b="0" i="0" u="none" strike="noStrike">
                          <a:solidFill>
                            <a:srgbClr val="C00000"/>
                          </a:solidFill>
                          <a:effectLst/>
                          <a:latin typeface="Arial" panose="020B0604020202020204" pitchFamily="34" charset="0"/>
                        </a:rPr>
                        <a:t>220.7</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3.9 [0.0, 66.9]</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216.8 [153.9, 220.7]</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98.2% [69.7%, 100.0%]</a:t>
                      </a:r>
                    </a:p>
                  </a:txBody>
                  <a:tcPr marL="7965" marR="7965" marT="7965" marB="0">
                    <a:lnL w="6350" cap="flat" cmpd="sng" algn="ctr">
                      <a:solidFill>
                        <a:srgbClr val="000000"/>
                      </a:solidFill>
                      <a:prstDash val="dash"/>
                      <a:round/>
                      <a:headEnd type="none" w="med" len="med"/>
                      <a:tailEnd type="none" w="med" len="med"/>
                    </a:lnL>
                    <a:lnR>
                      <a:noFill/>
                    </a:lnR>
                    <a:lnT>
                      <a:noFill/>
                    </a:lnT>
                    <a:lnB w="25400" cap="flat" cmpd="dbl" algn="ctr">
                      <a:solidFill>
                        <a:srgbClr val="000000"/>
                      </a:solidFill>
                      <a:prstDash val="solid"/>
                      <a:round/>
                      <a:headEnd type="none" w="med" len="med"/>
                      <a:tailEnd type="none" w="med" len="med"/>
                    </a:lnB>
                    <a:solidFill>
                      <a:srgbClr val="D9D9D9"/>
                    </a:solidFill>
                  </a:tcPr>
                </a:tc>
                <a:tc>
                  <a:txBody>
                    <a:bodyPr/>
                    <a:lstStyle/>
                    <a:p>
                      <a:pPr algn="ctr" fontAlgn="t"/>
                      <a:r>
                        <a:rPr lang="en-US" sz="800" b="0" i="0" u="none" strike="noStrike">
                          <a:solidFill>
                            <a:srgbClr val="C00000"/>
                          </a:solidFill>
                          <a:effectLst/>
                          <a:latin typeface="Arial" panose="020B0604020202020204" pitchFamily="34" charset="0"/>
                        </a:rPr>
                        <a:t>217.1</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18.3 [0.0, 98.1]</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198.8 [119.0, 217.1]</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91.6% [54.8%, 100.0%]</a:t>
                      </a:r>
                    </a:p>
                  </a:txBody>
                  <a:tcPr marL="7965" marR="7965" marT="7965" marB="0">
                    <a:lnL>
                      <a:noFill/>
                    </a:lnL>
                    <a:lnR w="6350" cap="flat" cmpd="sng" algn="ctr">
                      <a:solidFill>
                        <a:srgbClr val="000000"/>
                      </a:solidFill>
                      <a:prstDash val="dash"/>
                      <a:round/>
                      <a:headEnd type="none" w="med" len="med"/>
                      <a:tailEnd type="none" w="med" len="med"/>
                    </a:lnR>
                    <a:lnT>
                      <a:noFill/>
                    </a:lnT>
                    <a:lnB w="25400" cap="flat" cmpd="dbl" algn="ctr">
                      <a:solidFill>
                        <a:srgbClr val="000000"/>
                      </a:solidFill>
                      <a:prstDash val="solid"/>
                      <a:round/>
                      <a:headEnd type="none" w="med" len="med"/>
                      <a:tailEnd type="none" w="med" len="med"/>
                    </a:lnB>
                    <a:solidFill>
                      <a:srgbClr val="D9D9D9"/>
                    </a:solidFill>
                  </a:tcPr>
                </a:tc>
                <a:tc>
                  <a:txBody>
                    <a:bodyPr/>
                    <a:lstStyle/>
                    <a:p>
                      <a:pPr algn="ctr" fontAlgn="t"/>
                      <a:r>
                        <a:rPr lang="en-US" sz="800" b="0" i="0" u="none" strike="noStrike">
                          <a:solidFill>
                            <a:srgbClr val="C00000"/>
                          </a:solidFill>
                          <a:effectLst/>
                          <a:latin typeface="Arial" panose="020B0604020202020204" pitchFamily="34" charset="0"/>
                        </a:rPr>
                        <a:t>220.7</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2.3 [0.0, 28.6]</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218.5 [192.1, 220.7]</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99.0% [87.0%, 100.0%]</a:t>
                      </a:r>
                    </a:p>
                  </a:txBody>
                  <a:tcPr marL="7965" marR="7965" marT="7965" marB="0">
                    <a:lnL w="6350" cap="flat" cmpd="sng" algn="ctr">
                      <a:solidFill>
                        <a:srgbClr val="000000"/>
                      </a:solidFill>
                      <a:prstDash val="dash"/>
                      <a:round/>
                      <a:headEnd type="none" w="med" len="med"/>
                      <a:tailEnd type="none" w="med" len="med"/>
                    </a:lnL>
                    <a:lnR>
                      <a:noFill/>
                    </a:lnR>
                    <a:lnT>
                      <a:noFill/>
                    </a:lnT>
                    <a:lnB w="25400" cap="flat" cmpd="dbl" algn="ctr">
                      <a:solidFill>
                        <a:srgbClr val="000000"/>
                      </a:solidFill>
                      <a:prstDash val="solid"/>
                      <a:round/>
                      <a:headEnd type="none" w="med" len="med"/>
                      <a:tailEnd type="none" w="med" len="med"/>
                    </a:lnB>
                    <a:solidFill>
                      <a:srgbClr val="D9D9D9"/>
                    </a:solidFill>
                  </a:tcPr>
                </a:tc>
                <a:tc>
                  <a:txBody>
                    <a:bodyPr/>
                    <a:lstStyle/>
                    <a:p>
                      <a:pPr algn="ctr" fontAlgn="t"/>
                      <a:r>
                        <a:rPr lang="en-US" sz="800" b="0" i="0" u="none" strike="noStrike">
                          <a:solidFill>
                            <a:srgbClr val="C00000"/>
                          </a:solidFill>
                          <a:effectLst/>
                          <a:latin typeface="Arial" panose="020B0604020202020204" pitchFamily="34" charset="0"/>
                        </a:rPr>
                        <a:t>217.1</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7.1 [0.0, 36.7]</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210.0 [180.4, 217.1]</a:t>
                      </a:r>
                      <a:br>
                        <a:rPr lang="en-US" sz="800" b="0" i="0" u="none" strike="noStrike">
                          <a:solidFill>
                            <a:srgbClr val="C00000"/>
                          </a:solidFill>
                          <a:effectLst/>
                          <a:latin typeface="Arial" panose="020B0604020202020204" pitchFamily="34" charset="0"/>
                        </a:rPr>
                      </a:br>
                      <a:r>
                        <a:rPr lang="en-US" sz="800" b="0" i="0" u="none" strike="noStrike">
                          <a:solidFill>
                            <a:srgbClr val="C00000"/>
                          </a:solidFill>
                          <a:effectLst/>
                          <a:latin typeface="Arial" panose="020B0604020202020204" pitchFamily="34" charset="0"/>
                        </a:rPr>
                        <a:t>96.7% [83.1%, 100.0%]</a:t>
                      </a:r>
                    </a:p>
                  </a:txBody>
                  <a:tcPr marL="7965" marR="7965" marT="7965" marB="0">
                    <a:lnL>
                      <a:noFill/>
                    </a:lnL>
                    <a:lnR>
                      <a:noFill/>
                    </a:lnR>
                    <a:lnT>
                      <a:noFill/>
                    </a:lnT>
                    <a:lnB w="25400" cap="flat" cmpd="dbl"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84210226"/>
                  </a:ext>
                </a:extLst>
              </a:tr>
              <a:tr h="262832">
                <a:tc gridSpan="8">
                  <a:txBody>
                    <a:bodyPr/>
                    <a:lstStyle/>
                    <a:p>
                      <a:pPr algn="l" fontAlgn="t"/>
                      <a:r>
                        <a:rPr lang="en-US" sz="800" b="1" i="0" u="none" strike="noStrike" dirty="0">
                          <a:solidFill>
                            <a:srgbClr val="000000"/>
                          </a:solidFill>
                          <a:effectLst/>
                          <a:latin typeface="Arial" panose="020B0604020202020204" pitchFamily="34" charset="0"/>
                        </a:rPr>
                        <a:t>Notes</a:t>
                      </a:r>
                      <a:r>
                        <a:rPr lang="en-US" sz="800" b="0" i="0" u="none" strike="noStrike" dirty="0">
                          <a:solidFill>
                            <a:srgbClr val="000000"/>
                          </a:solidFill>
                          <a:effectLst/>
                          <a:latin typeface="Arial" panose="020B0604020202020204" pitchFamily="34" charset="0"/>
                        </a:rPr>
                        <a:t>: For lockdown schedules, each cell reports the total number of deaths in the first row, the number of deaths averted (relative to observed) in the second row, and the relative reduction in deaths (as a percent) in the third row. Numbers are reported in thousands.</a:t>
                      </a:r>
                    </a:p>
                  </a:txBody>
                  <a:tcPr marL="7965" marR="7965" marT="7965" marB="0">
                    <a:lnL>
                      <a:noFill/>
                    </a:lnL>
                    <a:lnR>
                      <a:noFill/>
                    </a:lnR>
                    <a:lnT w="25400" cap="flat" cmpd="dbl" algn="ctr">
                      <a:solidFill>
                        <a:srgbClr val="000000"/>
                      </a:solidFill>
                      <a:prstDash val="solid"/>
                      <a:round/>
                      <a:headEnd type="none" w="med" len="med"/>
                      <a:tailEnd type="none" w="med" len="med"/>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74870546"/>
                  </a:ext>
                </a:extLst>
              </a:tr>
            </a:tbl>
          </a:graphicData>
        </a:graphic>
      </p:graphicFrame>
      <p:sp>
        <p:nvSpPr>
          <p:cNvPr id="4" name="Rectangle 3">
            <a:extLst>
              <a:ext uri="{FF2B5EF4-FFF2-40B4-BE49-F238E27FC236}">
                <a16:creationId xmlns:a16="http://schemas.microsoft.com/office/drawing/2014/main" id="{19E2C065-D436-A043-A8C0-5CB7C1AAA72A}"/>
              </a:ext>
            </a:extLst>
          </p:cNvPr>
          <p:cNvSpPr/>
          <p:nvPr/>
        </p:nvSpPr>
        <p:spPr>
          <a:xfrm>
            <a:off x="0" y="0"/>
            <a:ext cx="1809750" cy="5635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Lato" panose="020F0502020204030203" pitchFamily="34" charset="77"/>
              </a:rPr>
              <a:t>Early lockdown</a:t>
            </a:r>
          </a:p>
        </p:txBody>
      </p:sp>
    </p:spTree>
    <p:extLst>
      <p:ext uri="{BB962C8B-B14F-4D97-AF65-F5344CB8AC3E}">
        <p14:creationId xmlns:p14="http://schemas.microsoft.com/office/powerpoint/2010/main" val="4277392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1905</TotalTime>
  <Words>3241</Words>
  <Application>Microsoft Macintosh PowerPoint</Application>
  <PresentationFormat>Widescreen</PresentationFormat>
  <Paragraphs>256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Lato</vt:lpstr>
      <vt:lpstr>Office Theme</vt:lpstr>
      <vt:lpstr>Science update</vt:lpstr>
      <vt:lpstr>Capacity plot</vt:lpstr>
      <vt:lpstr>PowerPoint Presentation</vt:lpstr>
      <vt:lpstr>Manuscript Figures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Early intervention</vt:lpstr>
      <vt:lpstr>PowerPoint Presentation</vt:lpstr>
      <vt:lpstr>Length of lockdown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Salvatore, Maxwell</dc:creator>
  <cp:lastModifiedBy>Salvatore, Maxwell</cp:lastModifiedBy>
  <cp:revision>37</cp:revision>
  <dcterms:created xsi:type="dcterms:W3CDTF">2021-08-23T13:59:18Z</dcterms:created>
  <dcterms:modified xsi:type="dcterms:W3CDTF">2021-08-25T05:53:26Z</dcterms:modified>
</cp:coreProperties>
</file>