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74" r:id="rId10"/>
    <p:sldId id="265" r:id="rId11"/>
    <p:sldId id="275" r:id="rId12"/>
    <p:sldId id="266" r:id="rId13"/>
    <p:sldId id="277" r:id="rId14"/>
    <p:sldId id="276" r:id="rId15"/>
    <p:sldId id="267" r:id="rId16"/>
    <p:sldId id="278" r:id="rId17"/>
    <p:sldId id="279" r:id="rId18"/>
    <p:sldId id="280" r:id="rId19"/>
    <p:sldId id="268" r:id="rId20"/>
    <p:sldId id="271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48"/>
  </p:normalViewPr>
  <p:slideViewPr>
    <p:cSldViewPr snapToGrid="0" snapToObjects="1">
      <p:cViewPr varScale="1">
        <p:scale>
          <a:sx n="46" d="100"/>
          <a:sy n="46" d="100"/>
        </p:scale>
        <p:origin x="20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E300-CEEE-294F-B83D-B3C433121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EEF4-FAB3-F44A-A208-2DC6153E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76B0-D95E-4141-B449-0EC3584A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3693-9E26-B446-8F52-ED20DB8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929C-F181-2749-94C0-83C72DF2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8BB3-57BC-0D49-A8A3-EBC1AA21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991B-10C4-4E4F-A222-5C8E3B27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356C-8998-CF46-A2EB-B19AB3C0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D20B-D44F-F141-BB7E-A160059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138D-AD79-C146-B31A-D2F6C12D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F10A2-CA7E-F348-96EC-AF5E9F9CC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481C1-D1A3-EC4A-8E8B-FAB37C03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B07B-D359-8C4F-B622-DF273455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2176-1F30-2047-B656-D00E333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77CC-EBE4-6841-A1C6-CF65F98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47CF-6B91-ED49-BED2-AC7C777D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4516-3404-C74F-8F22-FB1C430B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1A1F-3C66-A64C-925D-79AEE51A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F00A-EED7-A440-B8A7-1606F21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6BA2-8FD3-BE4F-9F1F-3A0FBD18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5550-22FC-BB4E-A583-D26CFB56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49798-4D14-774D-9509-0CA47A9B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E828-E922-0047-BD32-F162553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2EA8-A7B4-F74D-9DBE-E529B588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1EEF-989A-4F4E-8A55-DC6307DC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C850-983E-424E-A1C3-E5960B0D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1EB8-9CEB-B14D-B662-624D277A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025A-9ECB-8C46-8855-3917FB17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121E-9361-3E4E-A96F-966CFFFC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2422-5A32-F54D-A26E-91C2770A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08BC7-AE22-694C-84CA-346A057C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C93C-140E-8743-B356-BF374169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E03FF-9F48-3448-98EE-445768A4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ADACF-F7F2-8B48-9BC2-39C180AD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D3FBF-0117-C848-AA78-975178B37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33E95-633C-044F-9DFA-57D32364E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B579C-9420-0F41-B263-9FED9794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9C5C3-CE3F-F745-A689-169DCC0E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95F63-BB3B-3944-80C5-8D10DAB4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5EF4-9EFE-DB49-A793-1632AE71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1E2EA-4437-4748-B3EF-4505E070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65FA8-C31C-F647-A6A1-BBE98D1F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2FCB0-F7A6-6A4F-AA5D-DC33371F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8AAF-E9C4-054F-A918-04576A39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CFF8F-CD78-5642-BD87-DD1DAE8F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FDD5A-9670-DF4F-88EB-6ED25C58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50F6-B542-FE4C-BA54-0F409C4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88FC-ADE7-7E43-9280-34E0F779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6B595-8CC4-3C46-989F-51F0B733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2BF4-605A-4943-8BA2-D3A1E955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398A-7EA5-9542-880B-7D19D02B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36A6-3023-004C-AADE-21095749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E0E4-5B1C-D041-9612-2CBDDAD8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F6ED5-068A-354F-92DB-F8CE577A5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3CDB-43BD-924B-B2BF-21BFC04FF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0397-8A0F-584F-BBA6-0625AC2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FEC6-8A6D-6148-91CF-B21572470B8E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6577-95DE-B24A-BFFD-0A87E1BF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9298C-F88E-964C-8474-231EB06E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2C21-7405-5D4D-9C99-518D4B61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0B027-0665-AF41-9560-6794061B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AE72B-CB40-004F-8C02-2C2682B4D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A183-AAF4-E34A-89EF-FD53D8E15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25D4FEC6-8A6D-6148-91CF-B21572470B8E}" type="datetimeFigureOut">
              <a:rPr lang="en-US" smtClean="0"/>
              <a:pPr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8313-BE30-7546-90E0-B3E9209F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CACD-DB47-CD48-A4FB-D627866FD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6B772C21-7405-5D4D-9C99-518D4B61D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3868-8EFA-4449-90C4-7A021FF0C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Science</a:t>
            </a:r>
            <a:r>
              <a:rPr lang="en-US" dirty="0"/>
              <a:t> update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16C7E-5002-1A40-8A88-7502DD00A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 August 2021</a:t>
            </a:r>
          </a:p>
        </p:txBody>
      </p:sp>
    </p:spTree>
    <p:extLst>
      <p:ext uri="{BB962C8B-B14F-4D97-AF65-F5344CB8AC3E}">
        <p14:creationId xmlns:p14="http://schemas.microsoft.com/office/powerpoint/2010/main" val="379572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80173C-81F8-0248-812C-2F847A2A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India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86F1-DC31-E540-B045-3E437C36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288ED-07CB-8E4C-8AED-0233C7F909D8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0545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F668-D73E-064C-97EF-006F5C4C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Maharashtra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81FDE-1648-B64F-BE6C-6F3452128444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3019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CF443D-B8BD-724C-8682-4B152594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intervention</a:t>
            </a:r>
            <a:br>
              <a:rPr lang="en-US" dirty="0"/>
            </a:br>
            <a:r>
              <a:rPr lang="en-US" dirty="0"/>
              <a:t>Maharashtra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FABD3-E6A6-CD4D-830F-10D48B7AF93B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33DFFB-AFBC-574C-A1A0-65F400B9AEA7}"/>
              </a:ext>
            </a:extLst>
          </p:cNvPr>
          <p:cNvGraphicFramePr>
            <a:graphicFrameLocks noGrp="1"/>
          </p:cNvGraphicFramePr>
          <p:nvPr/>
        </p:nvGraphicFramePr>
        <p:xfrm>
          <a:off x="3479800" y="1867694"/>
          <a:ext cx="5232400" cy="4267200"/>
        </p:xfrm>
        <a:graphic>
          <a:graphicData uri="http://schemas.openxmlformats.org/drawingml/2006/table">
            <a:tbl>
              <a:tblPr/>
              <a:tblGrid>
                <a:gridCol w="637015">
                  <a:extLst>
                    <a:ext uri="{9D8B030D-6E8A-4147-A177-3AD203B41FA5}">
                      <a16:colId xmlns:a16="http://schemas.microsoft.com/office/drawing/2014/main" val="755470106"/>
                    </a:ext>
                  </a:extLst>
                </a:gridCol>
                <a:gridCol w="874708">
                  <a:extLst>
                    <a:ext uri="{9D8B030D-6E8A-4147-A177-3AD203B41FA5}">
                      <a16:colId xmlns:a16="http://schemas.microsoft.com/office/drawing/2014/main" val="527406307"/>
                    </a:ext>
                  </a:extLst>
                </a:gridCol>
                <a:gridCol w="789138">
                  <a:extLst>
                    <a:ext uri="{9D8B030D-6E8A-4147-A177-3AD203B41FA5}">
                      <a16:colId xmlns:a16="http://schemas.microsoft.com/office/drawing/2014/main" val="1428305592"/>
                    </a:ext>
                  </a:extLst>
                </a:gridCol>
                <a:gridCol w="874708">
                  <a:extLst>
                    <a:ext uri="{9D8B030D-6E8A-4147-A177-3AD203B41FA5}">
                      <a16:colId xmlns:a16="http://schemas.microsoft.com/office/drawing/2014/main" val="1415216793"/>
                    </a:ext>
                  </a:extLst>
                </a:gridCol>
                <a:gridCol w="735262">
                  <a:extLst>
                    <a:ext uri="{9D8B030D-6E8A-4147-A177-3AD203B41FA5}">
                      <a16:colId xmlns:a16="http://schemas.microsoft.com/office/drawing/2014/main" val="1957030046"/>
                    </a:ext>
                  </a:extLst>
                </a:gridCol>
                <a:gridCol w="1321569">
                  <a:extLst>
                    <a:ext uri="{9D8B030D-6E8A-4147-A177-3AD203B41FA5}">
                      <a16:colId xmlns:a16="http://schemas.microsoft.com/office/drawing/2014/main" val="30605725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5130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10,325,311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9,626,331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11,093,002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13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10,344,926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9,540,262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11,211,430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968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10,363,967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9,479,835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11,296,695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67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10,382,184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9,397,574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11,426,696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1728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10,392,958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9,305,531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11,497,882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28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10,411,088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9,283,592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11,603,544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370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10,421,555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9,210,610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11,645,368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8487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10,434,545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9,158,429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11,728,463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001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10,448,458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9,100,146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11,833,737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13,913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22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10,458,429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9,021,551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11,943,056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5650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10,473,522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8,947,870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11,952,922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885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10,489,682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8,949,106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12,086,080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3100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10,502,572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8,909,086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12,120,106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8356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10,507,389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8,888,817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12,217,066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4,817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64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10,513,617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8,927,499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12,249,292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29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10,525,163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8,868,249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12,310,454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8715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10,537,179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8,835,930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12,414,883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73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10,550,071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8,812,718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12,425,270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592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10,565,582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8,797,097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12,547,385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7545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10,578,030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8,772,941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12,570,130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41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5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5578-60E7-D64B-97A3-D193F7C7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intervention</a:t>
            </a:r>
            <a:br>
              <a:rPr lang="en-US" dirty="0"/>
            </a:br>
            <a:r>
              <a:rPr lang="en-US" dirty="0"/>
              <a:t>Maharashtra schedule </a:t>
            </a:r>
            <a:r>
              <a:rPr lang="en-US" b="1" dirty="0"/>
              <a:t>+ 20%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64387-0F59-4446-8FD8-E75230268340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1282C-86D0-E840-98F0-D3D7D0945262}"/>
              </a:ext>
            </a:extLst>
          </p:cNvPr>
          <p:cNvGraphicFramePr>
            <a:graphicFrameLocks noGrp="1"/>
          </p:cNvGraphicFramePr>
          <p:nvPr/>
        </p:nvGraphicFramePr>
        <p:xfrm>
          <a:off x="3257549" y="1867694"/>
          <a:ext cx="5676901" cy="4267200"/>
        </p:xfrm>
        <a:graphic>
          <a:graphicData uri="http://schemas.openxmlformats.org/drawingml/2006/table">
            <a:tbl>
              <a:tblPr/>
              <a:tblGrid>
                <a:gridCol w="637462">
                  <a:extLst>
                    <a:ext uri="{9D8B030D-6E8A-4147-A177-3AD203B41FA5}">
                      <a16:colId xmlns:a16="http://schemas.microsoft.com/office/drawing/2014/main" val="423191607"/>
                    </a:ext>
                  </a:extLst>
                </a:gridCol>
                <a:gridCol w="875321">
                  <a:extLst>
                    <a:ext uri="{9D8B030D-6E8A-4147-A177-3AD203B41FA5}">
                      <a16:colId xmlns:a16="http://schemas.microsoft.com/office/drawing/2014/main" val="951773832"/>
                    </a:ext>
                  </a:extLst>
                </a:gridCol>
                <a:gridCol w="789692">
                  <a:extLst>
                    <a:ext uri="{9D8B030D-6E8A-4147-A177-3AD203B41FA5}">
                      <a16:colId xmlns:a16="http://schemas.microsoft.com/office/drawing/2014/main" val="1465129927"/>
                    </a:ext>
                  </a:extLst>
                </a:gridCol>
                <a:gridCol w="875321">
                  <a:extLst>
                    <a:ext uri="{9D8B030D-6E8A-4147-A177-3AD203B41FA5}">
                      <a16:colId xmlns:a16="http://schemas.microsoft.com/office/drawing/2014/main" val="1955258829"/>
                    </a:ext>
                  </a:extLst>
                </a:gridCol>
                <a:gridCol w="735777">
                  <a:extLst>
                    <a:ext uri="{9D8B030D-6E8A-4147-A177-3AD203B41FA5}">
                      <a16:colId xmlns:a16="http://schemas.microsoft.com/office/drawing/2014/main" val="3396750559"/>
                    </a:ext>
                  </a:extLst>
                </a:gridCol>
                <a:gridCol w="1763328">
                  <a:extLst>
                    <a:ext uri="{9D8B030D-6E8A-4147-A177-3AD203B41FA5}">
                      <a16:colId xmlns:a16="http://schemas.microsoft.com/office/drawing/2014/main" val="35312543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24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10,324,189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9,638,956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11,069,098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03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10,333,967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9,508,652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11,221,512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67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10,354,186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9,370,479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11,351,133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83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10,361,919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9,333,463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11,454,279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8142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10,369,609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9,270,787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11,528,157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72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10,388,827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9,239,796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11,640,345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251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10,402,827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9,180,716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11,732,752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951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10,416,468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9,112,953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11,781,845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859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10,429,825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9,115,873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11,839,831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0392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10,445,834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9,078,955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11,921,993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858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10,457,998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9,000,597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12,021,000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51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10,469,740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8,970,073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12,083,450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83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10,477,273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8,897,093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12,198,439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669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10,495,393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8,875,050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12,214,985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4435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10,512,809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8,833,346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12,339,894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615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10,525,179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8,836,132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12,446,005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794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10,544,864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8,790,381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12,498,151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31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10,556,343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8,782,220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12,597,852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702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10,568,880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8,804,517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12,696,490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5721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10,578,508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8,776,476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12,669,854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MH Pre-lockdown + 20%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4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B4F-0FBF-784A-B4C7-216C5E3A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intervention</a:t>
            </a:r>
            <a:br>
              <a:rPr lang="en-US" dirty="0"/>
            </a:br>
            <a:r>
              <a:rPr lang="en-US" dirty="0"/>
              <a:t>Maharashtra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D1B07-5907-254B-A904-935576A2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84F93B-D5D0-F948-918F-A76981E7F2C7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3974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FF9BA-B28A-0A40-8024-0423CE1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  <a:br>
              <a:rPr lang="en-US" dirty="0"/>
            </a:br>
            <a:r>
              <a:rPr lang="en-US" dirty="0"/>
              <a:t>4 week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5BA7D2-D29F-8549-BB37-65370A37E14B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320241739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895396701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3114535511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35970948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938403205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39923220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255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14,182,505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13,224,443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15,214,317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217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14,309,113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13,197,524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15,496,533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126,608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13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14,433,532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13,166,057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15,847,986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124,419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78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14,563,527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13,039,675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16,187,902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129,995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561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14,693,574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13,105,240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16,509,745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130,047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15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14,833,972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16,804,983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790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14,975,291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13,022,556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17,181,981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141,319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88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15,112,673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13,058,564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17,457,573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137,382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583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15,249,957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13,103,918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17,824,256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1764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15,383,398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13,081,534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18,103,885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133,441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4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15,520,530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13,076,276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18,359,287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6028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15,665,534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13,073,178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18,726,257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145,004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145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15,805,120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13,071,003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19,169,043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139,586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9681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15,947,746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13,082,941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19,457,758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142,626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063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16,088,033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13,097,287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19,835,803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550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16,233,452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13,145,239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20,210,038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145,419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16,377,582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13,024,021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20,432,337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144,130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8955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16,522,426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13,038,538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20,891,509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144,844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1544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16,659,455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13,060,064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21,122,980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929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16,808,855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13,152,688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21,642,834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149,400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9467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F1C0F7A-B406-2941-9A1D-23E12D3D8131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1274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FF9BA-B28A-0A40-8024-0423CE1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  <a:br>
              <a:rPr lang="en-US" dirty="0"/>
            </a:br>
            <a:r>
              <a:rPr lang="en-US" dirty="0"/>
              <a:t>6 weeks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51C413-52EC-CF41-9FCD-ACACA88F2C4B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1192238033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967336829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541920161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41603732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3114028398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232778182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6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14,181,018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13,165,179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15,158,547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244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14,317,171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13,183,996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15,518,076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56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14,447,150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13,173,432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15,833,782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129,979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6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14,585,381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13,116,791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16,198,816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138,231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179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14,714,767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13,150,985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16,440,345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129,386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148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14,848,813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16,762,962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134,046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974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14,975,598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13,071,508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17,112,414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126,785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5322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15,110,682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12,988,992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17,317,082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135,084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410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15,253,417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13,077,747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17,685,495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142,735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686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15,390,629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13,079,871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17,952,949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97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15,527,513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13,069,594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18,300,372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2091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15,668,717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13,078,060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18,698,326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141,204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1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15,816,125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13,088,958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19,075,090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147,408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28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15,952,587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13,041,598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19,351,992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289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16,092,624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13,123,279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19,630,625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907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16,236,003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13,104,741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20,031,155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143,379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21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16,379,658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13,114,382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20,557,462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143,655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573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16,526,210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13,138,433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20,817,156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146,552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405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16,671,473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13,145,548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21,087,389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145,263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8766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16,808,546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13,103,415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21,518,409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436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1505A32-EE16-474B-A510-8FA4171A16C7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4744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BDBB-671B-7648-A3F2-84DA707F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  <a:br>
              <a:rPr lang="en-US" dirty="0"/>
            </a:br>
            <a:r>
              <a:rPr lang="en-US" dirty="0"/>
              <a:t>8 weeks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4B1BAA-CB57-0043-AD4F-0B5A80792D9E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1867694"/>
          <a:ext cx="5562600" cy="4267200"/>
        </p:xfrm>
        <a:graphic>
          <a:graphicData uri="http://schemas.openxmlformats.org/drawingml/2006/table">
            <a:tbl>
              <a:tblPr/>
              <a:tblGrid>
                <a:gridCol w="723075">
                  <a:extLst>
                    <a:ext uri="{9D8B030D-6E8A-4147-A177-3AD203B41FA5}">
                      <a16:colId xmlns:a16="http://schemas.microsoft.com/office/drawing/2014/main" val="1448845246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4012045129"/>
                    </a:ext>
                  </a:extLst>
                </a:gridCol>
                <a:gridCol w="875301">
                  <a:extLst>
                    <a:ext uri="{9D8B030D-6E8A-4147-A177-3AD203B41FA5}">
                      <a16:colId xmlns:a16="http://schemas.microsoft.com/office/drawing/2014/main" val="2213226482"/>
                    </a:ext>
                  </a:extLst>
                </a:gridCol>
                <a:gridCol w="964099">
                  <a:extLst>
                    <a:ext uri="{9D8B030D-6E8A-4147-A177-3AD203B41FA5}">
                      <a16:colId xmlns:a16="http://schemas.microsoft.com/office/drawing/2014/main" val="1045382420"/>
                    </a:ext>
                  </a:extLst>
                </a:gridCol>
                <a:gridCol w="789674">
                  <a:extLst>
                    <a:ext uri="{9D8B030D-6E8A-4147-A177-3AD203B41FA5}">
                      <a16:colId xmlns:a16="http://schemas.microsoft.com/office/drawing/2014/main" val="1504048637"/>
                    </a:ext>
                  </a:extLst>
                </a:gridCol>
                <a:gridCol w="1246352">
                  <a:extLst>
                    <a:ext uri="{9D8B030D-6E8A-4147-A177-3AD203B41FA5}">
                      <a16:colId xmlns:a16="http://schemas.microsoft.com/office/drawing/2014/main" val="26368124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639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14,193,981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13,230,827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15,201,685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583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14,327,691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13,173,233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15,527,953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133,710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742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14,461,139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13,171,730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15,869,640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133,448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93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14,591,593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13,121,976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16,236,850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130,454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553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14,728,641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13,073,828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16,490,167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137,048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73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14,856,336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13,081,526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16,791,748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127,695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65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14,988,929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13,043,348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17,158,533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132,593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38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15,128,620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13,041,690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17,460,300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139,691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92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15,259,910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13,080,516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17,688,272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131,290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75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15,398,600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13,093,775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18,040,118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138,690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80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15,543,197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13,053,249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18,409,495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144,597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823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15,682,857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13,115,872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18,671,635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139,660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356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15,826,400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13,114,836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19,070,917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143,543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7347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15,983,725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13,098,129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19,424,951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157,325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904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16,124,137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13,067,978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19,837,985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140,412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7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16,260,560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13,123,878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20,230,028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136,423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932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16,411,716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13,046,860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20,433,989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151,156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731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16,558,876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13,073,854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20,923,774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147,160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04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16,704,953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13,077,835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21,219,128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146,077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282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16,855,397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13,125,168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21,579,360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150,444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 week lockdown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35735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6BFC6C6-4287-804C-BFAB-8C7C2F261B67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5645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26A5-26C9-F64F-B822-F5FF201C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lockdown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2F97-2165-094A-A3F5-06334C00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82296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068894-CB81-8A49-A6B9-6815C08264BA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9605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623-22BB-6B49-92AE-41E5E677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50B7-769D-D84E-9F57-0B397391E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4E-F9E7-1441-A37A-A104E652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schedules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DFDE-7B73-EB4A-953A-083D7FF5A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6BE14-1088-B241-B63F-58B8971CB48C}"/>
              </a:ext>
            </a:extLst>
          </p:cNvPr>
          <p:cNvSpPr txBox="1"/>
          <p:nvPr/>
        </p:nvSpPr>
        <p:spPr>
          <a:xfrm>
            <a:off x="478970" y="544286"/>
            <a:ext cx="387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LOCKDOWN</a:t>
            </a:r>
          </a:p>
        </p:txBody>
      </p:sp>
    </p:spTree>
    <p:extLst>
      <p:ext uri="{BB962C8B-B14F-4D97-AF65-F5344CB8AC3E}">
        <p14:creationId xmlns:p14="http://schemas.microsoft.com/office/powerpoint/2010/main" val="382190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DE43-81B8-154E-8BFD-90218080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0FAAC-DD6B-9742-BF6C-C280059FC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91DD22-9CF3-B34C-99E8-4DCBFB347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36008"/>
              </p:ext>
            </p:extLst>
          </p:nvPr>
        </p:nvGraphicFramePr>
        <p:xfrm>
          <a:off x="322521" y="1821357"/>
          <a:ext cx="11546957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5553">
                  <a:extLst>
                    <a:ext uri="{9D8B030D-6E8A-4147-A177-3AD203B41FA5}">
                      <a16:colId xmlns:a16="http://schemas.microsoft.com/office/drawing/2014/main" val="1869226356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2726521997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830396730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1267069707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59200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>
                        <a:latin typeface="Lato" panose="020F050202020403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Pi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Test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Prod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33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Early lockdown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🟢🏃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965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Early 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0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Length of lockdown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59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52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6BE14-1088-B241-B63F-58B8971CB48C}"/>
              </a:ext>
            </a:extLst>
          </p:cNvPr>
          <p:cNvSpPr txBox="1"/>
          <p:nvPr/>
        </p:nvSpPr>
        <p:spPr>
          <a:xfrm>
            <a:off x="1" y="3105834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LOCKDOWN –</a:t>
            </a:r>
          </a:p>
          <a:p>
            <a:r>
              <a:rPr lang="en-US" b="1" dirty="0">
                <a:latin typeface="Lato" panose="020F0502020204030203" pitchFamily="34" charset="77"/>
              </a:rPr>
              <a:t>India March 2020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F8E2F-719C-2741-8381-A42F92FA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28600"/>
            <a:ext cx="89611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6BE14-1088-B241-B63F-58B8971CB48C}"/>
              </a:ext>
            </a:extLst>
          </p:cNvPr>
          <p:cNvSpPr txBox="1"/>
          <p:nvPr/>
        </p:nvSpPr>
        <p:spPr>
          <a:xfrm>
            <a:off x="0" y="3105833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LOCKDOWN –</a:t>
            </a:r>
          </a:p>
          <a:p>
            <a:r>
              <a:rPr lang="en-US" b="1" dirty="0">
                <a:latin typeface="Lato" panose="020F0502020204030203" pitchFamily="34" charset="77"/>
              </a:rPr>
              <a:t>Maharashtra April 2021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E6BB-D771-E040-85A3-CE74175E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1" y="228599"/>
            <a:ext cx="8961120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4DC17-CD35-4D4D-BBB5-A6A1F223322F}"/>
              </a:ext>
            </a:extLst>
          </p:cNvPr>
          <p:cNvSpPr txBox="1"/>
          <p:nvPr/>
        </p:nvSpPr>
        <p:spPr>
          <a:xfrm>
            <a:off x="0" y="4029163"/>
            <a:ext cx="323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Blue dashed lines indicate 4-, 6-, and 8-weeks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Grey dashed line indicates start of unlock</a:t>
            </a:r>
          </a:p>
        </p:txBody>
      </p:sp>
    </p:spTree>
    <p:extLst>
      <p:ext uri="{BB962C8B-B14F-4D97-AF65-F5344CB8AC3E}">
        <p14:creationId xmlns:p14="http://schemas.microsoft.com/office/powerpoint/2010/main" val="327399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6CDB-9E08-2C4B-ADA1-83302556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28600"/>
            <a:ext cx="896112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CE3E8-9254-9D46-A238-23D1D03CED2E}"/>
              </a:ext>
            </a:extLst>
          </p:cNvPr>
          <p:cNvSpPr txBox="1"/>
          <p:nvPr/>
        </p:nvSpPr>
        <p:spPr>
          <a:xfrm>
            <a:off x="1" y="3105834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EARLY INTERVENTION –</a:t>
            </a:r>
          </a:p>
          <a:p>
            <a:r>
              <a:rPr lang="en-US" b="1" dirty="0">
                <a:latin typeface="Lato" panose="020F0502020204030203" pitchFamily="34" charset="77"/>
              </a:rPr>
              <a:t>Maharashtra March 2021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919A4-B769-B145-B3AB-C7A81493E56D}"/>
              </a:ext>
            </a:extLst>
          </p:cNvPr>
          <p:cNvSpPr txBox="1"/>
          <p:nvPr/>
        </p:nvSpPr>
        <p:spPr>
          <a:xfrm>
            <a:off x="0" y="4029163"/>
            <a:ext cx="3230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Blue line is a smoothed version of the observed schedule (+ LOCF for 100-day schedule)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77"/>
              </a:rPr>
              <a:t>Red line is 20% in blue schedule, capped at 1</a:t>
            </a:r>
          </a:p>
        </p:txBody>
      </p:sp>
    </p:spTree>
    <p:extLst>
      <p:ext uri="{BB962C8B-B14F-4D97-AF65-F5344CB8AC3E}">
        <p14:creationId xmlns:p14="http://schemas.microsoft.com/office/powerpoint/2010/main" val="120497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5F8C6D-7C19-4F48-B54E-10B467C8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228600"/>
            <a:ext cx="896112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F416A-816A-D141-A47E-04D077A3F841}"/>
              </a:ext>
            </a:extLst>
          </p:cNvPr>
          <p:cNvSpPr txBox="1"/>
          <p:nvPr/>
        </p:nvSpPr>
        <p:spPr>
          <a:xfrm>
            <a:off x="0" y="3105833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LENGTH OF LOCKDOWN–</a:t>
            </a:r>
          </a:p>
          <a:p>
            <a:r>
              <a:rPr lang="en-US" b="1" dirty="0">
                <a:latin typeface="Lato" panose="020F0502020204030203" pitchFamily="34" charset="77"/>
              </a:rPr>
              <a:t>Maharashtra April 2021 schedule</a:t>
            </a:r>
          </a:p>
        </p:txBody>
      </p:sp>
    </p:spTree>
    <p:extLst>
      <p:ext uri="{BB962C8B-B14F-4D97-AF65-F5344CB8AC3E}">
        <p14:creationId xmlns:p14="http://schemas.microsoft.com/office/powerpoint/2010/main" val="396585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E82-0352-BD43-8823-FF8781D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785E-6F0E-9348-95F4-8A8F005B8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B0325-957B-414B-BC49-779C4FE8F0A2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6557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F91D-8D80-4741-A3D1-25817015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India schedule</a:t>
            </a:r>
            <a:br>
              <a:rPr lang="en-US" dirty="0"/>
            </a:br>
            <a:r>
              <a:rPr lang="en-US" dirty="0"/>
              <a:t>March 15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D34596-343F-8046-8086-D4BBC5DEF740}"/>
              </a:ext>
            </a:extLst>
          </p:cNvPr>
          <p:cNvGraphicFramePr>
            <a:graphicFrameLocks noGrp="1"/>
          </p:cNvGraphicFramePr>
          <p:nvPr/>
        </p:nvGraphicFramePr>
        <p:xfrm>
          <a:off x="3759200" y="1867694"/>
          <a:ext cx="4673600" cy="4267200"/>
        </p:xfrm>
        <a:graphic>
          <a:graphicData uri="http://schemas.openxmlformats.org/drawingml/2006/table">
            <a:tbl>
              <a:tblPr/>
              <a:tblGrid>
                <a:gridCol w="637309">
                  <a:extLst>
                    <a:ext uri="{9D8B030D-6E8A-4147-A177-3AD203B41FA5}">
                      <a16:colId xmlns:a16="http://schemas.microsoft.com/office/drawing/2014/main" val="1895592887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2003569697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3889301525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1485462116"/>
                    </a:ext>
                  </a:extLst>
                </a:gridCol>
                <a:gridCol w="751454">
                  <a:extLst>
                    <a:ext uri="{9D8B030D-6E8A-4147-A177-3AD203B41FA5}">
                      <a16:colId xmlns:a16="http://schemas.microsoft.com/office/drawing/2014/main" val="3131856231"/>
                    </a:ext>
                  </a:extLst>
                </a:gridCol>
                <a:gridCol w="659504">
                  <a:extLst>
                    <a:ext uri="{9D8B030D-6E8A-4147-A177-3AD203B41FA5}">
                      <a16:colId xmlns:a16="http://schemas.microsoft.com/office/drawing/2014/main" val="11333608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566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11,394,196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10,660,878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12,169,871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597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11,404,485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10,533,036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12,314,012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4910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11,411,018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10,482,871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12,419,316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9729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11,418,777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10,339,184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12,526,847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6414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3/19/21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11,432,861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10,293,838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12,603,320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6296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11,442,612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10,252,290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12,740,554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029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11,445,239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10,161,467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12,805,505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2,627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4545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11,444,632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10,136,963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12,822,188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-607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46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11,456,078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10,029,478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12,934,626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9547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11,461,887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10,023,158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13,013,805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891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11,475,466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9,987,277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13,111,859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31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11,485,770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9,920,582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13,191,461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20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11,493,161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9,982,210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13,289,607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7,391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02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11,498,804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9,890,322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13,286,600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5,643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766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3/29/21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11,510,108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9,769,463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13,435,908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940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11,510,937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9,751,450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13,472,006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6999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11,517,865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9,733,638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13,565,243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352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11,526,044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9,694,142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13,619,199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8,179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678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11,527,598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9,636,101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13,638,650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1,554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553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11,533,952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9,646,942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13,617,510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6,354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57406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6DDB4C9-736F-8848-B831-7C49690B69C8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1599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AB07-6285-6C43-A90B-6B0FC05F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lockdown – India schedule</a:t>
            </a:r>
            <a:br>
              <a:rPr lang="en-US" dirty="0"/>
            </a:br>
            <a:r>
              <a:rPr lang="en-US" dirty="0"/>
              <a:t>March 30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C10EC4-E1BF-614C-BC1B-2B0956EA2FAB}"/>
              </a:ext>
            </a:extLst>
          </p:cNvPr>
          <p:cNvGraphicFramePr>
            <a:graphicFrameLocks noGrp="1"/>
          </p:cNvGraphicFramePr>
          <p:nvPr/>
        </p:nvGraphicFramePr>
        <p:xfrm>
          <a:off x="3759200" y="1867694"/>
          <a:ext cx="4673600" cy="4267200"/>
        </p:xfrm>
        <a:graphic>
          <a:graphicData uri="http://schemas.openxmlformats.org/drawingml/2006/table">
            <a:tbl>
              <a:tblPr/>
              <a:tblGrid>
                <a:gridCol w="637309">
                  <a:extLst>
                    <a:ext uri="{9D8B030D-6E8A-4147-A177-3AD203B41FA5}">
                      <a16:colId xmlns:a16="http://schemas.microsoft.com/office/drawing/2014/main" val="470515078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3143315782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2287263457"/>
                    </a:ext>
                  </a:extLst>
                </a:gridCol>
                <a:gridCol w="875111">
                  <a:extLst>
                    <a:ext uri="{9D8B030D-6E8A-4147-A177-3AD203B41FA5}">
                      <a16:colId xmlns:a16="http://schemas.microsoft.com/office/drawing/2014/main" val="4012324190"/>
                    </a:ext>
                  </a:extLst>
                </a:gridCol>
                <a:gridCol w="751454">
                  <a:extLst>
                    <a:ext uri="{9D8B030D-6E8A-4147-A177-3AD203B41FA5}">
                      <a16:colId xmlns:a16="http://schemas.microsoft.com/office/drawing/2014/main" val="3042341325"/>
                    </a:ext>
                  </a:extLst>
                </a:gridCol>
                <a:gridCol w="659504">
                  <a:extLst>
                    <a:ext uri="{9D8B030D-6E8A-4147-A177-3AD203B41FA5}">
                      <a16:colId xmlns:a16="http://schemas.microsoft.com/office/drawing/2014/main" val="387382608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960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12,119,547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11,281,588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12,962,447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0126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3/31/21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12,148,227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11,221,951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13,110,524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28,680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2973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12,180,421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11,095,755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13,334,150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32,194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503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12,213,520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11,079,699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13,415,657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33,099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168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12,239,663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10,988,749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13,661,537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26,143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500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12,267,590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10,968,571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13,749,858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27,927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82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12,291,596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10,888,851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13,889,762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24,006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529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12,317,679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10,857,111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14,012,795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26,083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11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12,344,001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10,717,923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14,116,675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26,322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788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12,365,347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10,694,580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14,257,607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21,346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133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4/9/21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12,379,928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10,663,364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14,348,400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674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4/10/21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12,408,577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10,608,289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14,458,299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28,649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194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4/11/21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12,434,615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10,513,419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14,589,458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26,038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0681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4/12/21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12,457,507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10,503,517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14,677,512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22,892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7955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4/13/21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12,482,845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10,481,594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14,823,210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25,338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760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4/14/21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12,512,523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10,468,712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14,865,873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29,678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30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4/15/21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12,542,732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10,445,216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14,966,096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30,209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82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4/16/21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12,559,194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10,428,481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15,085,633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16,462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67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4/17/21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12,583,215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10,382,013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15,160,974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24,021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161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4/18/21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12,609,555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10,344,518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15,311,039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26,340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ato Regular" panose="020F0502020204030203" pitchFamily="34" charset="77"/>
                        </a:rPr>
                        <a:t>30-Mar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9685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998D01D-8EFA-2741-ACD0-2412A2E11BF2}"/>
              </a:ext>
            </a:extLst>
          </p:cNvPr>
          <p:cNvSpPr/>
          <p:nvPr/>
        </p:nvSpPr>
        <p:spPr>
          <a:xfrm>
            <a:off x="10287000" y="0"/>
            <a:ext cx="1905000" cy="52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2846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1319</Words>
  <Application>Microsoft Macintosh PowerPoint</Application>
  <PresentationFormat>Widescreen</PresentationFormat>
  <Paragraphs>943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Lato</vt:lpstr>
      <vt:lpstr>Lato Regular</vt:lpstr>
      <vt:lpstr>Office Theme</vt:lpstr>
      <vt:lpstr>Science update</vt:lpstr>
      <vt:lpstr>Pi schedules</vt:lpstr>
      <vt:lpstr>PowerPoint Presentation</vt:lpstr>
      <vt:lpstr>PowerPoint Presentation</vt:lpstr>
      <vt:lpstr>PowerPoint Presentation</vt:lpstr>
      <vt:lpstr>PowerPoint Presentation</vt:lpstr>
      <vt:lpstr>Test results</vt:lpstr>
      <vt:lpstr>Early lockdown – India schedule March 15</vt:lpstr>
      <vt:lpstr>Early lockdown – India schedule March 30</vt:lpstr>
      <vt:lpstr>Early lockdown – India schedule</vt:lpstr>
      <vt:lpstr>Early lockdown – Maharashtra schedule</vt:lpstr>
      <vt:lpstr>Early intervention Maharashtra schedule</vt:lpstr>
      <vt:lpstr>Early intervention Maharashtra schedule + 20%</vt:lpstr>
      <vt:lpstr>Early intervention Maharashtra schedule</vt:lpstr>
      <vt:lpstr>Length of lockdown 4 week</vt:lpstr>
      <vt:lpstr>Length of lockdown 6 weeks</vt:lpstr>
      <vt:lpstr>Length of lockdown 8 weeks</vt:lpstr>
      <vt:lpstr>Length of lockdown</vt:lpstr>
      <vt:lpstr>Production results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update</dc:title>
  <dc:creator>Salvatore, Maxwell</dc:creator>
  <cp:lastModifiedBy>Salvatore, Maxwell</cp:lastModifiedBy>
  <cp:revision>9</cp:revision>
  <dcterms:created xsi:type="dcterms:W3CDTF">2021-08-20T18:14:57Z</dcterms:created>
  <dcterms:modified xsi:type="dcterms:W3CDTF">2021-08-20T18:52:36Z</dcterms:modified>
</cp:coreProperties>
</file>