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3" r:id="rId3"/>
    <p:sldId id="257" r:id="rId4"/>
    <p:sldId id="258" r:id="rId5"/>
    <p:sldId id="272" r:id="rId6"/>
    <p:sldId id="259" r:id="rId7"/>
    <p:sldId id="260" r:id="rId8"/>
    <p:sldId id="261" r:id="rId9"/>
    <p:sldId id="273" r:id="rId10"/>
    <p:sldId id="274" r:id="rId11"/>
    <p:sldId id="265" r:id="rId12"/>
    <p:sldId id="281" r:id="rId13"/>
    <p:sldId id="282" r:id="rId14"/>
    <p:sldId id="275" r:id="rId15"/>
    <p:sldId id="266" r:id="rId16"/>
    <p:sldId id="277" r:id="rId17"/>
    <p:sldId id="276" r:id="rId18"/>
    <p:sldId id="267" r:id="rId19"/>
    <p:sldId id="278" r:id="rId20"/>
    <p:sldId id="279" r:id="rId21"/>
    <p:sldId id="280" r:id="rId22"/>
    <p:sldId id="26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E300-CEEE-294F-B83D-B3C433121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3EEF4-FAB3-F44A-A208-2DC6153EA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F76B0-D95E-4141-B449-0EC3584A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FEC6-8A6D-6148-91CF-B21572470B8E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33693-9E26-B446-8F52-ED20DB8D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7929C-F181-2749-94C0-83C72DF2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2C21-7405-5D4D-9C99-518D4B61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1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8BB3-57BC-0D49-A8A3-EBC1AA21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D991B-10C4-4E4F-A222-5C8E3B277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C356C-8998-CF46-A2EB-B19AB3C0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FEC6-8A6D-6148-91CF-B21572470B8E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9D20B-D44F-F141-BB7E-A160059F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138D-AD79-C146-B31A-D2F6C12D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2C21-7405-5D4D-9C99-518D4B61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F10A2-CA7E-F348-96EC-AF5E9F9CC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481C1-D1A3-EC4A-8E8B-FAB37C034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DB07B-D359-8C4F-B622-DF273455C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FEC6-8A6D-6148-91CF-B21572470B8E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62176-1F30-2047-B656-D00E333D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77CC-EBE4-6841-A1C6-CF65F982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2C21-7405-5D4D-9C99-518D4B61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3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47CF-6B91-ED49-BED2-AC7C777D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54516-3404-C74F-8F22-FB1C430B2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81A1F-3C66-A64C-925D-79AEE51A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FEC6-8A6D-6148-91CF-B21572470B8E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DF00A-EED7-A440-B8A7-1606F21F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D6BA2-8FD3-BE4F-9F1F-3A0FBD18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2C21-7405-5D4D-9C99-518D4B61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5550-22FC-BB4E-A583-D26CFB566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49798-4D14-774D-9509-0CA47A9BB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0E828-E922-0047-BD32-F1625534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FEC6-8A6D-6148-91CF-B21572470B8E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32EA8-A7B4-F74D-9DBE-E529B588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A1EEF-989A-4F4E-8A55-DC6307DC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2C21-7405-5D4D-9C99-518D4B61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4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C850-983E-424E-A1C3-E5960B0D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B1EB8-9CEB-B14D-B662-624D277AB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B025A-9ECB-8C46-8855-3917FB17D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1121E-9361-3E4E-A96F-966CFFFC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FEC6-8A6D-6148-91CF-B21572470B8E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52422-5A32-F54D-A26E-91C2770A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08BC7-AE22-694C-84CA-346A057C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2C21-7405-5D4D-9C99-518D4B61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7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C93C-140E-8743-B356-BF374169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E03FF-9F48-3448-98EE-445768A44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ADACF-F7F2-8B48-9BC2-39C180ADA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D3FBF-0117-C848-AA78-975178B37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33E95-633C-044F-9DFA-57D32364E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B579C-9420-0F41-B263-9FED9794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FEC6-8A6D-6148-91CF-B21572470B8E}" type="datetimeFigureOut">
              <a:rPr lang="en-US" smtClean="0"/>
              <a:t>8/20/21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39C5C3-CE3F-F745-A689-169DCC0E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695F63-BB3B-3944-80C5-8D10DAB4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2C21-7405-5D4D-9C99-518D4B61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0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5EF4-9EFE-DB49-A793-1632AE71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1E2EA-4437-4748-B3EF-4505E070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FEC6-8A6D-6148-91CF-B21572470B8E}" type="datetimeFigureOut">
              <a:rPr lang="en-US" smtClean="0"/>
              <a:t>8/20/21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65FA8-C31C-F647-A6A1-BBE98D1F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2FCB0-F7A6-6A4F-AA5D-DC33371F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2C21-7405-5D4D-9C99-518D4B61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6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8D8AAF-E9C4-054F-A918-04576A39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FEC6-8A6D-6148-91CF-B21572470B8E}" type="datetimeFigureOut">
              <a:rPr lang="en-US" smtClean="0"/>
              <a:t>8/20/21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CFF8F-CD78-5642-BD87-DD1DAE8F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FDD5A-9670-DF4F-88EB-6ED25C58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2C21-7405-5D4D-9C99-518D4B61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50F6-B542-FE4C-BA54-0F409C4DE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A88FC-ADE7-7E43-9280-34E0F779F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6B595-8CC4-3C46-989F-51F0B7335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92BF4-605A-4943-8BA2-D3A1E955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FEC6-8A6D-6148-91CF-B21572470B8E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1398A-7EA5-9542-880B-7D19D02B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B36A6-3023-004C-AADE-21095749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2C21-7405-5D4D-9C99-518D4B61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0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E0E4-5B1C-D041-9612-2CBDDAD8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F6ED5-068A-354F-92DB-F8CE577A5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23CDB-43BD-924B-B2BF-21BFC04FF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60397-8A0F-584F-BBA6-0625AC2B2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FEC6-8A6D-6148-91CF-B21572470B8E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D6577-95DE-B24A-BFFD-0A87E1BFA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9298C-F88E-964C-8474-231EB06E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2C21-7405-5D4D-9C99-518D4B61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5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0B027-0665-AF41-9560-6794061B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AE72B-CB40-004F-8C02-2C2682B4D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1A183-AAF4-E34A-89EF-FD53D8E15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fld id="{25D4FEC6-8A6D-6148-91CF-B21572470B8E}" type="datetimeFigureOut">
              <a:rPr lang="en-US" smtClean="0"/>
              <a:pPr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B8313-BE30-7546-90E0-B3E9209F8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9CACD-DB47-CD48-A4FB-D627866FD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fld id="{6B772C21-7405-5D4D-9C99-518D4B61D0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5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3868-8EFA-4449-90C4-7A021FF0C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Science</a:t>
            </a:r>
            <a:r>
              <a:rPr lang="en-US" dirty="0"/>
              <a:t> update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16C7E-5002-1A40-8A88-7502DD00A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 August 2021</a:t>
            </a:r>
          </a:p>
        </p:txBody>
      </p:sp>
    </p:spTree>
    <p:extLst>
      <p:ext uri="{BB962C8B-B14F-4D97-AF65-F5344CB8AC3E}">
        <p14:creationId xmlns:p14="http://schemas.microsoft.com/office/powerpoint/2010/main" val="3795723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AB07-6285-6C43-A90B-6B0FC05F2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lockdown – India schedule</a:t>
            </a:r>
            <a:br>
              <a:rPr lang="en-US" dirty="0"/>
            </a:br>
            <a:r>
              <a:rPr lang="en-US" dirty="0"/>
              <a:t>March 30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98D01D-8EFA-2741-ACD0-2412A2E11BF2}"/>
              </a:ext>
            </a:extLst>
          </p:cNvPr>
          <p:cNvSpPr/>
          <p:nvPr/>
        </p:nvSpPr>
        <p:spPr>
          <a:xfrm>
            <a:off x="10287000" y="0"/>
            <a:ext cx="1905000" cy="52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TEST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3E02E5-7AAB-954F-A6E8-556285E02EA2}"/>
              </a:ext>
            </a:extLst>
          </p:cNvPr>
          <p:cNvGraphicFramePr>
            <a:graphicFrameLocks noGrp="1"/>
          </p:cNvGraphicFramePr>
          <p:nvPr/>
        </p:nvGraphicFramePr>
        <p:xfrm>
          <a:off x="3314700" y="1867694"/>
          <a:ext cx="5562600" cy="4267200"/>
        </p:xfrm>
        <a:graphic>
          <a:graphicData uri="http://schemas.openxmlformats.org/drawingml/2006/table">
            <a:tbl>
              <a:tblPr/>
              <a:tblGrid>
                <a:gridCol w="723075">
                  <a:extLst>
                    <a:ext uri="{9D8B030D-6E8A-4147-A177-3AD203B41FA5}">
                      <a16:colId xmlns:a16="http://schemas.microsoft.com/office/drawing/2014/main" val="3418162479"/>
                    </a:ext>
                  </a:extLst>
                </a:gridCol>
                <a:gridCol w="964099">
                  <a:extLst>
                    <a:ext uri="{9D8B030D-6E8A-4147-A177-3AD203B41FA5}">
                      <a16:colId xmlns:a16="http://schemas.microsoft.com/office/drawing/2014/main" val="1935471953"/>
                    </a:ext>
                  </a:extLst>
                </a:gridCol>
                <a:gridCol w="875301">
                  <a:extLst>
                    <a:ext uri="{9D8B030D-6E8A-4147-A177-3AD203B41FA5}">
                      <a16:colId xmlns:a16="http://schemas.microsoft.com/office/drawing/2014/main" val="4006558250"/>
                    </a:ext>
                  </a:extLst>
                </a:gridCol>
                <a:gridCol w="964099">
                  <a:extLst>
                    <a:ext uri="{9D8B030D-6E8A-4147-A177-3AD203B41FA5}">
                      <a16:colId xmlns:a16="http://schemas.microsoft.com/office/drawing/2014/main" val="3244142857"/>
                    </a:ext>
                  </a:extLst>
                </a:gridCol>
                <a:gridCol w="789674">
                  <a:extLst>
                    <a:ext uri="{9D8B030D-6E8A-4147-A177-3AD203B41FA5}">
                      <a16:colId xmlns:a16="http://schemas.microsoft.com/office/drawing/2014/main" val="2031056932"/>
                    </a:ext>
                  </a:extLst>
                </a:gridCol>
                <a:gridCol w="1246352">
                  <a:extLst>
                    <a:ext uri="{9D8B030D-6E8A-4147-A177-3AD203B41FA5}">
                      <a16:colId xmlns:a16="http://schemas.microsoft.com/office/drawing/2014/main" val="374067264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lower_ci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upper_ci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incidence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scenario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0896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3/30/21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12,109,672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11,318,762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12,939,764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6693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3/31/21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12,138,974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11,198,465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13,112,421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29,302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4907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12,155,118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11,101,848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13,222,778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8278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12,179,000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11,036,100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13,369,827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23,882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3691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12,204,580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10,948,158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13,560,801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25,580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8403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12,217,809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10,857,927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13,642,918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13,229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3353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12,235,920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10,853,069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13,780,932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18,111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1354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12,249,691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10,751,707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13,829,947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13,771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5488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12,276,545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10,728,243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14,038,021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26,854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579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12,300,385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10,638,054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14,140,392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23,840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9961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12,327,742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10,571,722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14,290,920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27,357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3693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12,345,825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10,562,873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14,378,849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18,083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0302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12,361,482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10,456,633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14,466,023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15,657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4410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12,379,469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10,461,054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14,523,736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17,987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6419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12,392,441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10,424,078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14,569,575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12,972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4068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12,407,468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10,383,929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14,687,135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15,027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2664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12,425,288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10,353,312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14,762,972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17,820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471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12,442,290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10,341,824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14,890,498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17,002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9565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12,464,208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10,247,918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14,964,557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21,918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2379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12,488,090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10,273,082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15,065,892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23,882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8652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7F403FA-AEA9-FB49-91BD-4B2CBA0BFCD9}"/>
              </a:ext>
            </a:extLst>
          </p:cNvPr>
          <p:cNvSpPr txBox="1"/>
          <p:nvPr/>
        </p:nvSpPr>
        <p:spPr>
          <a:xfrm>
            <a:off x="9698181" y="1690688"/>
            <a:ext cx="2216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OBSERVED 3/30</a:t>
            </a:r>
          </a:p>
          <a:p>
            <a:r>
              <a:rPr lang="en-US" dirty="0">
                <a:latin typeface="Lato" panose="020F0502020204030203" pitchFamily="34" charset="77"/>
              </a:rPr>
              <a:t>Total </a:t>
            </a: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</a:rPr>
              <a:t>12,148,521</a:t>
            </a:r>
          </a:p>
          <a:p>
            <a:r>
              <a:rPr lang="en-US" dirty="0">
                <a:latin typeface="Lato" panose="020F0502020204030203" pitchFamily="34" charset="77"/>
              </a:rPr>
              <a:t>Daily </a:t>
            </a: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</a:rPr>
              <a:t>53,237</a:t>
            </a:r>
          </a:p>
        </p:txBody>
      </p:sp>
    </p:spTree>
    <p:extLst>
      <p:ext uri="{BB962C8B-B14F-4D97-AF65-F5344CB8AC3E}">
        <p14:creationId xmlns:p14="http://schemas.microsoft.com/office/powerpoint/2010/main" val="3728464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80173C-81F8-0248-812C-2F847A2A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lockdown – India schedule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7288ED-07CB-8E4C-8AED-0233C7F909D8}"/>
              </a:ext>
            </a:extLst>
          </p:cNvPr>
          <p:cNvSpPr/>
          <p:nvPr/>
        </p:nvSpPr>
        <p:spPr>
          <a:xfrm>
            <a:off x="10287000" y="0"/>
            <a:ext cx="1905000" cy="52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TEST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193392-C3DB-7843-8F94-3A2BBFA3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371600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56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EA93-53B9-7F42-BF84-34CFB7D7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lockdown – Maharashtra schedule</a:t>
            </a:r>
            <a:br>
              <a:rPr lang="en-US" dirty="0"/>
            </a:br>
            <a:r>
              <a:rPr lang="en-US" dirty="0"/>
              <a:t>March 15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BEF739-A8B9-784B-BC85-BBDAE48D8F97}"/>
              </a:ext>
            </a:extLst>
          </p:cNvPr>
          <p:cNvGraphicFramePr>
            <a:graphicFrameLocks noGrp="1"/>
          </p:cNvGraphicFramePr>
          <p:nvPr/>
        </p:nvGraphicFramePr>
        <p:xfrm>
          <a:off x="3314700" y="1867694"/>
          <a:ext cx="5562600" cy="4267200"/>
        </p:xfrm>
        <a:graphic>
          <a:graphicData uri="http://schemas.openxmlformats.org/drawingml/2006/table">
            <a:tbl>
              <a:tblPr/>
              <a:tblGrid>
                <a:gridCol w="723075">
                  <a:extLst>
                    <a:ext uri="{9D8B030D-6E8A-4147-A177-3AD203B41FA5}">
                      <a16:colId xmlns:a16="http://schemas.microsoft.com/office/drawing/2014/main" val="2913799722"/>
                    </a:ext>
                  </a:extLst>
                </a:gridCol>
                <a:gridCol w="964099">
                  <a:extLst>
                    <a:ext uri="{9D8B030D-6E8A-4147-A177-3AD203B41FA5}">
                      <a16:colId xmlns:a16="http://schemas.microsoft.com/office/drawing/2014/main" val="1696040614"/>
                    </a:ext>
                  </a:extLst>
                </a:gridCol>
                <a:gridCol w="875301">
                  <a:extLst>
                    <a:ext uri="{9D8B030D-6E8A-4147-A177-3AD203B41FA5}">
                      <a16:colId xmlns:a16="http://schemas.microsoft.com/office/drawing/2014/main" val="4145506146"/>
                    </a:ext>
                  </a:extLst>
                </a:gridCol>
                <a:gridCol w="964099">
                  <a:extLst>
                    <a:ext uri="{9D8B030D-6E8A-4147-A177-3AD203B41FA5}">
                      <a16:colId xmlns:a16="http://schemas.microsoft.com/office/drawing/2014/main" val="4123705143"/>
                    </a:ext>
                  </a:extLst>
                </a:gridCol>
                <a:gridCol w="789674">
                  <a:extLst>
                    <a:ext uri="{9D8B030D-6E8A-4147-A177-3AD203B41FA5}">
                      <a16:colId xmlns:a16="http://schemas.microsoft.com/office/drawing/2014/main" val="4224398477"/>
                    </a:ext>
                  </a:extLst>
                </a:gridCol>
                <a:gridCol w="1246352">
                  <a:extLst>
                    <a:ext uri="{9D8B030D-6E8A-4147-A177-3AD203B41FA5}">
                      <a16:colId xmlns:a16="http://schemas.microsoft.com/office/drawing/2014/main" val="325748124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lower_ci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upper_ci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incidence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scenario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8791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3/15/21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11,391,662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10,653,150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12,165,742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6254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3/16/21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11,398,703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10,507,267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12,286,661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7,041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748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3/17/21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11,408,610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10,446,004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12,392,199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9,907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8551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3/18/21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11,415,994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10,405,894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12,529,796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7,384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630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3/19/21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11,427,520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10,313,232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12,624,541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11,526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9245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11,433,825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10,270,310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12,688,621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6,305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4270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11,438,875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10,207,137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12,761,568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5,050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6287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11,444,681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10,155,406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12,821,346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5,806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0623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11,449,759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10,093,169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12,873,708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5,078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9717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11,454,852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10,055,082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12,936,123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5,093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6201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11,462,848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10,004,822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13,109,838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7,996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929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11,471,346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9,970,908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13,131,799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8,498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3970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11,477,959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9,877,233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13,180,814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6,613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8811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11,485,128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9,851,231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13,271,603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7,169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0229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11,497,439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9,847,509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13,397,032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4361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3/30/21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11,501,747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9,774,345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13,488,495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4,308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39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3/31/21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11,505,695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9,718,353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13,437,063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3,948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5109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11,511,924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9,690,130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13,575,238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6,229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4255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11,515,345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9,665,602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13,612,567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3,421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4889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11,519,602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9,607,720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13,655,934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4,257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21990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D3B4B65-ECDD-BF42-B01B-9D8C341107A9}"/>
              </a:ext>
            </a:extLst>
          </p:cNvPr>
          <p:cNvSpPr/>
          <p:nvPr/>
        </p:nvSpPr>
        <p:spPr>
          <a:xfrm>
            <a:off x="10287000" y="0"/>
            <a:ext cx="1905000" cy="52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43958-D12A-0340-80F0-F6E038B8E0B4}"/>
              </a:ext>
            </a:extLst>
          </p:cNvPr>
          <p:cNvSpPr txBox="1"/>
          <p:nvPr/>
        </p:nvSpPr>
        <p:spPr>
          <a:xfrm>
            <a:off x="9698181" y="1690688"/>
            <a:ext cx="2216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OBSERVED 3/15</a:t>
            </a:r>
          </a:p>
          <a:p>
            <a:r>
              <a:rPr lang="en-US" dirty="0">
                <a:latin typeface="Lato" panose="020F0502020204030203" pitchFamily="34" charset="77"/>
              </a:rPr>
              <a:t>Total </a:t>
            </a: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</a:rPr>
              <a:t>11,409,517</a:t>
            </a:r>
          </a:p>
          <a:p>
            <a:r>
              <a:rPr lang="en-US" dirty="0">
                <a:latin typeface="Lato" panose="020F0502020204030203" pitchFamily="34" charset="77"/>
              </a:rPr>
              <a:t>Daily </a:t>
            </a: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</a:rPr>
              <a:t>24,437</a:t>
            </a:r>
          </a:p>
        </p:txBody>
      </p:sp>
    </p:spTree>
    <p:extLst>
      <p:ext uri="{BB962C8B-B14F-4D97-AF65-F5344CB8AC3E}">
        <p14:creationId xmlns:p14="http://schemas.microsoft.com/office/powerpoint/2010/main" val="3189936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F116-673B-3445-8783-709AAABC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lockdown – Maharashtra schedule</a:t>
            </a:r>
            <a:br>
              <a:rPr lang="en-US" dirty="0"/>
            </a:br>
            <a:r>
              <a:rPr lang="en-US" dirty="0"/>
              <a:t>March 30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2DE3568-17E7-EA46-81A8-0BDB6DB2C7D7}"/>
              </a:ext>
            </a:extLst>
          </p:cNvPr>
          <p:cNvGraphicFramePr>
            <a:graphicFrameLocks noGrp="1"/>
          </p:cNvGraphicFramePr>
          <p:nvPr/>
        </p:nvGraphicFramePr>
        <p:xfrm>
          <a:off x="3314700" y="1867694"/>
          <a:ext cx="5562600" cy="4267200"/>
        </p:xfrm>
        <a:graphic>
          <a:graphicData uri="http://schemas.openxmlformats.org/drawingml/2006/table">
            <a:tbl>
              <a:tblPr/>
              <a:tblGrid>
                <a:gridCol w="723075">
                  <a:extLst>
                    <a:ext uri="{9D8B030D-6E8A-4147-A177-3AD203B41FA5}">
                      <a16:colId xmlns:a16="http://schemas.microsoft.com/office/drawing/2014/main" val="3382822485"/>
                    </a:ext>
                  </a:extLst>
                </a:gridCol>
                <a:gridCol w="964099">
                  <a:extLst>
                    <a:ext uri="{9D8B030D-6E8A-4147-A177-3AD203B41FA5}">
                      <a16:colId xmlns:a16="http://schemas.microsoft.com/office/drawing/2014/main" val="1896383821"/>
                    </a:ext>
                  </a:extLst>
                </a:gridCol>
                <a:gridCol w="875301">
                  <a:extLst>
                    <a:ext uri="{9D8B030D-6E8A-4147-A177-3AD203B41FA5}">
                      <a16:colId xmlns:a16="http://schemas.microsoft.com/office/drawing/2014/main" val="3805487430"/>
                    </a:ext>
                  </a:extLst>
                </a:gridCol>
                <a:gridCol w="964099">
                  <a:extLst>
                    <a:ext uri="{9D8B030D-6E8A-4147-A177-3AD203B41FA5}">
                      <a16:colId xmlns:a16="http://schemas.microsoft.com/office/drawing/2014/main" val="3031979091"/>
                    </a:ext>
                  </a:extLst>
                </a:gridCol>
                <a:gridCol w="789674">
                  <a:extLst>
                    <a:ext uri="{9D8B030D-6E8A-4147-A177-3AD203B41FA5}">
                      <a16:colId xmlns:a16="http://schemas.microsoft.com/office/drawing/2014/main" val="562905492"/>
                    </a:ext>
                  </a:extLst>
                </a:gridCol>
                <a:gridCol w="1246352">
                  <a:extLst>
                    <a:ext uri="{9D8B030D-6E8A-4147-A177-3AD203B41FA5}">
                      <a16:colId xmlns:a16="http://schemas.microsoft.com/office/drawing/2014/main" val="30263120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lower_ci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upper_ci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incidence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scenario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292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3/30/21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12,119,730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11,311,159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12,958,697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8448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3/31/21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12,153,905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11,221,517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13,165,270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34,175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2763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12,173,295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11,130,579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13,314,843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19,390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3273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12,201,813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11,039,941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13,442,688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28,518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455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12,229,310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10,918,318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13,568,560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27,497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95054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12,253,560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10,877,700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13,716,845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24,250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4825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12,280,796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10,832,918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13,953,506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27,236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008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12,302,564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10,735,002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13,966,584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21,768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9920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12,315,531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10,667,524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14,090,762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12,967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6559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12,340,384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10,633,361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14,155,774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24,853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312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12,361,828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10,544,166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14,333,782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21,444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6565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12,383,410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10,553,247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14,390,476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21,582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5299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12,419,238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10,501,734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14,617,096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35,828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0793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12,443,746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10,454,162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14,653,413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24,508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077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12,463,859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10,380,432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14,751,609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20,113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4944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12,492,679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10,333,152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14,900,561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28,820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54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12,518,334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10,298,908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14,962,672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25,655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6891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12,536,594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10,278,605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15,062,511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18,260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4839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12,559,357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10,257,281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15,191,542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22,763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3768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12,578,859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10,190,700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15,256,508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19,502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12794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FAE3983-8DF1-AB4A-97FD-6E695EEC1970}"/>
              </a:ext>
            </a:extLst>
          </p:cNvPr>
          <p:cNvSpPr/>
          <p:nvPr/>
        </p:nvSpPr>
        <p:spPr>
          <a:xfrm>
            <a:off x="10287000" y="0"/>
            <a:ext cx="1905000" cy="52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8A859-F8EE-8949-943A-AFC36D8E018D}"/>
              </a:ext>
            </a:extLst>
          </p:cNvPr>
          <p:cNvSpPr txBox="1"/>
          <p:nvPr/>
        </p:nvSpPr>
        <p:spPr>
          <a:xfrm>
            <a:off x="9698181" y="1690688"/>
            <a:ext cx="2216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OBSERVED 3/30</a:t>
            </a:r>
          </a:p>
          <a:p>
            <a:r>
              <a:rPr lang="en-US" dirty="0">
                <a:latin typeface="Lato" panose="020F0502020204030203" pitchFamily="34" charset="77"/>
              </a:rPr>
              <a:t>Total </a:t>
            </a: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</a:rPr>
              <a:t>12,148,521</a:t>
            </a:r>
          </a:p>
          <a:p>
            <a:r>
              <a:rPr lang="en-US" dirty="0">
                <a:latin typeface="Lato" panose="020F0502020204030203" pitchFamily="34" charset="77"/>
              </a:rPr>
              <a:t>Daily </a:t>
            </a: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</a:rPr>
              <a:t>53,237</a:t>
            </a:r>
          </a:p>
        </p:txBody>
      </p:sp>
    </p:spTree>
    <p:extLst>
      <p:ext uri="{BB962C8B-B14F-4D97-AF65-F5344CB8AC3E}">
        <p14:creationId xmlns:p14="http://schemas.microsoft.com/office/powerpoint/2010/main" val="2959338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F668-D73E-064C-97EF-006F5C4C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lockdown – Maharashtra schedule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681FDE-1648-B64F-BE6C-6F3452128444}"/>
              </a:ext>
            </a:extLst>
          </p:cNvPr>
          <p:cNvSpPr/>
          <p:nvPr/>
        </p:nvSpPr>
        <p:spPr>
          <a:xfrm>
            <a:off x="10287000" y="0"/>
            <a:ext cx="1905000" cy="52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TEST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F8D851-AD0B-7C40-81A9-613D9C2FA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371600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95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CF443D-B8BD-724C-8682-4B152594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intervention</a:t>
            </a:r>
            <a:br>
              <a:rPr lang="en-US" dirty="0"/>
            </a:br>
            <a:r>
              <a:rPr lang="en-US" dirty="0"/>
              <a:t>Maharashtra schedule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FFABD3-E6A6-CD4D-830F-10D48B7AF93B}"/>
              </a:ext>
            </a:extLst>
          </p:cNvPr>
          <p:cNvSpPr/>
          <p:nvPr/>
        </p:nvSpPr>
        <p:spPr>
          <a:xfrm>
            <a:off x="10287000" y="0"/>
            <a:ext cx="1905000" cy="52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33DFFB-AFBC-574C-A1A0-65F400B9AEA7}"/>
              </a:ext>
            </a:extLst>
          </p:cNvPr>
          <p:cNvGraphicFramePr>
            <a:graphicFrameLocks noGrp="1"/>
          </p:cNvGraphicFramePr>
          <p:nvPr/>
        </p:nvGraphicFramePr>
        <p:xfrm>
          <a:off x="3479800" y="1867694"/>
          <a:ext cx="5232400" cy="4267200"/>
        </p:xfrm>
        <a:graphic>
          <a:graphicData uri="http://schemas.openxmlformats.org/drawingml/2006/table">
            <a:tbl>
              <a:tblPr/>
              <a:tblGrid>
                <a:gridCol w="637015">
                  <a:extLst>
                    <a:ext uri="{9D8B030D-6E8A-4147-A177-3AD203B41FA5}">
                      <a16:colId xmlns:a16="http://schemas.microsoft.com/office/drawing/2014/main" val="755470106"/>
                    </a:ext>
                  </a:extLst>
                </a:gridCol>
                <a:gridCol w="874708">
                  <a:extLst>
                    <a:ext uri="{9D8B030D-6E8A-4147-A177-3AD203B41FA5}">
                      <a16:colId xmlns:a16="http://schemas.microsoft.com/office/drawing/2014/main" val="527406307"/>
                    </a:ext>
                  </a:extLst>
                </a:gridCol>
                <a:gridCol w="789138">
                  <a:extLst>
                    <a:ext uri="{9D8B030D-6E8A-4147-A177-3AD203B41FA5}">
                      <a16:colId xmlns:a16="http://schemas.microsoft.com/office/drawing/2014/main" val="1428305592"/>
                    </a:ext>
                  </a:extLst>
                </a:gridCol>
                <a:gridCol w="874708">
                  <a:extLst>
                    <a:ext uri="{9D8B030D-6E8A-4147-A177-3AD203B41FA5}">
                      <a16:colId xmlns:a16="http://schemas.microsoft.com/office/drawing/2014/main" val="1415216793"/>
                    </a:ext>
                  </a:extLst>
                </a:gridCol>
                <a:gridCol w="735262">
                  <a:extLst>
                    <a:ext uri="{9D8B030D-6E8A-4147-A177-3AD203B41FA5}">
                      <a16:colId xmlns:a16="http://schemas.microsoft.com/office/drawing/2014/main" val="1957030046"/>
                    </a:ext>
                  </a:extLst>
                </a:gridCol>
                <a:gridCol w="1321569">
                  <a:extLst>
                    <a:ext uri="{9D8B030D-6E8A-4147-A177-3AD203B41FA5}">
                      <a16:colId xmlns:a16="http://schemas.microsoft.com/office/drawing/2014/main" val="306057259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lower_ci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upper_ci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incidence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scenario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5130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10,325,311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9,626,331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11,093,002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134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10,344,926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9,540,262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11,211,430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19,615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968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10,363,967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9,479,835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11,296,695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19,041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9670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10,382,184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9,397,574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11,426,696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18,217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1728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10,392,958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9,305,531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11,497,882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10,774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2285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10,411,088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9,283,592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11,603,544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18,130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3701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10,421,555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9,210,610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11,645,368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8487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10,434,545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9,158,429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11,728,463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12,990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0012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10,448,458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9,100,146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11,833,737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13,913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8220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10,458,429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9,021,551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11,943,056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9,971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5650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10,473,522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8,947,870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11,952,922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15,093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8852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10,489,682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8,949,106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12,086,080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16,160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3100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10,502,572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8,909,086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12,120,106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12,890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8356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10,507,389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8,888,817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12,217,066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4,817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9641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10,513,617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8,927,499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12,249,292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6,228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0295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10,525,163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8,868,249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12,310,454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11,546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8715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10,537,179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8,835,930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12,414,883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12,016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1730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10,550,071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8,812,718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12,425,270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12,892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5921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1/20/21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10,565,582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8,797,097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12,547,385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15,511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7545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1/21/21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10,578,030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8,772,941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12,570,130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12,448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4176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587C1C-703B-8542-92B2-B2EA6AEDC10F}"/>
              </a:ext>
            </a:extLst>
          </p:cNvPr>
          <p:cNvSpPr txBox="1"/>
          <p:nvPr/>
        </p:nvSpPr>
        <p:spPr>
          <a:xfrm>
            <a:off x="9698181" y="1690688"/>
            <a:ext cx="2216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OBSERVED 1/2</a:t>
            </a:r>
          </a:p>
          <a:p>
            <a:r>
              <a:rPr lang="en-US" dirty="0">
                <a:latin typeface="Lato" panose="020F0502020204030203" pitchFamily="34" charset="77"/>
              </a:rPr>
              <a:t>Total </a:t>
            </a: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</a:rPr>
              <a:t>10,324,537</a:t>
            </a:r>
          </a:p>
          <a:p>
            <a:r>
              <a:rPr lang="en-US" dirty="0">
                <a:latin typeface="Lato" panose="020F0502020204030203" pitchFamily="34" charset="77"/>
              </a:rPr>
              <a:t>Daily </a:t>
            </a: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</a:rPr>
              <a:t>18,144</a:t>
            </a:r>
          </a:p>
        </p:txBody>
      </p:sp>
    </p:spTree>
    <p:extLst>
      <p:ext uri="{BB962C8B-B14F-4D97-AF65-F5344CB8AC3E}">
        <p14:creationId xmlns:p14="http://schemas.microsoft.com/office/powerpoint/2010/main" val="3901558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5578-60E7-D64B-97A3-D193F7C7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intervention</a:t>
            </a:r>
            <a:br>
              <a:rPr lang="en-US" dirty="0"/>
            </a:br>
            <a:r>
              <a:rPr lang="en-US" dirty="0"/>
              <a:t>Maharashtra schedule </a:t>
            </a:r>
            <a:r>
              <a:rPr lang="en-US" b="1" dirty="0"/>
              <a:t>+ 20%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F64387-0F59-4446-8FD8-E75230268340}"/>
              </a:ext>
            </a:extLst>
          </p:cNvPr>
          <p:cNvSpPr/>
          <p:nvPr/>
        </p:nvSpPr>
        <p:spPr>
          <a:xfrm>
            <a:off x="10287000" y="0"/>
            <a:ext cx="1905000" cy="52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31282C-86D0-E840-98F0-D3D7D0945262}"/>
              </a:ext>
            </a:extLst>
          </p:cNvPr>
          <p:cNvGraphicFramePr>
            <a:graphicFrameLocks noGrp="1"/>
          </p:cNvGraphicFramePr>
          <p:nvPr/>
        </p:nvGraphicFramePr>
        <p:xfrm>
          <a:off x="3257549" y="1867694"/>
          <a:ext cx="5676901" cy="4267200"/>
        </p:xfrm>
        <a:graphic>
          <a:graphicData uri="http://schemas.openxmlformats.org/drawingml/2006/table">
            <a:tbl>
              <a:tblPr/>
              <a:tblGrid>
                <a:gridCol w="637462">
                  <a:extLst>
                    <a:ext uri="{9D8B030D-6E8A-4147-A177-3AD203B41FA5}">
                      <a16:colId xmlns:a16="http://schemas.microsoft.com/office/drawing/2014/main" val="423191607"/>
                    </a:ext>
                  </a:extLst>
                </a:gridCol>
                <a:gridCol w="875321">
                  <a:extLst>
                    <a:ext uri="{9D8B030D-6E8A-4147-A177-3AD203B41FA5}">
                      <a16:colId xmlns:a16="http://schemas.microsoft.com/office/drawing/2014/main" val="951773832"/>
                    </a:ext>
                  </a:extLst>
                </a:gridCol>
                <a:gridCol w="789692">
                  <a:extLst>
                    <a:ext uri="{9D8B030D-6E8A-4147-A177-3AD203B41FA5}">
                      <a16:colId xmlns:a16="http://schemas.microsoft.com/office/drawing/2014/main" val="1465129927"/>
                    </a:ext>
                  </a:extLst>
                </a:gridCol>
                <a:gridCol w="875321">
                  <a:extLst>
                    <a:ext uri="{9D8B030D-6E8A-4147-A177-3AD203B41FA5}">
                      <a16:colId xmlns:a16="http://schemas.microsoft.com/office/drawing/2014/main" val="1955258829"/>
                    </a:ext>
                  </a:extLst>
                </a:gridCol>
                <a:gridCol w="735777">
                  <a:extLst>
                    <a:ext uri="{9D8B030D-6E8A-4147-A177-3AD203B41FA5}">
                      <a16:colId xmlns:a16="http://schemas.microsoft.com/office/drawing/2014/main" val="3396750559"/>
                    </a:ext>
                  </a:extLst>
                </a:gridCol>
                <a:gridCol w="1763328">
                  <a:extLst>
                    <a:ext uri="{9D8B030D-6E8A-4147-A177-3AD203B41FA5}">
                      <a16:colId xmlns:a16="http://schemas.microsoft.com/office/drawing/2014/main" val="353125435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lower_ci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upper_ci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incidence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scenario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624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10,324,189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9,638,956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11,069,098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7039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10,333,967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9,508,652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11,221,512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9,778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7677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10,354,186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9,370,479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11,351,133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20,219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9835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10,361,919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9,333,463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11,454,279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7,733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8142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10,369,609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9,270,787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11,528,157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7,690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0722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10,388,827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9,239,796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11,640,345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19,218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2513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10,402,827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9,180,716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11,732,752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9518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10,416,468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9,112,953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11,781,845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13,641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8592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10,429,825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9,115,873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11,839,831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13,357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0392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10,445,834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9,078,955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11,921,993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16,009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8587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10,457,998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9,000,597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12,021,000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12,164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0517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10,469,740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8,970,073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12,083,450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11,742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5837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10,477,273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8,897,093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12,198,439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7,533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6692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10,495,393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8,875,050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12,214,985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18,120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4435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10,512,809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8,833,346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12,339,894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17,416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1615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10,525,179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8,836,132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12,446,005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2794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10,544,864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8,790,381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12,498,151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19,685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5312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10,556,343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8,782,220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12,597,852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702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1/20/21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10,568,880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8,804,517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12,696,490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12,537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5721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1/21/21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10,578,508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8,776,476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12,669,854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9,628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9461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09EAFB-AA46-A44D-A645-5CFCA5677D6A}"/>
              </a:ext>
            </a:extLst>
          </p:cNvPr>
          <p:cNvSpPr txBox="1"/>
          <p:nvPr/>
        </p:nvSpPr>
        <p:spPr>
          <a:xfrm>
            <a:off x="9698181" y="1690688"/>
            <a:ext cx="2216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OBSERVED 1/2</a:t>
            </a:r>
          </a:p>
          <a:p>
            <a:r>
              <a:rPr lang="en-US" dirty="0">
                <a:latin typeface="Lato" panose="020F0502020204030203" pitchFamily="34" charset="77"/>
              </a:rPr>
              <a:t>Total </a:t>
            </a: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</a:rPr>
              <a:t>10,324,537</a:t>
            </a:r>
          </a:p>
          <a:p>
            <a:r>
              <a:rPr lang="en-US" dirty="0">
                <a:latin typeface="Lato" panose="020F0502020204030203" pitchFamily="34" charset="77"/>
              </a:rPr>
              <a:t>Daily </a:t>
            </a: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</a:rPr>
              <a:t>18,144</a:t>
            </a:r>
          </a:p>
        </p:txBody>
      </p:sp>
    </p:spTree>
    <p:extLst>
      <p:ext uri="{BB962C8B-B14F-4D97-AF65-F5344CB8AC3E}">
        <p14:creationId xmlns:p14="http://schemas.microsoft.com/office/powerpoint/2010/main" val="1635265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BB4F-0FBF-784A-B4C7-216C5E3AE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intervention</a:t>
            </a:r>
            <a:br>
              <a:rPr lang="en-US" dirty="0"/>
            </a:br>
            <a:r>
              <a:rPr lang="en-US" dirty="0"/>
              <a:t>Maharashtra schedule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D1B07-5907-254B-A904-935576A26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371600"/>
            <a:ext cx="8229600" cy="5486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84F93B-D5D0-F948-918F-A76981E7F2C7}"/>
              </a:ext>
            </a:extLst>
          </p:cNvPr>
          <p:cNvSpPr/>
          <p:nvPr/>
        </p:nvSpPr>
        <p:spPr>
          <a:xfrm>
            <a:off x="10287000" y="0"/>
            <a:ext cx="1905000" cy="52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139743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EFF9BA-B28A-0A40-8024-0423CE12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lockdown</a:t>
            </a:r>
            <a:br>
              <a:rPr lang="en-US" dirty="0"/>
            </a:br>
            <a:r>
              <a:rPr lang="en-US" dirty="0"/>
              <a:t>4 week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5BA7D2-D29F-8549-BB37-65370A37E14B}"/>
              </a:ext>
            </a:extLst>
          </p:cNvPr>
          <p:cNvGraphicFramePr>
            <a:graphicFrameLocks noGrp="1"/>
          </p:cNvGraphicFramePr>
          <p:nvPr/>
        </p:nvGraphicFramePr>
        <p:xfrm>
          <a:off x="3314700" y="1867694"/>
          <a:ext cx="5562600" cy="4267200"/>
        </p:xfrm>
        <a:graphic>
          <a:graphicData uri="http://schemas.openxmlformats.org/drawingml/2006/table">
            <a:tbl>
              <a:tblPr/>
              <a:tblGrid>
                <a:gridCol w="723075">
                  <a:extLst>
                    <a:ext uri="{9D8B030D-6E8A-4147-A177-3AD203B41FA5}">
                      <a16:colId xmlns:a16="http://schemas.microsoft.com/office/drawing/2014/main" val="320241739"/>
                    </a:ext>
                  </a:extLst>
                </a:gridCol>
                <a:gridCol w="964099">
                  <a:extLst>
                    <a:ext uri="{9D8B030D-6E8A-4147-A177-3AD203B41FA5}">
                      <a16:colId xmlns:a16="http://schemas.microsoft.com/office/drawing/2014/main" val="1895396701"/>
                    </a:ext>
                  </a:extLst>
                </a:gridCol>
                <a:gridCol w="875301">
                  <a:extLst>
                    <a:ext uri="{9D8B030D-6E8A-4147-A177-3AD203B41FA5}">
                      <a16:colId xmlns:a16="http://schemas.microsoft.com/office/drawing/2014/main" val="3114535511"/>
                    </a:ext>
                  </a:extLst>
                </a:gridCol>
                <a:gridCol w="964099">
                  <a:extLst>
                    <a:ext uri="{9D8B030D-6E8A-4147-A177-3AD203B41FA5}">
                      <a16:colId xmlns:a16="http://schemas.microsoft.com/office/drawing/2014/main" val="35970948"/>
                    </a:ext>
                  </a:extLst>
                </a:gridCol>
                <a:gridCol w="789674">
                  <a:extLst>
                    <a:ext uri="{9D8B030D-6E8A-4147-A177-3AD203B41FA5}">
                      <a16:colId xmlns:a16="http://schemas.microsoft.com/office/drawing/2014/main" val="938403205"/>
                    </a:ext>
                  </a:extLst>
                </a:gridCol>
                <a:gridCol w="1246352">
                  <a:extLst>
                    <a:ext uri="{9D8B030D-6E8A-4147-A177-3AD203B41FA5}">
                      <a16:colId xmlns:a16="http://schemas.microsoft.com/office/drawing/2014/main" val="399232208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lower_ci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upper_ci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incidence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scenario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255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14,182,505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13,224,443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15,214,317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2179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14,309,113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13,197,524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15,496,533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126,608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3113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14,433,532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13,166,057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15,847,986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124,419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9783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14,563,527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13,039,675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16,187,902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129,995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5619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14,693,574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13,105,240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16,509,745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130,047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1156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14,833,972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13,114,786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16,804,983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140,398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3790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14,975,291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13,022,556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17,181,981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141,319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888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15,112,673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13,058,564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17,457,573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137,382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7583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15,249,957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13,103,918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17,824,256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137,284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1764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15,383,398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13,081,534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18,103,885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133,441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542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15,520,530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13,076,276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18,359,287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137,132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6028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15,665,534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13,073,178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18,726,257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145,004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7145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15,805,120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13,071,003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19,169,043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139,586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9681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15,947,746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13,082,941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19,457,758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142,626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063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16,088,033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13,097,287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19,835,803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140,287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9550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4/30/21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16,233,452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13,145,239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20,210,038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145,419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816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5/1/21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16,377,582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13,024,021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20,432,337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144,130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8955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5/2/21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16,522,426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13,038,538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20,891,509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144,844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1544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5/3/21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16,659,455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13,060,064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21,122,980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137,029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9296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5/4/21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16,808,855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13,152,688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21,642,834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149,400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94679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F1C0F7A-B406-2941-9A1D-23E12D3D8131}"/>
              </a:ext>
            </a:extLst>
          </p:cNvPr>
          <p:cNvSpPr/>
          <p:nvPr/>
        </p:nvSpPr>
        <p:spPr>
          <a:xfrm>
            <a:off x="10287000" y="0"/>
            <a:ext cx="1905000" cy="52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85023-9AC4-F845-8383-22A5480507D9}"/>
              </a:ext>
            </a:extLst>
          </p:cNvPr>
          <p:cNvSpPr txBox="1"/>
          <p:nvPr/>
        </p:nvSpPr>
        <p:spPr>
          <a:xfrm>
            <a:off x="9698181" y="1690688"/>
            <a:ext cx="2216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OBSERVED 4/15</a:t>
            </a:r>
          </a:p>
          <a:p>
            <a:r>
              <a:rPr lang="en-US" dirty="0">
                <a:latin typeface="Lato" panose="020F0502020204030203" pitchFamily="34" charset="77"/>
              </a:rPr>
              <a:t>Total </a:t>
            </a: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</a:rPr>
              <a:t>14,287,843</a:t>
            </a:r>
          </a:p>
          <a:p>
            <a:r>
              <a:rPr lang="en-US" dirty="0">
                <a:latin typeface="Lato" panose="020F0502020204030203" pitchFamily="34" charset="77"/>
              </a:rPr>
              <a:t>Daily </a:t>
            </a: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</a:rPr>
              <a:t>216,828</a:t>
            </a:r>
          </a:p>
        </p:txBody>
      </p:sp>
    </p:spTree>
    <p:extLst>
      <p:ext uri="{BB962C8B-B14F-4D97-AF65-F5344CB8AC3E}">
        <p14:creationId xmlns:p14="http://schemas.microsoft.com/office/powerpoint/2010/main" val="1912747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EFF9BA-B28A-0A40-8024-0423CE12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lockdown</a:t>
            </a:r>
            <a:br>
              <a:rPr lang="en-US" dirty="0"/>
            </a:br>
            <a:r>
              <a:rPr lang="en-US" dirty="0"/>
              <a:t>6 weeks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A51C413-52EC-CF41-9FCD-ACACA88F2C4B}"/>
              </a:ext>
            </a:extLst>
          </p:cNvPr>
          <p:cNvGraphicFramePr>
            <a:graphicFrameLocks noGrp="1"/>
          </p:cNvGraphicFramePr>
          <p:nvPr/>
        </p:nvGraphicFramePr>
        <p:xfrm>
          <a:off x="3314700" y="1867694"/>
          <a:ext cx="5562600" cy="4267200"/>
        </p:xfrm>
        <a:graphic>
          <a:graphicData uri="http://schemas.openxmlformats.org/drawingml/2006/table">
            <a:tbl>
              <a:tblPr/>
              <a:tblGrid>
                <a:gridCol w="723075">
                  <a:extLst>
                    <a:ext uri="{9D8B030D-6E8A-4147-A177-3AD203B41FA5}">
                      <a16:colId xmlns:a16="http://schemas.microsoft.com/office/drawing/2014/main" val="1192238033"/>
                    </a:ext>
                  </a:extLst>
                </a:gridCol>
                <a:gridCol w="964099">
                  <a:extLst>
                    <a:ext uri="{9D8B030D-6E8A-4147-A177-3AD203B41FA5}">
                      <a16:colId xmlns:a16="http://schemas.microsoft.com/office/drawing/2014/main" val="1967336829"/>
                    </a:ext>
                  </a:extLst>
                </a:gridCol>
                <a:gridCol w="875301">
                  <a:extLst>
                    <a:ext uri="{9D8B030D-6E8A-4147-A177-3AD203B41FA5}">
                      <a16:colId xmlns:a16="http://schemas.microsoft.com/office/drawing/2014/main" val="541920161"/>
                    </a:ext>
                  </a:extLst>
                </a:gridCol>
                <a:gridCol w="964099">
                  <a:extLst>
                    <a:ext uri="{9D8B030D-6E8A-4147-A177-3AD203B41FA5}">
                      <a16:colId xmlns:a16="http://schemas.microsoft.com/office/drawing/2014/main" val="141603732"/>
                    </a:ext>
                  </a:extLst>
                </a:gridCol>
                <a:gridCol w="789674">
                  <a:extLst>
                    <a:ext uri="{9D8B030D-6E8A-4147-A177-3AD203B41FA5}">
                      <a16:colId xmlns:a16="http://schemas.microsoft.com/office/drawing/2014/main" val="3114028398"/>
                    </a:ext>
                  </a:extLst>
                </a:gridCol>
                <a:gridCol w="1246352">
                  <a:extLst>
                    <a:ext uri="{9D8B030D-6E8A-4147-A177-3AD203B41FA5}">
                      <a16:colId xmlns:a16="http://schemas.microsoft.com/office/drawing/2014/main" val="232778182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lower_ci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upper_ci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incidence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scenario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066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14,181,018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13,165,179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15,158,547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2244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14,317,171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13,183,996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15,518,076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136,153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563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14,447,150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13,173,432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15,833,782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129,979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464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14,585,381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13,116,791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16,198,816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138,231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5179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14,714,767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13,150,985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16,440,345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129,386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1480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14,848,813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13,114,601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16,762,962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134,046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9746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14,975,598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13,071,508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17,112,414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126,785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5322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15,110,682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12,988,992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17,317,082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135,084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4107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15,253,417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13,077,747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17,685,495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142,735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6864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15,390,629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13,079,871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17,952,949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137,212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973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15,527,513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13,069,594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18,300,372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136,884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2091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15,668,717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13,078,060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18,698,326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141,204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14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15,816,125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13,088,958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19,075,090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147,408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2228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15,952,587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13,041,598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19,351,992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136,462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289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16,092,624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13,123,279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19,630,625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140,037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9073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4/30/21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16,236,003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13,104,741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20,031,155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143,379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821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5/1/21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16,379,658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13,114,382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20,557,462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143,655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5736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5/2/21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16,526,210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13,138,433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20,817,156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146,552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4055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5/3/21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16,671,473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13,145,548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21,087,389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145,263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8766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5/4/21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16,808,546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13,103,415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21,518,409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137,073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84368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1505A32-EE16-474B-A510-8FA4171A16C7}"/>
              </a:ext>
            </a:extLst>
          </p:cNvPr>
          <p:cNvSpPr/>
          <p:nvPr/>
        </p:nvSpPr>
        <p:spPr>
          <a:xfrm>
            <a:off x="10287000" y="0"/>
            <a:ext cx="1905000" cy="52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E13A06-D1FF-4648-B737-EA7D086A5D99}"/>
              </a:ext>
            </a:extLst>
          </p:cNvPr>
          <p:cNvSpPr txBox="1"/>
          <p:nvPr/>
        </p:nvSpPr>
        <p:spPr>
          <a:xfrm>
            <a:off x="9698181" y="1690688"/>
            <a:ext cx="2216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OBSERVED 4/15</a:t>
            </a:r>
          </a:p>
          <a:p>
            <a:r>
              <a:rPr lang="en-US" dirty="0">
                <a:latin typeface="Lato" panose="020F0502020204030203" pitchFamily="34" charset="77"/>
              </a:rPr>
              <a:t>Total </a:t>
            </a: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</a:rPr>
              <a:t>14,287,843</a:t>
            </a:r>
          </a:p>
          <a:p>
            <a:r>
              <a:rPr lang="en-US" dirty="0">
                <a:latin typeface="Lato" panose="020F0502020204030203" pitchFamily="34" charset="77"/>
              </a:rPr>
              <a:t>Daily </a:t>
            </a: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</a:rPr>
              <a:t>216,828</a:t>
            </a:r>
          </a:p>
        </p:txBody>
      </p:sp>
    </p:spTree>
    <p:extLst>
      <p:ext uri="{BB962C8B-B14F-4D97-AF65-F5344CB8AC3E}">
        <p14:creationId xmlns:p14="http://schemas.microsoft.com/office/powerpoint/2010/main" val="314744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5505-F65D-244E-888D-630408D5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4BB3D-55C2-2146-82E1-E4D0375E2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 schedules</a:t>
            </a:r>
          </a:p>
          <a:p>
            <a:r>
              <a:rPr lang="en-US" dirty="0"/>
              <a:t>Test results</a:t>
            </a:r>
          </a:p>
          <a:p>
            <a:r>
              <a:rPr lang="en-US" dirty="0"/>
              <a:t>Model summary</a:t>
            </a:r>
          </a:p>
        </p:txBody>
      </p:sp>
    </p:spTree>
    <p:extLst>
      <p:ext uri="{BB962C8B-B14F-4D97-AF65-F5344CB8AC3E}">
        <p14:creationId xmlns:p14="http://schemas.microsoft.com/office/powerpoint/2010/main" val="2628472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BDBB-671B-7648-A3F2-84DA707F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lockdown</a:t>
            </a:r>
            <a:br>
              <a:rPr lang="en-US" dirty="0"/>
            </a:br>
            <a:r>
              <a:rPr lang="en-US" dirty="0"/>
              <a:t>8 weeks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24B1BAA-CB57-0043-AD4F-0B5A80792D9E}"/>
              </a:ext>
            </a:extLst>
          </p:cNvPr>
          <p:cNvGraphicFramePr>
            <a:graphicFrameLocks noGrp="1"/>
          </p:cNvGraphicFramePr>
          <p:nvPr/>
        </p:nvGraphicFramePr>
        <p:xfrm>
          <a:off x="3314700" y="1867694"/>
          <a:ext cx="5562600" cy="4267200"/>
        </p:xfrm>
        <a:graphic>
          <a:graphicData uri="http://schemas.openxmlformats.org/drawingml/2006/table">
            <a:tbl>
              <a:tblPr/>
              <a:tblGrid>
                <a:gridCol w="723075">
                  <a:extLst>
                    <a:ext uri="{9D8B030D-6E8A-4147-A177-3AD203B41FA5}">
                      <a16:colId xmlns:a16="http://schemas.microsoft.com/office/drawing/2014/main" val="1448845246"/>
                    </a:ext>
                  </a:extLst>
                </a:gridCol>
                <a:gridCol w="964099">
                  <a:extLst>
                    <a:ext uri="{9D8B030D-6E8A-4147-A177-3AD203B41FA5}">
                      <a16:colId xmlns:a16="http://schemas.microsoft.com/office/drawing/2014/main" val="4012045129"/>
                    </a:ext>
                  </a:extLst>
                </a:gridCol>
                <a:gridCol w="875301">
                  <a:extLst>
                    <a:ext uri="{9D8B030D-6E8A-4147-A177-3AD203B41FA5}">
                      <a16:colId xmlns:a16="http://schemas.microsoft.com/office/drawing/2014/main" val="2213226482"/>
                    </a:ext>
                  </a:extLst>
                </a:gridCol>
                <a:gridCol w="964099">
                  <a:extLst>
                    <a:ext uri="{9D8B030D-6E8A-4147-A177-3AD203B41FA5}">
                      <a16:colId xmlns:a16="http://schemas.microsoft.com/office/drawing/2014/main" val="1045382420"/>
                    </a:ext>
                  </a:extLst>
                </a:gridCol>
                <a:gridCol w="789674">
                  <a:extLst>
                    <a:ext uri="{9D8B030D-6E8A-4147-A177-3AD203B41FA5}">
                      <a16:colId xmlns:a16="http://schemas.microsoft.com/office/drawing/2014/main" val="1504048637"/>
                    </a:ext>
                  </a:extLst>
                </a:gridCol>
                <a:gridCol w="1246352">
                  <a:extLst>
                    <a:ext uri="{9D8B030D-6E8A-4147-A177-3AD203B41FA5}">
                      <a16:colId xmlns:a16="http://schemas.microsoft.com/office/drawing/2014/main" val="263681244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lower_ci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upper_ci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incidence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scenario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8639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14,193,981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13,230,827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15,201,685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5831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14,327,691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13,173,233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15,527,953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133,710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7423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14,461,139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13,171,730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15,869,640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133,448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4935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14,591,593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13,121,976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16,236,850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130,454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7553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14,728,641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13,073,828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16,490,167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137,048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7732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14,856,336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13,081,526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16,791,748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127,695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650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14,988,929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13,043,348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17,158,533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132,593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9383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15,128,620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13,041,690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17,460,300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139,691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926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15,259,910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13,080,516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17,688,272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131,290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5754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15,398,600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13,093,775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18,040,118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138,690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7806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15,543,197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13,053,249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18,409,495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144,597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2823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15,682,857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13,115,872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18,671,635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139,660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7356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15,826,400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13,114,836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19,070,917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143,543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7347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15,983,725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13,098,129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19,424,951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157,325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4904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16,124,137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13,067,978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19,837,985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140,412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2779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4/30/21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16,260,560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13,123,878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20,230,028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136,423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9320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5/1/21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16,411,716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13,046,860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20,433,989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151,156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3731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5/2/21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16,558,876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13,073,854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20,923,774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147,160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041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5/3/21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16,704,953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13,077,835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21,219,128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146,077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2829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5/4/21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16,855,397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13,125,168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21,579,360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150,444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35735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6BFC6C6-4287-804C-BFAB-8C7C2F261B67}"/>
              </a:ext>
            </a:extLst>
          </p:cNvPr>
          <p:cNvSpPr/>
          <p:nvPr/>
        </p:nvSpPr>
        <p:spPr>
          <a:xfrm>
            <a:off x="10287000" y="0"/>
            <a:ext cx="1905000" cy="52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AE8BF0-129A-BD42-A9B2-D8782AF9525E}"/>
              </a:ext>
            </a:extLst>
          </p:cNvPr>
          <p:cNvSpPr txBox="1"/>
          <p:nvPr/>
        </p:nvSpPr>
        <p:spPr>
          <a:xfrm>
            <a:off x="9698181" y="1690688"/>
            <a:ext cx="2216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OBSERVED 4/15</a:t>
            </a:r>
          </a:p>
          <a:p>
            <a:r>
              <a:rPr lang="en-US" dirty="0">
                <a:latin typeface="Lato" panose="020F0502020204030203" pitchFamily="34" charset="77"/>
              </a:rPr>
              <a:t>Total </a:t>
            </a: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</a:rPr>
              <a:t>14,287,843</a:t>
            </a:r>
          </a:p>
          <a:p>
            <a:r>
              <a:rPr lang="en-US" dirty="0">
                <a:latin typeface="Lato" panose="020F0502020204030203" pitchFamily="34" charset="77"/>
              </a:rPr>
              <a:t>Daily </a:t>
            </a: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</a:rPr>
              <a:t>216,828</a:t>
            </a:r>
          </a:p>
        </p:txBody>
      </p:sp>
    </p:spTree>
    <p:extLst>
      <p:ext uri="{BB962C8B-B14F-4D97-AF65-F5344CB8AC3E}">
        <p14:creationId xmlns:p14="http://schemas.microsoft.com/office/powerpoint/2010/main" val="3156452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26A5-26C9-F64F-B822-F5FF201C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lockdown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D2F97-2165-094A-A3F5-06334C00D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371600"/>
            <a:ext cx="8229600" cy="5486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068894-CB81-8A49-A6B9-6815C08264BA}"/>
              </a:ext>
            </a:extLst>
          </p:cNvPr>
          <p:cNvSpPr/>
          <p:nvPr/>
        </p:nvSpPr>
        <p:spPr>
          <a:xfrm>
            <a:off x="10287000" y="0"/>
            <a:ext cx="1905000" cy="52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796055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DE43-81B8-154E-8BFD-90218080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0FAAC-DD6B-9742-BF6C-C280059FC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04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191DD22-9CF3-B34C-99E8-4DCBFB347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391691"/>
              </p:ext>
            </p:extLst>
          </p:nvPr>
        </p:nvGraphicFramePr>
        <p:xfrm>
          <a:off x="322521" y="1821357"/>
          <a:ext cx="11546957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5553">
                  <a:extLst>
                    <a:ext uri="{9D8B030D-6E8A-4147-A177-3AD203B41FA5}">
                      <a16:colId xmlns:a16="http://schemas.microsoft.com/office/drawing/2014/main" val="1869226356"/>
                    </a:ext>
                  </a:extLst>
                </a:gridCol>
                <a:gridCol w="1812851">
                  <a:extLst>
                    <a:ext uri="{9D8B030D-6E8A-4147-A177-3AD203B41FA5}">
                      <a16:colId xmlns:a16="http://schemas.microsoft.com/office/drawing/2014/main" val="2726521997"/>
                    </a:ext>
                  </a:extLst>
                </a:gridCol>
                <a:gridCol w="1812851">
                  <a:extLst>
                    <a:ext uri="{9D8B030D-6E8A-4147-A177-3AD203B41FA5}">
                      <a16:colId xmlns:a16="http://schemas.microsoft.com/office/drawing/2014/main" val="830396730"/>
                    </a:ext>
                  </a:extLst>
                </a:gridCol>
                <a:gridCol w="1812851">
                  <a:extLst>
                    <a:ext uri="{9D8B030D-6E8A-4147-A177-3AD203B41FA5}">
                      <a16:colId xmlns:a16="http://schemas.microsoft.com/office/drawing/2014/main" val="1267069707"/>
                    </a:ext>
                  </a:extLst>
                </a:gridCol>
                <a:gridCol w="1812851">
                  <a:extLst>
                    <a:ext uri="{9D8B030D-6E8A-4147-A177-3AD203B41FA5}">
                      <a16:colId xmlns:a16="http://schemas.microsoft.com/office/drawing/2014/main" val="592004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600">
                        <a:latin typeface="Lato" panose="020F050202020403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Lato" panose="020F0502020204030203" pitchFamily="34" charset="77"/>
                        </a:rPr>
                        <a:t>Data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Lato" panose="020F0502020204030203" pitchFamily="34" charset="77"/>
                        </a:rPr>
                        <a:t>Pi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Lato" panose="020F0502020204030203" pitchFamily="34" charset="77"/>
                        </a:rPr>
                        <a:t>Test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Lato" panose="020F0502020204030203" pitchFamily="34" charset="77"/>
                        </a:rPr>
                        <a:t>Prod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339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>
                          <a:latin typeface="Lato" panose="020F0502020204030203" pitchFamily="34" charset="77"/>
                        </a:rPr>
                        <a:t>Early lockdown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🟢</a:t>
                      </a:r>
                      <a:endParaRPr lang="en-US" sz="3600" dirty="0">
                        <a:latin typeface="Lato" panose="020F0502020204030203" pitchFamily="34" charset="7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 pitchFamily="34" charset="77"/>
                        </a:rPr>
                        <a:t>🟢🟢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 pitchFamily="34" charset="77"/>
                        </a:rPr>
                        <a:t>🟢🟢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 pitchFamily="34" charset="77"/>
                        </a:rPr>
                        <a:t>🏃🏃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79657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>
                          <a:latin typeface="Lato" panose="020F0502020204030203" pitchFamily="34" charset="77"/>
                        </a:rPr>
                        <a:t>Early intervention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🟢</a:t>
                      </a:r>
                      <a:endParaRPr lang="en-US" sz="3600" dirty="0">
                        <a:latin typeface="Lato" panose="020F050202020403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 pitchFamily="34" charset="77"/>
                        </a:rPr>
                        <a:t>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 pitchFamily="34" charset="77"/>
                        </a:rPr>
                        <a:t>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 pitchFamily="34" charset="77"/>
                        </a:rPr>
                        <a:t>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07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>
                          <a:latin typeface="Lato" panose="020F0502020204030203" pitchFamily="34" charset="77"/>
                        </a:rPr>
                        <a:t>Length of lockdown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🟢</a:t>
                      </a:r>
                      <a:endParaRPr lang="en-US" sz="3600" dirty="0">
                        <a:latin typeface="Lato" panose="020F050202020403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 pitchFamily="34" charset="77"/>
                        </a:rPr>
                        <a:t>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 pitchFamily="34" charset="77"/>
                        </a:rPr>
                        <a:t>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 pitchFamily="34" charset="77"/>
                        </a:rPr>
                        <a:t>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59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52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D44E-F9E7-1441-A37A-A104E652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schedules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2DFDE-7B73-EB4A-953A-083D7FF5AF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0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D6BE14-1088-B241-B63F-58B8971CB48C}"/>
              </a:ext>
            </a:extLst>
          </p:cNvPr>
          <p:cNvSpPr txBox="1"/>
          <p:nvPr/>
        </p:nvSpPr>
        <p:spPr>
          <a:xfrm>
            <a:off x="1" y="3105834"/>
            <a:ext cx="323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EARLY LOCKDOWN –</a:t>
            </a:r>
          </a:p>
          <a:p>
            <a:r>
              <a:rPr lang="en-US" b="1" dirty="0">
                <a:latin typeface="Lato" panose="020F0502020204030203" pitchFamily="34" charset="77"/>
              </a:rPr>
              <a:t>India March 2020 schedule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F8E2F-719C-2741-8381-A42F92FAA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880" y="228600"/>
            <a:ext cx="896112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D6BE14-1088-B241-B63F-58B8971CB48C}"/>
              </a:ext>
            </a:extLst>
          </p:cNvPr>
          <p:cNvSpPr txBox="1"/>
          <p:nvPr/>
        </p:nvSpPr>
        <p:spPr>
          <a:xfrm>
            <a:off x="0" y="3105833"/>
            <a:ext cx="323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EARLY LOCKDOWN –</a:t>
            </a:r>
          </a:p>
          <a:p>
            <a:r>
              <a:rPr lang="en-US" b="1" dirty="0">
                <a:latin typeface="Lato" panose="020F0502020204030203" pitchFamily="34" charset="77"/>
              </a:rPr>
              <a:t>Maharashtra April 2021 schedule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1E6BB-D771-E040-85A3-CE74175EA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881" y="228599"/>
            <a:ext cx="8961120" cy="640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A4DC17-CD35-4D4D-BBB5-A6A1F223322F}"/>
              </a:ext>
            </a:extLst>
          </p:cNvPr>
          <p:cNvSpPr txBox="1"/>
          <p:nvPr/>
        </p:nvSpPr>
        <p:spPr>
          <a:xfrm>
            <a:off x="0" y="4029163"/>
            <a:ext cx="323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77"/>
              </a:rPr>
              <a:t>Blue dashed lines indicate 4-, 6-, and 8-weeks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77"/>
              </a:rPr>
              <a:t>Grey dashed line indicates start of unlock</a:t>
            </a:r>
          </a:p>
        </p:txBody>
      </p:sp>
    </p:spTree>
    <p:extLst>
      <p:ext uri="{BB962C8B-B14F-4D97-AF65-F5344CB8AC3E}">
        <p14:creationId xmlns:p14="http://schemas.microsoft.com/office/powerpoint/2010/main" val="327399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CC6CDB-9E08-2C4B-ADA1-833025566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880" y="228600"/>
            <a:ext cx="8961120" cy="640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4CE3E8-9254-9D46-A238-23D1D03CED2E}"/>
              </a:ext>
            </a:extLst>
          </p:cNvPr>
          <p:cNvSpPr txBox="1"/>
          <p:nvPr/>
        </p:nvSpPr>
        <p:spPr>
          <a:xfrm>
            <a:off x="1" y="3105834"/>
            <a:ext cx="323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EARLY INTERVENTION –</a:t>
            </a:r>
          </a:p>
          <a:p>
            <a:r>
              <a:rPr lang="en-US" b="1" dirty="0">
                <a:latin typeface="Lato" panose="020F0502020204030203" pitchFamily="34" charset="77"/>
              </a:rPr>
              <a:t>Maharashtra March 2021 schedule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919A4-B769-B145-B3AB-C7A81493E56D}"/>
              </a:ext>
            </a:extLst>
          </p:cNvPr>
          <p:cNvSpPr txBox="1"/>
          <p:nvPr/>
        </p:nvSpPr>
        <p:spPr>
          <a:xfrm>
            <a:off x="0" y="4029163"/>
            <a:ext cx="32308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77"/>
              </a:rPr>
              <a:t>Blue line is a smoothed version of the observed schedule (+ LOCF for 100-day schedule)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77"/>
              </a:rPr>
              <a:t>Red line is 20% in blue schedule, capped at 1</a:t>
            </a:r>
          </a:p>
        </p:txBody>
      </p:sp>
    </p:spTree>
    <p:extLst>
      <p:ext uri="{BB962C8B-B14F-4D97-AF65-F5344CB8AC3E}">
        <p14:creationId xmlns:p14="http://schemas.microsoft.com/office/powerpoint/2010/main" val="120497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5F8C6D-7C19-4F48-B54E-10B467C89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880" y="228600"/>
            <a:ext cx="8961120" cy="640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CF416A-816A-D141-A47E-04D077A3F841}"/>
              </a:ext>
            </a:extLst>
          </p:cNvPr>
          <p:cNvSpPr txBox="1"/>
          <p:nvPr/>
        </p:nvSpPr>
        <p:spPr>
          <a:xfrm>
            <a:off x="0" y="3105833"/>
            <a:ext cx="323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LENGTH OF LOCKDOWN–</a:t>
            </a:r>
          </a:p>
          <a:p>
            <a:r>
              <a:rPr lang="en-US" b="1" dirty="0">
                <a:latin typeface="Lato" panose="020F0502020204030203" pitchFamily="34" charset="77"/>
              </a:rPr>
              <a:t>Maharashtra April 2021 schedule</a:t>
            </a:r>
          </a:p>
        </p:txBody>
      </p:sp>
    </p:spTree>
    <p:extLst>
      <p:ext uri="{BB962C8B-B14F-4D97-AF65-F5344CB8AC3E}">
        <p14:creationId xmlns:p14="http://schemas.microsoft.com/office/powerpoint/2010/main" val="396585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3E82-0352-BD43-8823-FF8781D3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7785E-6F0E-9348-95F4-8A8F005B8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8B0325-957B-414B-BC49-779C4FE8F0A2}"/>
              </a:ext>
            </a:extLst>
          </p:cNvPr>
          <p:cNvSpPr/>
          <p:nvPr/>
        </p:nvSpPr>
        <p:spPr>
          <a:xfrm>
            <a:off x="10287000" y="0"/>
            <a:ext cx="1905000" cy="52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16557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F91D-8D80-4741-A3D1-25817015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lockdown – India schedule</a:t>
            </a:r>
            <a:br>
              <a:rPr lang="en-US" dirty="0"/>
            </a:br>
            <a:r>
              <a:rPr lang="en-US" dirty="0"/>
              <a:t>March 15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DDB4C9-736F-8848-B831-7C49690B69C8}"/>
              </a:ext>
            </a:extLst>
          </p:cNvPr>
          <p:cNvSpPr/>
          <p:nvPr/>
        </p:nvSpPr>
        <p:spPr>
          <a:xfrm>
            <a:off x="10287000" y="0"/>
            <a:ext cx="1905000" cy="52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TEST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53FE11-A0D7-ED47-B403-C9F937598E71}"/>
              </a:ext>
            </a:extLst>
          </p:cNvPr>
          <p:cNvGraphicFramePr>
            <a:graphicFrameLocks noGrp="1"/>
          </p:cNvGraphicFramePr>
          <p:nvPr/>
        </p:nvGraphicFramePr>
        <p:xfrm>
          <a:off x="3314700" y="1867694"/>
          <a:ext cx="5562600" cy="4267200"/>
        </p:xfrm>
        <a:graphic>
          <a:graphicData uri="http://schemas.openxmlformats.org/drawingml/2006/table">
            <a:tbl>
              <a:tblPr/>
              <a:tblGrid>
                <a:gridCol w="723075">
                  <a:extLst>
                    <a:ext uri="{9D8B030D-6E8A-4147-A177-3AD203B41FA5}">
                      <a16:colId xmlns:a16="http://schemas.microsoft.com/office/drawing/2014/main" val="393361050"/>
                    </a:ext>
                  </a:extLst>
                </a:gridCol>
                <a:gridCol w="964099">
                  <a:extLst>
                    <a:ext uri="{9D8B030D-6E8A-4147-A177-3AD203B41FA5}">
                      <a16:colId xmlns:a16="http://schemas.microsoft.com/office/drawing/2014/main" val="2076009130"/>
                    </a:ext>
                  </a:extLst>
                </a:gridCol>
                <a:gridCol w="875301">
                  <a:extLst>
                    <a:ext uri="{9D8B030D-6E8A-4147-A177-3AD203B41FA5}">
                      <a16:colId xmlns:a16="http://schemas.microsoft.com/office/drawing/2014/main" val="3084900048"/>
                    </a:ext>
                  </a:extLst>
                </a:gridCol>
                <a:gridCol w="964099">
                  <a:extLst>
                    <a:ext uri="{9D8B030D-6E8A-4147-A177-3AD203B41FA5}">
                      <a16:colId xmlns:a16="http://schemas.microsoft.com/office/drawing/2014/main" val="2800416867"/>
                    </a:ext>
                  </a:extLst>
                </a:gridCol>
                <a:gridCol w="789674">
                  <a:extLst>
                    <a:ext uri="{9D8B030D-6E8A-4147-A177-3AD203B41FA5}">
                      <a16:colId xmlns:a16="http://schemas.microsoft.com/office/drawing/2014/main" val="1818656096"/>
                    </a:ext>
                  </a:extLst>
                </a:gridCol>
                <a:gridCol w="1246352">
                  <a:extLst>
                    <a:ext uri="{9D8B030D-6E8A-4147-A177-3AD203B41FA5}">
                      <a16:colId xmlns:a16="http://schemas.microsoft.com/office/drawing/2014/main" val="25369893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lower_ci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upper_ci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incidence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scenario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0653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3/15/21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11,386,844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10,642,565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12,134,099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2612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3/16/21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11,399,148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10,576,189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12,309,325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5531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3/17/21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11,404,977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10,425,498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12,404,136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5,829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6733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3/18/21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11,408,233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10,360,084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12,484,512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3,256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6576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3/19/21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11,417,447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10,268,614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12,592,133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9,214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4945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11,430,441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10,186,767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12,658,273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12,994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4128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11,436,323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10,095,092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12,773,613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5,882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2212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11,440,235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10,101,318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12,810,492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3,912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061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11,449,972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10,095,939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12,953,439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9,737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7946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11,453,710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10,066,244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12,966,091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3,738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1491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11,456,379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9,951,432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13,088,090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2,669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4276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11,463,271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9,939,306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13,120,546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6,892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7524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11,461,680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9,882,981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13,195,713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-1,591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059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11,472,590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9,864,959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13,277,978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10,910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6730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11,481,424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9,751,694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13,330,642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8,834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1190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3/30/21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11,481,658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9,722,665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13,428,659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9453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3/31/21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11,485,610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9,743,023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13,442,928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3,952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053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11,484,473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9,682,041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13,478,328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-1,137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3681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11,487,571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9,584,025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13,522,582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3,098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9621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11,497,425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9,632,228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13,636,882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9,854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3647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9830DC-31C6-5245-B54C-92A96D57C8EA}"/>
              </a:ext>
            </a:extLst>
          </p:cNvPr>
          <p:cNvSpPr txBox="1"/>
          <p:nvPr/>
        </p:nvSpPr>
        <p:spPr>
          <a:xfrm>
            <a:off x="9698181" y="1690688"/>
            <a:ext cx="2216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OBSERVED 3/15</a:t>
            </a:r>
          </a:p>
          <a:p>
            <a:r>
              <a:rPr lang="en-US" dirty="0">
                <a:latin typeface="Lato" panose="020F0502020204030203" pitchFamily="34" charset="77"/>
              </a:rPr>
              <a:t>Total </a:t>
            </a: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</a:rPr>
              <a:t>11,409,517</a:t>
            </a:r>
          </a:p>
          <a:p>
            <a:r>
              <a:rPr lang="en-US" dirty="0">
                <a:latin typeface="Lato" panose="020F0502020204030203" pitchFamily="34" charset="77"/>
              </a:rPr>
              <a:t>Daily </a:t>
            </a: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</a:rPr>
              <a:t>24,437</a:t>
            </a:r>
          </a:p>
        </p:txBody>
      </p:sp>
    </p:spTree>
    <p:extLst>
      <p:ext uri="{BB962C8B-B14F-4D97-AF65-F5344CB8AC3E}">
        <p14:creationId xmlns:p14="http://schemas.microsoft.com/office/powerpoint/2010/main" val="3415998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1655</Words>
  <Application>Microsoft Macintosh PowerPoint</Application>
  <PresentationFormat>Widescreen</PresentationFormat>
  <Paragraphs>1228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Fira Code</vt:lpstr>
      <vt:lpstr>Lato</vt:lpstr>
      <vt:lpstr>Lato Regular</vt:lpstr>
      <vt:lpstr>Office Theme</vt:lpstr>
      <vt:lpstr>Science update</vt:lpstr>
      <vt:lpstr>Outline</vt:lpstr>
      <vt:lpstr>Pi schedules</vt:lpstr>
      <vt:lpstr>PowerPoint Presentation</vt:lpstr>
      <vt:lpstr>PowerPoint Presentation</vt:lpstr>
      <vt:lpstr>PowerPoint Presentation</vt:lpstr>
      <vt:lpstr>PowerPoint Presentation</vt:lpstr>
      <vt:lpstr>Test results</vt:lpstr>
      <vt:lpstr>Early lockdown – India schedule March 15</vt:lpstr>
      <vt:lpstr>Early lockdown – India schedule March 30</vt:lpstr>
      <vt:lpstr>Early lockdown – India schedule</vt:lpstr>
      <vt:lpstr>Early lockdown – Maharashtra schedule March 15</vt:lpstr>
      <vt:lpstr>Early lockdown – Maharashtra schedule March 30</vt:lpstr>
      <vt:lpstr>Early lockdown – Maharashtra schedule</vt:lpstr>
      <vt:lpstr>Early intervention Maharashtra schedule</vt:lpstr>
      <vt:lpstr>Early intervention Maharashtra schedule + 20%</vt:lpstr>
      <vt:lpstr>Early intervention Maharashtra schedule</vt:lpstr>
      <vt:lpstr>Length of lockdown 4 week</vt:lpstr>
      <vt:lpstr>Length of lockdown 6 weeks</vt:lpstr>
      <vt:lpstr>Length of lockdown 8 weeks</vt:lpstr>
      <vt:lpstr>Length of lockdown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update</dc:title>
  <dc:creator>Salvatore, Maxwell</dc:creator>
  <cp:lastModifiedBy>Salvatore, Maxwell</cp:lastModifiedBy>
  <cp:revision>19</cp:revision>
  <dcterms:created xsi:type="dcterms:W3CDTF">2021-08-20T18:14:57Z</dcterms:created>
  <dcterms:modified xsi:type="dcterms:W3CDTF">2021-08-20T19:16:01Z</dcterms:modified>
</cp:coreProperties>
</file>